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94"/>
  </p:notesMasterIdLst>
  <p:sldIdLst>
    <p:sldId id="256" r:id="rId2"/>
    <p:sldId id="258" r:id="rId3"/>
    <p:sldId id="402" r:id="rId4"/>
    <p:sldId id="403" r:id="rId5"/>
    <p:sldId id="259" r:id="rId6"/>
    <p:sldId id="260" r:id="rId7"/>
    <p:sldId id="263" r:id="rId8"/>
    <p:sldId id="261" r:id="rId9"/>
    <p:sldId id="314" r:id="rId10"/>
    <p:sldId id="313" r:id="rId11"/>
    <p:sldId id="316" r:id="rId12"/>
    <p:sldId id="262" r:id="rId13"/>
    <p:sldId id="317" r:id="rId14"/>
    <p:sldId id="318" r:id="rId15"/>
    <p:sldId id="319" r:id="rId16"/>
    <p:sldId id="264" r:id="rId17"/>
    <p:sldId id="321" r:id="rId18"/>
    <p:sldId id="322" r:id="rId19"/>
    <p:sldId id="323" r:id="rId20"/>
    <p:sldId id="324" r:id="rId21"/>
    <p:sldId id="325" r:id="rId22"/>
    <p:sldId id="326" r:id="rId23"/>
    <p:sldId id="327" r:id="rId24"/>
    <p:sldId id="328" r:id="rId25"/>
    <p:sldId id="329" r:id="rId26"/>
    <p:sldId id="331" r:id="rId27"/>
    <p:sldId id="332" r:id="rId28"/>
    <p:sldId id="333" r:id="rId29"/>
    <p:sldId id="334" r:id="rId30"/>
    <p:sldId id="335" r:id="rId31"/>
    <p:sldId id="320" r:id="rId32"/>
    <p:sldId id="337" r:id="rId33"/>
    <p:sldId id="338" r:id="rId34"/>
    <p:sldId id="339" r:id="rId35"/>
    <p:sldId id="340" r:id="rId36"/>
    <p:sldId id="341" r:id="rId37"/>
    <p:sldId id="342" r:id="rId38"/>
    <p:sldId id="356" r:id="rId39"/>
    <p:sldId id="357" r:id="rId40"/>
    <p:sldId id="343" r:id="rId41"/>
    <p:sldId id="344"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3" r:id="rId58"/>
    <p:sldId id="374" r:id="rId59"/>
    <p:sldId id="375" r:id="rId60"/>
    <p:sldId id="376" r:id="rId61"/>
    <p:sldId id="401" r:id="rId62"/>
    <p:sldId id="382" r:id="rId63"/>
    <p:sldId id="379" r:id="rId64"/>
    <p:sldId id="380" r:id="rId65"/>
    <p:sldId id="381"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7" r:id="rId80"/>
    <p:sldId id="398" r:id="rId81"/>
    <p:sldId id="399" r:id="rId82"/>
    <p:sldId id="400" r:id="rId83"/>
    <p:sldId id="346" r:id="rId84"/>
    <p:sldId id="347" r:id="rId85"/>
    <p:sldId id="348" r:id="rId86"/>
    <p:sldId id="349" r:id="rId87"/>
    <p:sldId id="350" r:id="rId88"/>
    <p:sldId id="351" r:id="rId89"/>
    <p:sldId id="352" r:id="rId90"/>
    <p:sldId id="353" r:id="rId91"/>
    <p:sldId id="404" r:id="rId92"/>
    <p:sldId id="267" r:id="rId93"/>
  </p:sldIdLst>
  <p:sldSz cx="9144000" cy="5143500" type="screen16x9"/>
  <p:notesSz cx="6858000" cy="9144000"/>
  <p:embeddedFontLst>
    <p:embeddedFont>
      <p:font typeface="Barlow" panose="020B0604020202020204" charset="0"/>
      <p:regular r:id="rId95"/>
      <p:bold r:id="rId96"/>
      <p:italic r:id="rId97"/>
      <p:boldItalic r:id="rId98"/>
    </p:embeddedFont>
    <p:embeddedFont>
      <p:font typeface="Cambria" panose="02040503050406030204" pitchFamily="18" charset="0"/>
      <p:regular r:id="rId99"/>
      <p:bold r:id="rId100"/>
      <p:italic r:id="rId101"/>
      <p:boldItalic r:id="rId102"/>
    </p:embeddedFont>
    <p:embeddedFont>
      <p:font typeface="Poppins Black" panose="00000A00000000000000" pitchFamily="2" charset="0"/>
      <p:bold r:id="rId103"/>
      <p:boldItalic r:id="rId104"/>
    </p:embeddedFont>
    <p:embeddedFont>
      <p:font typeface="Raleway" pitchFamily="2" charset="0"/>
      <p:regular r:id="rId105"/>
      <p:bold r:id="rId106"/>
      <p:italic r:id="rId107"/>
      <p:boldItalic r:id="rId108"/>
    </p:embeddedFont>
    <p:embeddedFont>
      <p:font typeface="Anaheim" panose="020B0604020202020204" charset="0"/>
      <p:regular r:id="rId109"/>
    </p:embeddedFont>
    <p:embeddedFont>
      <p:font typeface="Poppins ExtraLight" panose="00000300000000000000" pitchFamily="2" charset="0"/>
      <p:regular r:id="rId110"/>
      <p:italic r:id="rId111"/>
    </p:embeddedFont>
    <p:embeddedFont>
      <p:font typeface="Tahoma" panose="020B0604030504040204" pitchFamily="34" charset="0"/>
      <p:regular r:id="rId112"/>
      <p:bold r:id="rId113"/>
    </p:embeddedFont>
    <p:embeddedFont>
      <p:font typeface="Cambria Math" panose="02040503050406030204" pitchFamily="18" charset="0"/>
      <p:regular r:id="rId114"/>
    </p:embeddedFont>
    <p:embeddedFont>
      <p:font typeface="Calibri" panose="020F0502020204030204" pitchFamily="34" charset="0"/>
      <p:regular r:id="rId115"/>
      <p:bold r:id="rId116"/>
      <p:italic r:id="rId117"/>
      <p:boldItalic r:id="rId118"/>
    </p:embeddedFont>
    <p:embeddedFont>
      <p:font typeface="Open Sans" pitchFamily="2" charset="0"/>
      <p:regular r:id="rId119"/>
      <p:bold r:id="rId120"/>
      <p:italic r:id="rId121"/>
      <p:boldItalic r:id="rId122"/>
    </p:embeddedFont>
    <p:embeddedFont>
      <p:font typeface="Poppins" panose="00000500000000000000" pitchFamily="2" charset="0"/>
      <p:regular r:id="rId123"/>
      <p:bold r:id="rId124"/>
      <p:italic r:id="rId125"/>
      <p:boldItalic r:id="rId126"/>
    </p:embeddedFont>
    <p:embeddedFont>
      <p:font typeface="Lucida Sans" panose="020B0602030504020204" pitchFamily="34" charset="0"/>
      <p:regular r:id="rId127"/>
      <p:bold r:id="rId128"/>
      <p:italic r:id="rId129"/>
      <p:boldItalic r:id="rId130"/>
    </p:embeddedFont>
    <p:embeddedFont>
      <p:font typeface="Sitka Banner" panose="02000505000000020004" pitchFamily="2" charset="0"/>
      <p:regular r:id="rId131"/>
      <p:bold r:id="rId132"/>
      <p:italic r:id="rId133"/>
      <p:boldItalic r:id="rId134"/>
    </p:embeddedFont>
    <p:embeddedFont>
      <p:font typeface="Bebas Neue" panose="020B0604020202020204" charset="0"/>
      <p:regular r:id="rId135"/>
    </p:embeddedFont>
    <p:embeddedFont>
      <p:font typeface="Poppins ExtraBold" panose="00000900000000000000" pitchFamily="2" charset="0"/>
      <p:bold r:id="rId136"/>
      <p:boldItalic r:id="rId1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1E2F9881-8563-4856-934B-4F9EB9B0D8D7}">
          <p14:sldIdLst>
            <p14:sldId id="256"/>
            <p14:sldId id="258"/>
            <p14:sldId id="402"/>
            <p14:sldId id="403"/>
            <p14:sldId id="259"/>
          </p14:sldIdLst>
        </p14:section>
        <p14:section name="Introduction" id="{E1E93EAF-5308-4BCA-88E3-CFDB5ACA8B39}">
          <p14:sldIdLst>
            <p14:sldId id="260"/>
            <p14:sldId id="263"/>
            <p14:sldId id="261"/>
            <p14:sldId id="314"/>
            <p14:sldId id="313"/>
          </p14:sldIdLst>
        </p14:section>
        <p14:section name="Objectifs de l'AFC" id="{085FCEB4-AC5E-471F-AD54-D1672A13028A}">
          <p14:sldIdLst>
            <p14:sldId id="316"/>
            <p14:sldId id="262"/>
            <p14:sldId id="317"/>
            <p14:sldId id="318"/>
          </p14:sldIdLst>
        </p14:section>
        <p14:section name="Les Etapes de l’AFC" id="{31E7E717-AA28-4DFF-A647-942509680297}">
          <p14:sldIdLst>
            <p14:sldId id="319"/>
            <p14:sldId id="264"/>
            <p14:sldId id="321"/>
            <p14:sldId id="322"/>
            <p14:sldId id="323"/>
            <p14:sldId id="324"/>
            <p14:sldId id="325"/>
            <p14:sldId id="326"/>
            <p14:sldId id="327"/>
          </p14:sldIdLst>
        </p14:section>
        <p14:section name="Régles pour Interpréter" id="{B02FA3D2-2070-46CC-9951-F8B8776E9270}">
          <p14:sldIdLst>
            <p14:sldId id="328"/>
            <p14:sldId id="329"/>
            <p14:sldId id="331"/>
            <p14:sldId id="332"/>
            <p14:sldId id="333"/>
            <p14:sldId id="334"/>
            <p14:sldId id="335"/>
            <p14:sldId id="320"/>
            <p14:sldId id="337"/>
            <p14:sldId id="338"/>
          </p14:sldIdLst>
        </p14:section>
        <p14:section name="Utilisation de Chi-2" id="{841537EE-4617-4F52-9FAC-0394EE50041D}">
          <p14:sldIdLst>
            <p14:sldId id="339"/>
            <p14:sldId id="340"/>
            <p14:sldId id="341"/>
            <p14:sldId id="342"/>
            <p14:sldId id="356"/>
            <p14:sldId id="357"/>
            <p14:sldId id="343"/>
            <p14:sldId id="344"/>
          </p14:sldIdLst>
        </p14:section>
        <p14:section name="anas part" id="{39959DEF-EC98-4317-A607-BBEF2ADF63C1}">
          <p14:sldIdLst>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Lst>
        </p14:section>
        <p14:section name="brahim" id="{43C5FB94-486F-49BC-B091-386DA061EB82}">
          <p14:sldIdLst>
            <p14:sldId id="401"/>
            <p14:sldId id="382"/>
            <p14:sldId id="379"/>
            <p14:sldId id="380"/>
            <p14:sldId id="381"/>
            <p14:sldId id="383"/>
            <p14:sldId id="384"/>
            <p14:sldId id="385"/>
            <p14:sldId id="386"/>
            <p14:sldId id="387"/>
            <p14:sldId id="388"/>
            <p14:sldId id="389"/>
            <p14:sldId id="390"/>
            <p14:sldId id="391"/>
            <p14:sldId id="392"/>
            <p14:sldId id="393"/>
            <p14:sldId id="394"/>
            <p14:sldId id="395"/>
            <p14:sldId id="397"/>
            <p14:sldId id="398"/>
            <p14:sldId id="399"/>
            <p14:sldId id="400"/>
          </p14:sldIdLst>
        </p14:section>
        <p14:section name="les application" id="{4E510503-2146-431F-9922-2F170E71F7DA}">
          <p14:sldIdLst>
            <p14:sldId id="346"/>
            <p14:sldId id="347"/>
            <p14:sldId id="348"/>
            <p14:sldId id="349"/>
          </p14:sldIdLst>
        </p14:section>
        <p14:section name="Avantages et limites" id="{3D8D0683-5887-4A6E-A8DE-AC09642F8C41}">
          <p14:sldIdLst>
            <p14:sldId id="350"/>
            <p14:sldId id="351"/>
            <p14:sldId id="352"/>
          </p14:sldIdLst>
        </p14:section>
        <p14:section name="conclusion" id="{3216887C-A347-47EA-A6C8-9D9D4D6BF4EB}">
          <p14:sldIdLst>
            <p14:sldId id="353"/>
            <p14:sldId id="404"/>
          </p14:sldIdLst>
        </p14:section>
        <p14:section name="end" id="{D394C0BE-AB1D-48B5-A1F4-67033D9ED634}">
          <p14:sldIdLst>
            <p14:sldId id="267"/>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394"/>
    <a:srgbClr val="C0C0C0"/>
    <a:srgbClr val="1BBB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47F8DB-A9B5-4C72-BCA6-49C91F0AADC3}">
  <a:tblStyle styleId="{0B47F8DB-A9B5-4C72-BCA6-49C91F0AAD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20CC816-2A3D-4E7C-A199-309F075C84E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89" autoAdjust="0"/>
  </p:normalViewPr>
  <p:slideViewPr>
    <p:cSldViewPr snapToGrid="0">
      <p:cViewPr varScale="1">
        <p:scale>
          <a:sx n="99" d="100"/>
          <a:sy n="99" d="100"/>
        </p:scale>
        <p:origin x="54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3.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font" Target="fonts/font1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8.fntdata"/><Relationship Id="rId123" Type="http://schemas.openxmlformats.org/officeDocument/2006/relationships/font" Target="fonts/font29.fntdata"/><Relationship Id="rId128" Type="http://schemas.openxmlformats.org/officeDocument/2006/relationships/font" Target="fonts/font3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9.fntdata"/><Relationship Id="rId118" Type="http://schemas.openxmlformats.org/officeDocument/2006/relationships/font" Target="fonts/font24.fntdata"/><Relationship Id="rId134" Type="http://schemas.openxmlformats.org/officeDocument/2006/relationships/font" Target="fonts/font40.fntdata"/><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9.fntdata"/><Relationship Id="rId108" Type="http://schemas.openxmlformats.org/officeDocument/2006/relationships/font" Target="fonts/font14.fntdata"/><Relationship Id="rId124" Type="http://schemas.openxmlformats.org/officeDocument/2006/relationships/font" Target="fonts/font30.fntdata"/><Relationship Id="rId129" Type="http://schemas.openxmlformats.org/officeDocument/2006/relationships/font" Target="fonts/font3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2.fntdata"/><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0.fntdata"/><Relationship Id="rId119" Type="http://schemas.openxmlformats.org/officeDocument/2006/relationships/font" Target="fonts/font25.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36.fntdata"/><Relationship Id="rId135" Type="http://schemas.openxmlformats.org/officeDocument/2006/relationships/font" Target="fonts/font4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3.fntdata"/><Relationship Id="rId104" Type="http://schemas.openxmlformats.org/officeDocument/2006/relationships/font" Target="fonts/font10.fntdata"/><Relationship Id="rId120" Type="http://schemas.openxmlformats.org/officeDocument/2006/relationships/font" Target="fonts/font26.fntdata"/><Relationship Id="rId125" Type="http://schemas.openxmlformats.org/officeDocument/2006/relationships/font" Target="fonts/font31.fntdata"/><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6.fntdata"/><Relationship Id="rId115" Type="http://schemas.openxmlformats.org/officeDocument/2006/relationships/font" Target="fonts/font21.fntdata"/><Relationship Id="rId131" Type="http://schemas.openxmlformats.org/officeDocument/2006/relationships/font" Target="fonts/font37.fntdata"/><Relationship Id="rId136" Type="http://schemas.openxmlformats.org/officeDocument/2006/relationships/font" Target="fonts/font4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6.fntdata"/><Relationship Id="rId105" Type="http://schemas.openxmlformats.org/officeDocument/2006/relationships/font" Target="fonts/font11.fntdata"/><Relationship Id="rId126" Type="http://schemas.openxmlformats.org/officeDocument/2006/relationships/font" Target="fonts/font3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4.fntdata"/><Relationship Id="rId121" Type="http://schemas.openxmlformats.org/officeDocument/2006/relationships/font" Target="fonts/font2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2.fntdata"/><Relationship Id="rId137" Type="http://schemas.openxmlformats.org/officeDocument/2006/relationships/font" Target="fonts/font4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7.fntdata"/><Relationship Id="rId132" Type="http://schemas.openxmlformats.org/officeDocument/2006/relationships/font" Target="fonts/font3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2.fntdata"/><Relationship Id="rId127" Type="http://schemas.openxmlformats.org/officeDocument/2006/relationships/font" Target="fonts/font3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122"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8.fntdata"/><Relationship Id="rId133" Type="http://schemas.openxmlformats.org/officeDocument/2006/relationships/font" Target="fonts/font39.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770868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674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37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888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2579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365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943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729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Ce</a:t>
            </a:r>
            <a:r>
              <a:rPr lang="en-US" baseline="0" dirty="0"/>
              <a:t> table </a:t>
            </a:r>
            <a:r>
              <a:rPr lang="en-US" baseline="0" dirty="0" err="1"/>
              <a:t>répresente</a:t>
            </a:r>
            <a:r>
              <a:rPr lang="en-US" baseline="0" dirty="0"/>
              <a:t> la destination des </a:t>
            </a:r>
            <a:r>
              <a:rPr lang="en-US" baseline="0" dirty="0" err="1"/>
              <a:t>etudiants</a:t>
            </a:r>
            <a:r>
              <a:rPr lang="en-US" baseline="0" dirty="0"/>
              <a:t> avec </a:t>
            </a:r>
            <a:r>
              <a:rPr lang="en-US" baseline="0" dirty="0" err="1"/>
              <a:t>ces</a:t>
            </a:r>
            <a:r>
              <a:rPr lang="en-US" baseline="0" dirty="0"/>
              <a:t> types de </a:t>
            </a:r>
            <a:r>
              <a:rPr lang="en-US" baseline="0" dirty="0" err="1"/>
              <a:t>bac</a:t>
            </a:r>
            <a:endParaRPr dirty="0"/>
          </a:p>
        </p:txBody>
      </p:sp>
    </p:spTree>
    <p:extLst>
      <p:ext uri="{BB962C8B-B14F-4D97-AF65-F5344CB8AC3E}">
        <p14:creationId xmlns:p14="http://schemas.microsoft.com/office/powerpoint/2010/main" val="473894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0841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3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713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46352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2001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9362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8482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917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80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496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820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77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978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632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58391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615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371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314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962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598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1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150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524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592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152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1568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471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89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2a170b54b8f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4" name="Google Shape;1424;g2a170b54b8f_0_9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3970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2a1538eb47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9" name="Google Shape;1449;g2a1538eb47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482915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7" name="Google Shape;148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6012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2a1538eb4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4" name="Google Shape;1524;g2a1538eb47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22592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2a1538eb47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2" name="Google Shape;1532;g2a1538eb473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2187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a170b54b8f_0_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0" name="Google Shape;1550;g2a170b54b8f_0_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80419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2a1538eb47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5" name="Google Shape;1575;g2a1538eb473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83198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2a1538eb47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4" name="Google Shape;1584;g2a1538eb47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208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522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2a1538eb47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6" name="Google Shape;1596;g2a1538eb473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0430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2a1538eb47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0" name="Google Shape;1630;g2a1538eb473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9098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2a1538eb47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2" name="Google Shape;1682;g2a1538eb473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23626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2a170b54b8f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2" name="Google Shape;1712;g2a170b54b8f_0_6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95800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2a170b54b8f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1" name="Google Shape;1721;g2a170b54b8f_0_9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4322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6" name="Google Shape;174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00258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2a170b54b8f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5" name="Google Shape;1755;g2a170b54b8f_0_7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73231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2a170b54b8f_0_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4" name="Google Shape;1764;g2a170b54b8f_0_7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98026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2a170b54b8f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5" name="Google Shape;1775;g2a170b54b8f_0_7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00660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2a170b54b8f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5" name="Google Shape;1785;g2a170b54b8f_0_7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3856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4826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2a170b54b8f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3" name="Google Shape;1793;g2a170b54b8f_0_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447797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2a170b54b8f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1" name="Google Shape;1721;g2a170b54b8f_0_9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885179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055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86826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1278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67213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48997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6351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11089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0558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5148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79518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25896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61582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4733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34180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8777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484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30912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83174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9668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49165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39101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06545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5c7375810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25c7375810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6915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56957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5192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9460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1095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6407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Les Point Forts:</a:t>
            </a:r>
            <a:br>
              <a:rPr lang="en-US" b="1" dirty="0"/>
            </a:br>
            <a:r>
              <a:rPr lang="fr-FR" b="1" dirty="0">
                <a:effectLst/>
              </a:rPr>
              <a:t>Adaptée aux données catégorielles:</a:t>
            </a:r>
            <a:r>
              <a:rPr lang="fr-FR" dirty="0"/>
              <a:t> L'AFC est spécialement conçue pour les données catégorielles, ce qui la rend particulièrement puissante lorsque les variables d'intérêt sont de nature qualitative.</a:t>
            </a:r>
          </a:p>
          <a:p>
            <a:pPr marL="0" lvl="0" indent="0" algn="l" rtl="0">
              <a:spcBef>
                <a:spcPts val="0"/>
              </a:spcBef>
              <a:spcAft>
                <a:spcPts val="0"/>
              </a:spcAft>
              <a:buNone/>
            </a:pPr>
            <a:r>
              <a:rPr lang="fr-FR" b="1" dirty="0">
                <a:effectLst/>
              </a:rPr>
              <a:t>Visualisation claire:</a:t>
            </a:r>
            <a:r>
              <a:rPr lang="fr-FR" dirty="0"/>
              <a:t> L‘AFC permet une visualisation claire des relations entre les variables catégorielles, facilitant ainsi la compréhension des structures sous-jacentes des données.</a:t>
            </a:r>
          </a:p>
          <a:p>
            <a:pPr marL="0" lvl="0" indent="0" algn="l" rtl="0">
              <a:spcBef>
                <a:spcPts val="0"/>
              </a:spcBef>
              <a:spcAft>
                <a:spcPts val="0"/>
              </a:spcAft>
              <a:buNone/>
            </a:pPr>
            <a:r>
              <a:rPr lang="fr-FR" b="1" dirty="0">
                <a:effectLst/>
              </a:rPr>
              <a:t>Facilité d'interprétation:</a:t>
            </a:r>
            <a:r>
              <a:rPr lang="fr-FR" dirty="0"/>
              <a:t> Les résultats de l'AFC sont souvent plus faciles à interpréter par rapport à d'autres méthodes d'analyse </a:t>
            </a:r>
            <a:r>
              <a:rPr lang="fr-FR" dirty="0" err="1"/>
              <a:t>multivariée</a:t>
            </a:r>
            <a:r>
              <a:rPr lang="fr-FR" dirty="0"/>
              <a:t>, ce qui la rend accessible même pour un public non spécialisé.</a:t>
            </a:r>
          </a:p>
          <a:p>
            <a:pPr marL="0" lvl="0" indent="0" algn="l" rtl="0">
              <a:spcBef>
                <a:spcPts val="0"/>
              </a:spcBef>
              <a:spcAft>
                <a:spcPts val="0"/>
              </a:spcAft>
              <a:buNone/>
            </a:pPr>
            <a:r>
              <a:rPr lang="fr-FR" b="1" dirty="0">
                <a:effectLst/>
              </a:rPr>
              <a:t>Identification des associations significatives:</a:t>
            </a:r>
            <a:r>
              <a:rPr lang="fr-FR" dirty="0"/>
              <a:t> Elle permet d'identifier les associations significatives entre les catégories des variables, offrant ainsi des insights précieux dans divers domaines.</a:t>
            </a:r>
            <a:endParaRPr dirty="0"/>
          </a:p>
        </p:txBody>
      </p:sp>
    </p:spTree>
    <p:extLst>
      <p:ext uri="{BB962C8B-B14F-4D97-AF65-F5344CB8AC3E}">
        <p14:creationId xmlns:p14="http://schemas.microsoft.com/office/powerpoint/2010/main" val="33575834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dirty="0">
                <a:effectLst/>
              </a:rPr>
              <a:t>Dépendance aux modalités extrêmes:</a:t>
            </a:r>
            <a:r>
              <a:rPr lang="fr-FR" dirty="0"/>
              <a:t> Les résultats peuvent être influencés par les modalités extrêmes des variables catégorielles, il est donc important d'examiner attentivement ces cas.</a:t>
            </a:r>
          </a:p>
          <a:p>
            <a:pPr marL="0" lvl="0" indent="0" algn="l" rtl="0">
              <a:spcBef>
                <a:spcPts val="0"/>
              </a:spcBef>
              <a:spcAft>
                <a:spcPts val="0"/>
              </a:spcAft>
              <a:buNone/>
            </a:pPr>
            <a:r>
              <a:rPr lang="fr-FR" b="1" dirty="0">
                <a:effectLst/>
              </a:rPr>
              <a:t>Assomption d'indépendance des variables:</a:t>
            </a:r>
            <a:r>
              <a:rPr lang="fr-FR" dirty="0"/>
              <a:t> L'AFC suppose l'indépendance des variables, ce qui peut ne pas être toujours réaliste dans des situations réelles.</a:t>
            </a:r>
          </a:p>
          <a:p>
            <a:pPr marL="0" lvl="0" indent="0" algn="l" rtl="0">
              <a:spcBef>
                <a:spcPts val="0"/>
              </a:spcBef>
              <a:spcAft>
                <a:spcPts val="0"/>
              </a:spcAft>
              <a:buNone/>
            </a:pPr>
            <a:r>
              <a:rPr lang="fr-FR" b="1" dirty="0">
                <a:effectLst/>
              </a:rPr>
              <a:t>Sensibilité à la taille de l'échantillon:</a:t>
            </a:r>
            <a:r>
              <a:rPr lang="fr-FR" dirty="0"/>
              <a:t> L'AFC peut être sensible à la taille de l'échantillon, ce qui signifie que des échantillons plus petits peuvent conduire à des résultats moins fiables.</a:t>
            </a:r>
            <a:endParaRPr dirty="0"/>
          </a:p>
        </p:txBody>
      </p:sp>
    </p:spTree>
    <p:extLst>
      <p:ext uri="{BB962C8B-B14F-4D97-AF65-F5344CB8AC3E}">
        <p14:creationId xmlns:p14="http://schemas.microsoft.com/office/powerpoint/2010/main" val="3145746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5798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6011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8236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21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 y="4104678"/>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782" y="-1232671"/>
              <a:ext cx="9150782"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266974" y="4937849"/>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3550" y="4455724"/>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291042" y="569492"/>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85529" y="302485"/>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82225" y="47012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29600" y="4604000"/>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0800000">
              <a:off x="-689412" y="-117347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4880516" y="-24170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txBox="1">
            <a:spLocks noGrp="1"/>
          </p:cNvSpPr>
          <p:nvPr>
            <p:ph type="ctrTitle"/>
          </p:nvPr>
        </p:nvSpPr>
        <p:spPr>
          <a:xfrm>
            <a:off x="1394250" y="1432275"/>
            <a:ext cx="6355500" cy="16101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43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9" name="Google Shape;29;p2"/>
          <p:cNvSpPr txBox="1">
            <a:spLocks noGrp="1"/>
          </p:cNvSpPr>
          <p:nvPr>
            <p:ph type="subTitle" idx="1"/>
          </p:nvPr>
        </p:nvSpPr>
        <p:spPr>
          <a:xfrm>
            <a:off x="1394250" y="3058425"/>
            <a:ext cx="6355500" cy="38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59"/>
        <p:cNvGrpSpPr/>
        <p:nvPr/>
      </p:nvGrpSpPr>
      <p:grpSpPr>
        <a:xfrm>
          <a:off x="0" y="0"/>
          <a:ext cx="0" cy="0"/>
          <a:chOff x="0" y="0"/>
          <a:chExt cx="0" cy="0"/>
        </a:xfrm>
      </p:grpSpPr>
      <p:grpSp>
        <p:nvGrpSpPr>
          <p:cNvPr id="460" name="Google Shape;460;p22"/>
          <p:cNvGrpSpPr/>
          <p:nvPr/>
        </p:nvGrpSpPr>
        <p:grpSpPr>
          <a:xfrm>
            <a:off x="-1123779" y="-1437185"/>
            <a:ext cx="12025151" cy="8843536"/>
            <a:chOff x="-1123779" y="-1437185"/>
            <a:chExt cx="12025151" cy="8843536"/>
          </a:xfrm>
        </p:grpSpPr>
        <p:sp>
          <p:nvSpPr>
            <p:cNvPr id="461" name="Google Shape;461;p22"/>
            <p:cNvSpPr/>
            <p:nvPr/>
          </p:nvSpPr>
          <p:spPr>
            <a:xfrm flipH="1">
              <a:off x="5785965" y="43888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rot="10800000">
              <a:off x="6986174" y="-88666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rot="10800000" flipH="1">
              <a:off x="-1123779" y="-1437185"/>
              <a:ext cx="3115510" cy="1837815"/>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5" name="Google Shape;465;p22"/>
          <p:cNvSpPr txBox="1">
            <a:spLocks noGrp="1"/>
          </p:cNvSpPr>
          <p:nvPr>
            <p:ph type="subTitle" idx="1"/>
          </p:nvPr>
        </p:nvSpPr>
        <p:spPr>
          <a:xfrm>
            <a:off x="93762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6" name="Google Shape;466;p22"/>
          <p:cNvSpPr txBox="1">
            <a:spLocks noGrp="1"/>
          </p:cNvSpPr>
          <p:nvPr>
            <p:ph type="subTitle" idx="2"/>
          </p:nvPr>
        </p:nvSpPr>
        <p:spPr>
          <a:xfrm>
            <a:off x="3341062"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7" name="Google Shape;467;p22"/>
          <p:cNvSpPr txBox="1">
            <a:spLocks noGrp="1"/>
          </p:cNvSpPr>
          <p:nvPr>
            <p:ph type="subTitle" idx="3"/>
          </p:nvPr>
        </p:nvSpPr>
        <p:spPr>
          <a:xfrm>
            <a:off x="5744505" y="2512054"/>
            <a:ext cx="20526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8" name="Google Shape;468;p22"/>
          <p:cNvSpPr txBox="1">
            <a:spLocks noGrp="1"/>
          </p:cNvSpPr>
          <p:nvPr>
            <p:ph type="subTitle" idx="4"/>
          </p:nvPr>
        </p:nvSpPr>
        <p:spPr>
          <a:xfrm>
            <a:off x="937625"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69" name="Google Shape;469;p22"/>
          <p:cNvSpPr txBox="1">
            <a:spLocks noGrp="1"/>
          </p:cNvSpPr>
          <p:nvPr>
            <p:ph type="subTitle" idx="5"/>
          </p:nvPr>
        </p:nvSpPr>
        <p:spPr>
          <a:xfrm>
            <a:off x="3341063"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70" name="Google Shape;470;p22"/>
          <p:cNvSpPr txBox="1">
            <a:spLocks noGrp="1"/>
          </p:cNvSpPr>
          <p:nvPr>
            <p:ph type="subTitle" idx="6"/>
          </p:nvPr>
        </p:nvSpPr>
        <p:spPr>
          <a:xfrm>
            <a:off x="5744502" y="2067100"/>
            <a:ext cx="2052600" cy="52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grpSp>
        <p:nvGrpSpPr>
          <p:cNvPr id="471" name="Google Shape;471;p22"/>
          <p:cNvGrpSpPr/>
          <p:nvPr/>
        </p:nvGrpSpPr>
        <p:grpSpPr>
          <a:xfrm rot="10800000" flipH="1">
            <a:off x="-1469087" y="4289940"/>
            <a:ext cx="3296400" cy="703085"/>
            <a:chOff x="-12" y="3628590"/>
            <a:chExt cx="3296400" cy="703085"/>
          </a:xfrm>
        </p:grpSpPr>
        <p:grpSp>
          <p:nvGrpSpPr>
            <p:cNvPr id="472" name="Google Shape;472;p22"/>
            <p:cNvGrpSpPr/>
            <p:nvPr/>
          </p:nvGrpSpPr>
          <p:grpSpPr>
            <a:xfrm>
              <a:off x="854867" y="3996692"/>
              <a:ext cx="1567047" cy="45661"/>
              <a:chOff x="1754675" y="2661275"/>
              <a:chExt cx="1945675" cy="56700"/>
            </a:xfrm>
          </p:grpSpPr>
          <p:cxnSp>
            <p:nvCxnSpPr>
              <p:cNvPr id="473" name="Google Shape;473;p2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74" name="Google Shape;474;p2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2"/>
            <p:cNvGrpSpPr/>
            <p:nvPr/>
          </p:nvGrpSpPr>
          <p:grpSpPr>
            <a:xfrm>
              <a:off x="518420" y="4195487"/>
              <a:ext cx="1561280" cy="136187"/>
              <a:chOff x="1754675" y="2824000"/>
              <a:chExt cx="4728285" cy="412439"/>
            </a:xfrm>
          </p:grpSpPr>
          <p:sp>
            <p:nvSpPr>
              <p:cNvPr id="476" name="Google Shape;476;p2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77" name="Google Shape;477;p2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22"/>
            <p:cNvGrpSpPr/>
            <p:nvPr/>
          </p:nvGrpSpPr>
          <p:grpSpPr>
            <a:xfrm>
              <a:off x="226304" y="3764887"/>
              <a:ext cx="3070084" cy="102364"/>
              <a:chOff x="1779150" y="2604263"/>
              <a:chExt cx="3811875" cy="127113"/>
            </a:xfrm>
          </p:grpSpPr>
          <p:sp>
            <p:nvSpPr>
              <p:cNvPr id="479" name="Google Shape;479;p2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80" name="Google Shape;480;p2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2"/>
            <p:cNvGrpSpPr/>
            <p:nvPr/>
          </p:nvGrpSpPr>
          <p:grpSpPr>
            <a:xfrm>
              <a:off x="-12" y="3628590"/>
              <a:ext cx="3010303" cy="45661"/>
              <a:chOff x="1766900" y="2869225"/>
              <a:chExt cx="3737650" cy="56700"/>
            </a:xfrm>
          </p:grpSpPr>
          <p:cxnSp>
            <p:nvCxnSpPr>
              <p:cNvPr id="482" name="Google Shape;482;p2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83" name="Google Shape;483;p2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22"/>
          <p:cNvGrpSpPr/>
          <p:nvPr/>
        </p:nvGrpSpPr>
        <p:grpSpPr>
          <a:xfrm>
            <a:off x="-592558" y="-10342"/>
            <a:ext cx="7481573" cy="5159023"/>
            <a:chOff x="-592558" y="-10342"/>
            <a:chExt cx="7481573" cy="5159023"/>
          </a:xfrm>
        </p:grpSpPr>
        <p:sp>
          <p:nvSpPr>
            <p:cNvPr id="485" name="Google Shape;485;p22"/>
            <p:cNvSpPr/>
            <p:nvPr/>
          </p:nvSpPr>
          <p:spPr>
            <a:xfrm rot="10800000" flipH="1">
              <a:off x="-592558" y="-10342"/>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rot="10800000" flipH="1">
              <a:off x="5882231" y="4965151"/>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22"/>
          <p:cNvSpPr/>
          <p:nvPr/>
        </p:nvSpPr>
        <p:spPr>
          <a:xfrm flipH="1">
            <a:off x="6761059" y="4250475"/>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600"/>
        <p:cNvGrpSpPr/>
        <p:nvPr/>
      </p:nvGrpSpPr>
      <p:grpSpPr>
        <a:xfrm>
          <a:off x="0" y="0"/>
          <a:ext cx="0" cy="0"/>
          <a:chOff x="0" y="0"/>
          <a:chExt cx="0" cy="0"/>
        </a:xfrm>
      </p:grpSpPr>
      <p:grpSp>
        <p:nvGrpSpPr>
          <p:cNvPr id="601" name="Google Shape;601;p26"/>
          <p:cNvGrpSpPr/>
          <p:nvPr/>
        </p:nvGrpSpPr>
        <p:grpSpPr>
          <a:xfrm flipH="1">
            <a:off x="-254387" y="-883043"/>
            <a:ext cx="10284849" cy="7556893"/>
            <a:chOff x="-1900475" y="-883043"/>
            <a:chExt cx="10284849" cy="7556893"/>
          </a:xfrm>
        </p:grpSpPr>
        <p:sp>
          <p:nvSpPr>
            <p:cNvPr id="602" name="Google Shape;602;p26"/>
            <p:cNvSpPr/>
            <p:nvPr/>
          </p:nvSpPr>
          <p:spPr>
            <a:xfrm rot="10800000">
              <a:off x="-1900475" y="-883043"/>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603" name="Google Shape;603;p26"/>
            <p:cNvSpPr/>
            <p:nvPr/>
          </p:nvSpPr>
          <p:spPr>
            <a:xfrm flipH="1">
              <a:off x="-973100" y="4786819"/>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grpSp>
      <p:sp>
        <p:nvSpPr>
          <p:cNvPr id="604" name="Google Shape;604;p26"/>
          <p:cNvSpPr/>
          <p:nvPr/>
        </p:nvSpPr>
        <p:spPr>
          <a:xfrm rot="10800000">
            <a:off x="-308364"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grpSp>
        <p:nvGrpSpPr>
          <p:cNvPr id="605" name="Google Shape;605;p26"/>
          <p:cNvGrpSpPr/>
          <p:nvPr/>
        </p:nvGrpSpPr>
        <p:grpSpPr>
          <a:xfrm>
            <a:off x="-1129385" y="-2478031"/>
            <a:ext cx="12010982" cy="8673260"/>
            <a:chOff x="-1129385" y="-2478031"/>
            <a:chExt cx="12010982" cy="8673260"/>
          </a:xfrm>
        </p:grpSpPr>
        <p:sp>
          <p:nvSpPr>
            <p:cNvPr id="606" name="Google Shape;606;p26"/>
            <p:cNvSpPr/>
            <p:nvPr/>
          </p:nvSpPr>
          <p:spPr>
            <a:xfrm rot="10800000">
              <a:off x="5766190" y="-247803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607" name="Google Shape;607;p26"/>
            <p:cNvSpPr/>
            <p:nvPr/>
          </p:nvSpPr>
          <p:spPr>
            <a:xfrm flipH="1">
              <a:off x="-1129385" y="465782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grpSp>
      <p:grpSp>
        <p:nvGrpSpPr>
          <p:cNvPr id="608" name="Google Shape;608;p26"/>
          <p:cNvGrpSpPr/>
          <p:nvPr/>
        </p:nvGrpSpPr>
        <p:grpSpPr>
          <a:xfrm>
            <a:off x="-1765037" y="118040"/>
            <a:ext cx="3296400" cy="703085"/>
            <a:chOff x="-12" y="3628590"/>
            <a:chExt cx="3296400" cy="703085"/>
          </a:xfrm>
        </p:grpSpPr>
        <p:grpSp>
          <p:nvGrpSpPr>
            <p:cNvPr id="609" name="Google Shape;609;p26"/>
            <p:cNvGrpSpPr/>
            <p:nvPr/>
          </p:nvGrpSpPr>
          <p:grpSpPr>
            <a:xfrm>
              <a:off x="854867" y="3996692"/>
              <a:ext cx="1567047" cy="45661"/>
              <a:chOff x="1754675" y="2661275"/>
              <a:chExt cx="1945675" cy="56700"/>
            </a:xfrm>
          </p:grpSpPr>
          <p:cxnSp>
            <p:nvCxnSpPr>
              <p:cNvPr id="610" name="Google Shape;610;p2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611" name="Google Shape;611;p2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26"/>
            <p:cNvGrpSpPr/>
            <p:nvPr/>
          </p:nvGrpSpPr>
          <p:grpSpPr>
            <a:xfrm>
              <a:off x="518420" y="4195487"/>
              <a:ext cx="1561280" cy="136187"/>
              <a:chOff x="1754675" y="2824000"/>
              <a:chExt cx="4728285" cy="412439"/>
            </a:xfrm>
          </p:grpSpPr>
          <p:sp>
            <p:nvSpPr>
              <p:cNvPr id="613" name="Google Shape;613;p2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614" name="Google Shape;614;p2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6"/>
            <p:cNvGrpSpPr/>
            <p:nvPr/>
          </p:nvGrpSpPr>
          <p:grpSpPr>
            <a:xfrm>
              <a:off x="226304" y="3764887"/>
              <a:ext cx="3070084" cy="102364"/>
              <a:chOff x="1779150" y="2604263"/>
              <a:chExt cx="3811875" cy="127113"/>
            </a:xfrm>
          </p:grpSpPr>
          <p:sp>
            <p:nvSpPr>
              <p:cNvPr id="616" name="Google Shape;616;p2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617" name="Google Shape;617;p2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6"/>
            <p:cNvGrpSpPr/>
            <p:nvPr/>
          </p:nvGrpSpPr>
          <p:grpSpPr>
            <a:xfrm>
              <a:off x="-12" y="3628590"/>
              <a:ext cx="3010303" cy="45661"/>
              <a:chOff x="1766900" y="2869225"/>
              <a:chExt cx="3737650" cy="56700"/>
            </a:xfrm>
          </p:grpSpPr>
          <p:cxnSp>
            <p:nvCxnSpPr>
              <p:cNvPr id="619" name="Google Shape;619;p2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620" name="Google Shape;620;p2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1" name="Google Shape;621;p26"/>
          <p:cNvSpPr txBox="1">
            <a:spLocks noGrp="1"/>
          </p:cNvSpPr>
          <p:nvPr>
            <p:ph type="title" hasCustomPrompt="1"/>
          </p:nvPr>
        </p:nvSpPr>
        <p:spPr>
          <a:xfrm>
            <a:off x="1531375" y="1785550"/>
            <a:ext cx="987600" cy="40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Font typeface="Poppins"/>
              <a:buNone/>
              <a:defRPr sz="23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622" name="Google Shape;622;p26"/>
          <p:cNvSpPr txBox="1">
            <a:spLocks noGrp="1"/>
          </p:cNvSpPr>
          <p:nvPr>
            <p:ph type="subTitle" idx="1"/>
          </p:nvPr>
        </p:nvSpPr>
        <p:spPr>
          <a:xfrm>
            <a:off x="938500" y="3813800"/>
            <a:ext cx="2173200" cy="7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3" name="Google Shape;623;p26"/>
          <p:cNvSpPr txBox="1">
            <a:spLocks noGrp="1"/>
          </p:cNvSpPr>
          <p:nvPr>
            <p:ph type="subTitle" idx="2"/>
          </p:nvPr>
        </p:nvSpPr>
        <p:spPr>
          <a:xfrm>
            <a:off x="938500" y="3479925"/>
            <a:ext cx="2173200" cy="40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a:endParaRPr/>
          </a:p>
        </p:txBody>
      </p:sp>
      <p:sp>
        <p:nvSpPr>
          <p:cNvPr id="624" name="Google Shape;624;p26"/>
          <p:cNvSpPr txBox="1">
            <a:spLocks noGrp="1"/>
          </p:cNvSpPr>
          <p:nvPr>
            <p:ph type="title" idx="3" hasCustomPrompt="1"/>
          </p:nvPr>
        </p:nvSpPr>
        <p:spPr>
          <a:xfrm>
            <a:off x="4078200" y="1785550"/>
            <a:ext cx="987600" cy="40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Font typeface="Poppins"/>
              <a:buNone/>
              <a:defRPr sz="23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625" name="Google Shape;625;p26"/>
          <p:cNvSpPr txBox="1">
            <a:spLocks noGrp="1"/>
          </p:cNvSpPr>
          <p:nvPr>
            <p:ph type="subTitle" idx="4"/>
          </p:nvPr>
        </p:nvSpPr>
        <p:spPr>
          <a:xfrm>
            <a:off x="3485400" y="3813800"/>
            <a:ext cx="2173200" cy="7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6" name="Google Shape;626;p26"/>
          <p:cNvSpPr txBox="1">
            <a:spLocks noGrp="1"/>
          </p:cNvSpPr>
          <p:nvPr>
            <p:ph type="subTitle" idx="5"/>
          </p:nvPr>
        </p:nvSpPr>
        <p:spPr>
          <a:xfrm>
            <a:off x="3485400" y="3479925"/>
            <a:ext cx="2173200" cy="40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a:endParaRPr/>
          </a:p>
        </p:txBody>
      </p:sp>
      <p:sp>
        <p:nvSpPr>
          <p:cNvPr id="627" name="Google Shape;627;p26"/>
          <p:cNvSpPr txBox="1">
            <a:spLocks noGrp="1"/>
          </p:cNvSpPr>
          <p:nvPr>
            <p:ph type="title" idx="6" hasCustomPrompt="1"/>
          </p:nvPr>
        </p:nvSpPr>
        <p:spPr>
          <a:xfrm>
            <a:off x="6625100" y="1785550"/>
            <a:ext cx="987600" cy="406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Font typeface="Poppins"/>
              <a:buNone/>
              <a:defRPr sz="23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sp>
        <p:nvSpPr>
          <p:cNvPr id="628" name="Google Shape;628;p26"/>
          <p:cNvSpPr txBox="1">
            <a:spLocks noGrp="1"/>
          </p:cNvSpPr>
          <p:nvPr>
            <p:ph type="subTitle" idx="7"/>
          </p:nvPr>
        </p:nvSpPr>
        <p:spPr>
          <a:xfrm>
            <a:off x="6032300" y="3813800"/>
            <a:ext cx="2173200" cy="71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9" name="Google Shape;629;p26"/>
          <p:cNvSpPr txBox="1">
            <a:spLocks noGrp="1"/>
          </p:cNvSpPr>
          <p:nvPr>
            <p:ph type="subTitle" idx="8"/>
          </p:nvPr>
        </p:nvSpPr>
        <p:spPr>
          <a:xfrm>
            <a:off x="6032300" y="3479925"/>
            <a:ext cx="2173200" cy="406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algn="ctr" rtl="0">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a:endParaRPr/>
          </a:p>
        </p:txBody>
      </p:sp>
      <p:sp>
        <p:nvSpPr>
          <p:cNvPr id="630" name="Google Shape;630;p2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14" name="Google Shape;714;p3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17" name="Google Shape;717;p3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20" name="Google Shape;720;p3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rot="10800000" flipH="1">
              <a:off x="1175807" y="-265593"/>
              <a:ext cx="1539180" cy="80509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1"/>
          <p:cNvSpPr/>
          <p:nvPr/>
        </p:nvSpPr>
        <p:spPr>
          <a:xfrm rot="10800000">
            <a:off x="794659" y="4876484"/>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flipH="1">
            <a:off x="-561113"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rot="10800000">
              <a:off x="6549401" y="-1824231"/>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33" name="Google Shape;733;p32"/>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36" name="Google Shape;736;p3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39" name="Google Shape;739;p3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42" name="Google Shape;742;p32"/>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rot="10800000" flipH="1">
              <a:off x="-881984" y="-739244"/>
              <a:ext cx="1959133" cy="1024867"/>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32"/>
          <p:cNvSpPr/>
          <p:nvPr/>
        </p:nvSpPr>
        <p:spPr>
          <a:xfrm flipH="1">
            <a:off x="-417877" y="511088"/>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rot="10800000" flipH="1">
            <a:off x="-621671" y="-1770656"/>
            <a:ext cx="4007050" cy="2363728"/>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7"/>
        <p:cNvGrpSpPr/>
        <p:nvPr/>
      </p:nvGrpSpPr>
      <p:grpSpPr>
        <a:xfrm>
          <a:off x="0" y="0"/>
          <a:ext cx="0" cy="0"/>
          <a:chOff x="0" y="0"/>
          <a:chExt cx="0" cy="0"/>
        </a:xfrm>
      </p:grpSpPr>
      <p:sp>
        <p:nvSpPr>
          <p:cNvPr id="238" name="Google Shape;238;p1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39" name="Google Shape;239;p11"/>
          <p:cNvSpPr txBox="1">
            <a:spLocks noGrp="1"/>
          </p:cNvSpPr>
          <p:nvPr>
            <p:ph type="subTitle" idx="1"/>
          </p:nvPr>
        </p:nvSpPr>
        <p:spPr>
          <a:xfrm>
            <a:off x="1689126" y="1760650"/>
            <a:ext cx="2811000" cy="95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40" name="Google Shape;240;p11"/>
          <p:cNvSpPr txBox="1">
            <a:spLocks noGrp="1"/>
          </p:cNvSpPr>
          <p:nvPr>
            <p:ph type="subTitle" idx="2"/>
          </p:nvPr>
        </p:nvSpPr>
        <p:spPr>
          <a:xfrm>
            <a:off x="5210878" y="1760650"/>
            <a:ext cx="2811000" cy="95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41" name="Google Shape;241;p11"/>
          <p:cNvSpPr txBox="1">
            <a:spLocks noGrp="1"/>
          </p:cNvSpPr>
          <p:nvPr>
            <p:ph type="subTitle" idx="3"/>
          </p:nvPr>
        </p:nvSpPr>
        <p:spPr>
          <a:xfrm>
            <a:off x="1689126" y="3345025"/>
            <a:ext cx="2811000" cy="95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42" name="Google Shape;242;p11"/>
          <p:cNvSpPr txBox="1">
            <a:spLocks noGrp="1"/>
          </p:cNvSpPr>
          <p:nvPr>
            <p:ph type="subTitle" idx="4"/>
          </p:nvPr>
        </p:nvSpPr>
        <p:spPr>
          <a:xfrm>
            <a:off x="5210878" y="3345025"/>
            <a:ext cx="2811000" cy="95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43" name="Google Shape;243;p11"/>
          <p:cNvSpPr txBox="1">
            <a:spLocks noGrp="1"/>
          </p:cNvSpPr>
          <p:nvPr>
            <p:ph type="subTitle" idx="5"/>
          </p:nvPr>
        </p:nvSpPr>
        <p:spPr>
          <a:xfrm>
            <a:off x="1689126" y="1455550"/>
            <a:ext cx="28110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244" name="Google Shape;244;p11"/>
          <p:cNvSpPr txBox="1">
            <a:spLocks noGrp="1"/>
          </p:cNvSpPr>
          <p:nvPr>
            <p:ph type="subTitle" idx="6"/>
          </p:nvPr>
        </p:nvSpPr>
        <p:spPr>
          <a:xfrm>
            <a:off x="1689126" y="3040000"/>
            <a:ext cx="28110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245" name="Google Shape;245;p11"/>
          <p:cNvSpPr txBox="1">
            <a:spLocks noGrp="1"/>
          </p:cNvSpPr>
          <p:nvPr>
            <p:ph type="subTitle" idx="7"/>
          </p:nvPr>
        </p:nvSpPr>
        <p:spPr>
          <a:xfrm>
            <a:off x="5210851" y="1455550"/>
            <a:ext cx="28110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246" name="Google Shape;246;p11"/>
          <p:cNvSpPr txBox="1">
            <a:spLocks noGrp="1"/>
          </p:cNvSpPr>
          <p:nvPr>
            <p:ph type="subTitle" idx="8"/>
          </p:nvPr>
        </p:nvSpPr>
        <p:spPr>
          <a:xfrm>
            <a:off x="5210851" y="3040000"/>
            <a:ext cx="28110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grpSp>
        <p:nvGrpSpPr>
          <p:cNvPr id="247" name="Google Shape;247;p11"/>
          <p:cNvGrpSpPr/>
          <p:nvPr/>
        </p:nvGrpSpPr>
        <p:grpSpPr>
          <a:xfrm>
            <a:off x="-1014025" y="-964868"/>
            <a:ext cx="10158024" cy="7826894"/>
            <a:chOff x="-1014025" y="-964868"/>
            <a:chExt cx="10158024" cy="7826894"/>
          </a:xfrm>
        </p:grpSpPr>
        <p:sp>
          <p:nvSpPr>
            <p:cNvPr id="248" name="Google Shape;248;p11"/>
            <p:cNvSpPr/>
            <p:nvPr/>
          </p:nvSpPr>
          <p:spPr>
            <a:xfrm rot="10800000">
              <a:off x="-1014025" y="-96486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1"/>
            <p:cNvSpPr/>
            <p:nvPr/>
          </p:nvSpPr>
          <p:spPr>
            <a:xfrm flipH="1">
              <a:off x="-213475" y="4974994"/>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 name="Google Shape;250;p11"/>
          <p:cNvGrpSpPr/>
          <p:nvPr/>
        </p:nvGrpSpPr>
        <p:grpSpPr>
          <a:xfrm flipH="1">
            <a:off x="-2799911" y="4184068"/>
            <a:ext cx="3894036" cy="692435"/>
            <a:chOff x="5477439" y="1590790"/>
            <a:chExt cx="3894036" cy="692435"/>
          </a:xfrm>
        </p:grpSpPr>
        <p:grpSp>
          <p:nvGrpSpPr>
            <p:cNvPr id="251" name="Google Shape;251;p11"/>
            <p:cNvGrpSpPr/>
            <p:nvPr/>
          </p:nvGrpSpPr>
          <p:grpSpPr>
            <a:xfrm flipH="1">
              <a:off x="5803750" y="2180862"/>
              <a:ext cx="3070084" cy="102363"/>
              <a:chOff x="1779150" y="2604263"/>
              <a:chExt cx="3811875" cy="127112"/>
            </a:xfrm>
          </p:grpSpPr>
          <p:sp>
            <p:nvSpPr>
              <p:cNvPr id="252" name="Google Shape;252;p11"/>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sm" len="sm"/>
                <a:tailEnd type="none" w="sm" len="sm"/>
              </a:ln>
            </p:spPr>
          </p:sp>
          <p:sp>
            <p:nvSpPr>
              <p:cNvPr id="253" name="Google Shape;253;p11"/>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11"/>
            <p:cNvGrpSpPr/>
            <p:nvPr/>
          </p:nvGrpSpPr>
          <p:grpSpPr>
            <a:xfrm flipH="1">
              <a:off x="5898325" y="1789205"/>
              <a:ext cx="1567047" cy="45661"/>
              <a:chOff x="1754675" y="2566652"/>
              <a:chExt cx="1945675" cy="56700"/>
            </a:xfrm>
          </p:grpSpPr>
          <p:cxnSp>
            <p:nvCxnSpPr>
              <p:cNvPr id="255" name="Google Shape;255;p11"/>
              <p:cNvCxnSpPr/>
              <p:nvPr/>
            </p:nvCxnSpPr>
            <p:spPr>
              <a:xfrm>
                <a:off x="1754675" y="2595002"/>
                <a:ext cx="1896000" cy="0"/>
              </a:xfrm>
              <a:prstGeom prst="straightConnector1">
                <a:avLst/>
              </a:prstGeom>
              <a:noFill/>
              <a:ln w="9525" cap="flat" cmpd="sng">
                <a:solidFill>
                  <a:schemeClr val="dk1"/>
                </a:solidFill>
                <a:prstDash val="solid"/>
                <a:round/>
                <a:headEnd type="none" w="sm" len="sm"/>
                <a:tailEnd type="none" w="sm" len="sm"/>
              </a:ln>
            </p:spPr>
          </p:cxnSp>
          <p:sp>
            <p:nvSpPr>
              <p:cNvPr id="256" name="Google Shape;256;p11"/>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7" name="Google Shape;257;p11"/>
            <p:cNvGrpSpPr/>
            <p:nvPr/>
          </p:nvGrpSpPr>
          <p:grpSpPr>
            <a:xfrm flipH="1">
              <a:off x="5477439" y="1987637"/>
              <a:ext cx="1561280" cy="136187"/>
              <a:chOff x="1754675" y="2824000"/>
              <a:chExt cx="4728285" cy="412439"/>
            </a:xfrm>
          </p:grpSpPr>
          <p:sp>
            <p:nvSpPr>
              <p:cNvPr id="258" name="Google Shape;258;p1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sm" len="sm"/>
                <a:tailEnd type="none" w="sm" len="sm"/>
              </a:ln>
            </p:spPr>
          </p:sp>
          <p:sp>
            <p:nvSpPr>
              <p:cNvPr id="259" name="Google Shape;259;p1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0" name="Google Shape;260;p11"/>
            <p:cNvGrpSpPr/>
            <p:nvPr/>
          </p:nvGrpSpPr>
          <p:grpSpPr>
            <a:xfrm flipH="1">
              <a:off x="6361172" y="1590790"/>
              <a:ext cx="3010303" cy="45661"/>
              <a:chOff x="631564" y="2679979"/>
              <a:chExt cx="3737650" cy="56700"/>
            </a:xfrm>
          </p:grpSpPr>
          <p:cxnSp>
            <p:nvCxnSpPr>
              <p:cNvPr id="261" name="Google Shape;261;p11"/>
              <p:cNvCxnSpPr/>
              <p:nvPr/>
            </p:nvCxnSpPr>
            <p:spPr>
              <a:xfrm>
                <a:off x="631564" y="2708329"/>
                <a:ext cx="3687900" cy="0"/>
              </a:xfrm>
              <a:prstGeom prst="straightConnector1">
                <a:avLst/>
              </a:prstGeom>
              <a:noFill/>
              <a:ln w="9525" cap="flat" cmpd="sng">
                <a:solidFill>
                  <a:schemeClr val="dk1"/>
                </a:solidFill>
                <a:prstDash val="solid"/>
                <a:round/>
                <a:headEnd type="none" w="sm" len="sm"/>
                <a:tailEnd type="none" w="sm" len="sm"/>
              </a:ln>
            </p:spPr>
          </p:cxnSp>
          <p:sp>
            <p:nvSpPr>
              <p:cNvPr id="262" name="Google Shape;262;p11"/>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3" name="Google Shape;263;p11"/>
          <p:cNvSpPr/>
          <p:nvPr/>
        </p:nvSpPr>
        <p:spPr>
          <a:xfrm rot="10800000" flipH="1">
            <a:off x="7721650"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4" name="Google Shape;264;p11"/>
          <p:cNvGrpSpPr/>
          <p:nvPr/>
        </p:nvGrpSpPr>
        <p:grpSpPr>
          <a:xfrm>
            <a:off x="-2689610" y="-2478031"/>
            <a:ext cx="13399307" cy="8256734"/>
            <a:chOff x="-2689610" y="-2478031"/>
            <a:chExt cx="13399307" cy="8256734"/>
          </a:xfrm>
        </p:grpSpPr>
        <p:sp>
          <p:nvSpPr>
            <p:cNvPr id="265" name="Google Shape;265;p11"/>
            <p:cNvSpPr/>
            <p:nvPr/>
          </p:nvSpPr>
          <p:spPr>
            <a:xfrm rot="10800000" flipH="1">
              <a:off x="-2689610" y="-247803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1"/>
            <p:cNvSpPr/>
            <p:nvPr/>
          </p:nvSpPr>
          <p:spPr>
            <a:xfrm>
              <a:off x="7904425" y="424129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934291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67"/>
        <p:cNvGrpSpPr/>
        <p:nvPr/>
      </p:nvGrpSpPr>
      <p:grpSpPr>
        <a:xfrm>
          <a:off x="0" y="0"/>
          <a:ext cx="0" cy="0"/>
          <a:chOff x="0" y="0"/>
          <a:chExt cx="0" cy="0"/>
        </a:xfrm>
      </p:grpSpPr>
      <p:sp>
        <p:nvSpPr>
          <p:cNvPr id="268" name="Google Shape;268;p1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2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69" name="Google Shape;269;p12"/>
          <p:cNvSpPr txBox="1">
            <a:spLocks noGrp="1"/>
          </p:cNvSpPr>
          <p:nvPr>
            <p:ph type="subTitle" idx="1"/>
          </p:nvPr>
        </p:nvSpPr>
        <p:spPr>
          <a:xfrm>
            <a:off x="720000" y="1955324"/>
            <a:ext cx="2359500" cy="84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70" name="Google Shape;270;p12"/>
          <p:cNvSpPr txBox="1">
            <a:spLocks noGrp="1"/>
          </p:cNvSpPr>
          <p:nvPr>
            <p:ph type="subTitle" idx="2"/>
          </p:nvPr>
        </p:nvSpPr>
        <p:spPr>
          <a:xfrm>
            <a:off x="3392266" y="1955324"/>
            <a:ext cx="2359500" cy="84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71" name="Google Shape;271;p12"/>
          <p:cNvSpPr txBox="1">
            <a:spLocks noGrp="1"/>
          </p:cNvSpPr>
          <p:nvPr>
            <p:ph type="subTitle" idx="3"/>
          </p:nvPr>
        </p:nvSpPr>
        <p:spPr>
          <a:xfrm>
            <a:off x="720000" y="3833100"/>
            <a:ext cx="2359500" cy="84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72" name="Google Shape;272;p12"/>
          <p:cNvSpPr txBox="1">
            <a:spLocks noGrp="1"/>
          </p:cNvSpPr>
          <p:nvPr>
            <p:ph type="subTitle" idx="4"/>
          </p:nvPr>
        </p:nvSpPr>
        <p:spPr>
          <a:xfrm>
            <a:off x="3392266" y="3833100"/>
            <a:ext cx="2359500" cy="84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73" name="Google Shape;273;p12"/>
          <p:cNvSpPr txBox="1">
            <a:spLocks noGrp="1"/>
          </p:cNvSpPr>
          <p:nvPr>
            <p:ph type="subTitle" idx="5"/>
          </p:nvPr>
        </p:nvSpPr>
        <p:spPr>
          <a:xfrm>
            <a:off x="6064528" y="1955324"/>
            <a:ext cx="2359500" cy="84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74" name="Google Shape;274;p12"/>
          <p:cNvSpPr txBox="1">
            <a:spLocks noGrp="1"/>
          </p:cNvSpPr>
          <p:nvPr>
            <p:ph type="subTitle" idx="6"/>
          </p:nvPr>
        </p:nvSpPr>
        <p:spPr>
          <a:xfrm>
            <a:off x="6064528" y="3833100"/>
            <a:ext cx="2359500" cy="84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75" name="Google Shape;275;p12"/>
          <p:cNvSpPr txBox="1">
            <a:spLocks noGrp="1"/>
          </p:cNvSpPr>
          <p:nvPr>
            <p:ph type="subTitle" idx="7"/>
          </p:nvPr>
        </p:nvSpPr>
        <p:spPr>
          <a:xfrm>
            <a:off x="724640" y="1734325"/>
            <a:ext cx="23502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276" name="Google Shape;276;p12"/>
          <p:cNvSpPr txBox="1">
            <a:spLocks noGrp="1"/>
          </p:cNvSpPr>
          <p:nvPr>
            <p:ph type="subTitle" idx="8"/>
          </p:nvPr>
        </p:nvSpPr>
        <p:spPr>
          <a:xfrm>
            <a:off x="3396904" y="1734325"/>
            <a:ext cx="23502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277" name="Google Shape;277;p12"/>
          <p:cNvSpPr txBox="1">
            <a:spLocks noGrp="1"/>
          </p:cNvSpPr>
          <p:nvPr>
            <p:ph type="subTitle" idx="9"/>
          </p:nvPr>
        </p:nvSpPr>
        <p:spPr>
          <a:xfrm>
            <a:off x="6069165" y="1734325"/>
            <a:ext cx="23502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278" name="Google Shape;278;p12"/>
          <p:cNvSpPr txBox="1">
            <a:spLocks noGrp="1"/>
          </p:cNvSpPr>
          <p:nvPr>
            <p:ph type="subTitle" idx="13"/>
          </p:nvPr>
        </p:nvSpPr>
        <p:spPr>
          <a:xfrm>
            <a:off x="724640" y="3608903"/>
            <a:ext cx="23502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279" name="Google Shape;279;p12"/>
          <p:cNvSpPr txBox="1">
            <a:spLocks noGrp="1"/>
          </p:cNvSpPr>
          <p:nvPr>
            <p:ph type="subTitle" idx="14"/>
          </p:nvPr>
        </p:nvSpPr>
        <p:spPr>
          <a:xfrm>
            <a:off x="3396904" y="3608903"/>
            <a:ext cx="23502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280" name="Google Shape;280;p12"/>
          <p:cNvSpPr txBox="1">
            <a:spLocks noGrp="1"/>
          </p:cNvSpPr>
          <p:nvPr>
            <p:ph type="subTitle" idx="15"/>
          </p:nvPr>
        </p:nvSpPr>
        <p:spPr>
          <a:xfrm>
            <a:off x="6069165" y="3608903"/>
            <a:ext cx="23502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grpSp>
        <p:nvGrpSpPr>
          <p:cNvPr id="281" name="Google Shape;281;p12"/>
          <p:cNvGrpSpPr/>
          <p:nvPr/>
        </p:nvGrpSpPr>
        <p:grpSpPr>
          <a:xfrm>
            <a:off x="-1764035" y="-2478031"/>
            <a:ext cx="10908034" cy="9340057"/>
            <a:chOff x="-1764035" y="-2478031"/>
            <a:chExt cx="10908034" cy="9340057"/>
          </a:xfrm>
        </p:grpSpPr>
        <p:sp>
          <p:nvSpPr>
            <p:cNvPr id="282" name="Google Shape;282;p12"/>
            <p:cNvSpPr/>
            <p:nvPr/>
          </p:nvSpPr>
          <p:spPr>
            <a:xfrm rot="10800000" flipH="1">
              <a:off x="-1764035" y="-247803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2"/>
            <p:cNvSpPr/>
            <p:nvPr/>
          </p:nvSpPr>
          <p:spPr>
            <a:xfrm>
              <a:off x="-213475" y="4974994"/>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4" name="Google Shape;284;p12"/>
          <p:cNvGrpSpPr/>
          <p:nvPr/>
        </p:nvGrpSpPr>
        <p:grpSpPr>
          <a:xfrm rot="10800000" flipH="1">
            <a:off x="8041939" y="144569"/>
            <a:ext cx="3894036" cy="692435"/>
            <a:chOff x="5477439" y="1590790"/>
            <a:chExt cx="3894036" cy="692435"/>
          </a:xfrm>
        </p:grpSpPr>
        <p:grpSp>
          <p:nvGrpSpPr>
            <p:cNvPr id="285" name="Google Shape;285;p12"/>
            <p:cNvGrpSpPr/>
            <p:nvPr/>
          </p:nvGrpSpPr>
          <p:grpSpPr>
            <a:xfrm flipH="1">
              <a:off x="5803750" y="2180862"/>
              <a:ext cx="3070084" cy="102363"/>
              <a:chOff x="1779150" y="2604263"/>
              <a:chExt cx="3811875" cy="127112"/>
            </a:xfrm>
          </p:grpSpPr>
          <p:sp>
            <p:nvSpPr>
              <p:cNvPr id="286" name="Google Shape;286;p12"/>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sm" len="sm"/>
                <a:tailEnd type="none" w="sm" len="sm"/>
              </a:ln>
            </p:spPr>
          </p:sp>
          <p:sp>
            <p:nvSpPr>
              <p:cNvPr id="287" name="Google Shape;287;p12"/>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8" name="Google Shape;288;p12"/>
            <p:cNvGrpSpPr/>
            <p:nvPr/>
          </p:nvGrpSpPr>
          <p:grpSpPr>
            <a:xfrm flipH="1">
              <a:off x="5898325" y="1789205"/>
              <a:ext cx="1567047" cy="45661"/>
              <a:chOff x="1754675" y="2566652"/>
              <a:chExt cx="1945675" cy="56700"/>
            </a:xfrm>
          </p:grpSpPr>
          <p:cxnSp>
            <p:nvCxnSpPr>
              <p:cNvPr id="289" name="Google Shape;289;p12"/>
              <p:cNvCxnSpPr/>
              <p:nvPr/>
            </p:nvCxnSpPr>
            <p:spPr>
              <a:xfrm>
                <a:off x="1754675" y="2595002"/>
                <a:ext cx="1896000" cy="0"/>
              </a:xfrm>
              <a:prstGeom prst="straightConnector1">
                <a:avLst/>
              </a:prstGeom>
              <a:noFill/>
              <a:ln w="9525" cap="flat" cmpd="sng">
                <a:solidFill>
                  <a:schemeClr val="dk1"/>
                </a:solidFill>
                <a:prstDash val="solid"/>
                <a:round/>
                <a:headEnd type="none" w="sm" len="sm"/>
                <a:tailEnd type="none" w="sm" len="sm"/>
              </a:ln>
            </p:spPr>
          </p:cxnSp>
          <p:sp>
            <p:nvSpPr>
              <p:cNvPr id="290" name="Google Shape;290;p12"/>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 name="Google Shape;291;p12"/>
            <p:cNvGrpSpPr/>
            <p:nvPr/>
          </p:nvGrpSpPr>
          <p:grpSpPr>
            <a:xfrm flipH="1">
              <a:off x="5477439" y="1987637"/>
              <a:ext cx="1561280" cy="136187"/>
              <a:chOff x="1754675" y="2824000"/>
              <a:chExt cx="4728285" cy="412439"/>
            </a:xfrm>
          </p:grpSpPr>
          <p:sp>
            <p:nvSpPr>
              <p:cNvPr id="292" name="Google Shape;292;p12"/>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sm" len="sm"/>
                <a:tailEnd type="none" w="sm" len="sm"/>
              </a:ln>
            </p:spPr>
          </p:sp>
          <p:sp>
            <p:nvSpPr>
              <p:cNvPr id="293" name="Google Shape;293;p12"/>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 name="Google Shape;294;p12"/>
            <p:cNvGrpSpPr/>
            <p:nvPr/>
          </p:nvGrpSpPr>
          <p:grpSpPr>
            <a:xfrm flipH="1">
              <a:off x="6361172" y="1590790"/>
              <a:ext cx="3010303" cy="45661"/>
              <a:chOff x="631564" y="2679979"/>
              <a:chExt cx="3737650" cy="56700"/>
            </a:xfrm>
          </p:grpSpPr>
          <p:cxnSp>
            <p:nvCxnSpPr>
              <p:cNvPr id="295" name="Google Shape;295;p12"/>
              <p:cNvCxnSpPr/>
              <p:nvPr/>
            </p:nvCxnSpPr>
            <p:spPr>
              <a:xfrm>
                <a:off x="631564" y="2708329"/>
                <a:ext cx="3687900" cy="0"/>
              </a:xfrm>
              <a:prstGeom prst="straightConnector1">
                <a:avLst/>
              </a:prstGeom>
              <a:noFill/>
              <a:ln w="9525" cap="flat" cmpd="sng">
                <a:solidFill>
                  <a:schemeClr val="dk1"/>
                </a:solidFill>
                <a:prstDash val="solid"/>
                <a:round/>
                <a:headEnd type="none" w="sm" len="sm"/>
                <a:tailEnd type="none" w="sm" len="sm"/>
              </a:ln>
            </p:spPr>
          </p:cxnSp>
          <p:sp>
            <p:nvSpPr>
              <p:cNvPr id="296" name="Google Shape;296;p12"/>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97" name="Google Shape;297;p12"/>
          <p:cNvSpPr/>
          <p:nvPr/>
        </p:nvSpPr>
        <p:spPr>
          <a:xfrm rot="10800000">
            <a:off x="-876276"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8" name="Google Shape;298;p12"/>
          <p:cNvGrpSpPr/>
          <p:nvPr/>
        </p:nvGrpSpPr>
        <p:grpSpPr>
          <a:xfrm>
            <a:off x="-1205775" y="-700418"/>
            <a:ext cx="11406422" cy="6958608"/>
            <a:chOff x="-1205775" y="-700418"/>
            <a:chExt cx="11406422" cy="6958608"/>
          </a:xfrm>
        </p:grpSpPr>
        <p:sp>
          <p:nvSpPr>
            <p:cNvPr id="299" name="Google Shape;299;p12"/>
            <p:cNvSpPr/>
            <p:nvPr/>
          </p:nvSpPr>
          <p:spPr>
            <a:xfrm rot="10800000">
              <a:off x="-1205775" y="-70041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2"/>
            <p:cNvSpPr/>
            <p:nvPr/>
          </p:nvSpPr>
          <p:spPr>
            <a:xfrm>
              <a:off x="7395375" y="4720782"/>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429069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4"/>
        <p:cNvGrpSpPr/>
        <p:nvPr/>
      </p:nvGrpSpPr>
      <p:grpSpPr>
        <a:xfrm>
          <a:off x="0" y="0"/>
          <a:ext cx="0" cy="0"/>
          <a:chOff x="0" y="0"/>
          <a:chExt cx="0" cy="0"/>
        </a:xfrm>
      </p:grpSpPr>
      <p:sp>
        <p:nvSpPr>
          <p:cNvPr id="95" name="Google Shape;95;p6"/>
          <p:cNvSpPr/>
          <p:nvPr/>
        </p:nvSpPr>
        <p:spPr>
          <a:xfrm rot="10800000" flipH="1">
            <a:off x="-1358733" y="-903765"/>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6"/>
          <p:cNvGrpSpPr/>
          <p:nvPr/>
        </p:nvGrpSpPr>
        <p:grpSpPr>
          <a:xfrm rot="10800000">
            <a:off x="-984940" y="165546"/>
            <a:ext cx="3074607" cy="453954"/>
            <a:chOff x="5478797" y="847321"/>
            <a:chExt cx="3074607" cy="453954"/>
          </a:xfrm>
        </p:grpSpPr>
        <p:grpSp>
          <p:nvGrpSpPr>
            <p:cNvPr id="97" name="Google Shape;97;p6"/>
            <p:cNvGrpSpPr/>
            <p:nvPr/>
          </p:nvGrpSpPr>
          <p:grpSpPr>
            <a:xfrm flipH="1">
              <a:off x="5675409" y="922405"/>
              <a:ext cx="2877996" cy="223763"/>
              <a:chOff x="1687059" y="2012316"/>
              <a:chExt cx="3573375" cy="277863"/>
            </a:xfrm>
          </p:grpSpPr>
          <p:sp>
            <p:nvSpPr>
              <p:cNvPr id="98" name="Google Shape;98;p6"/>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9" name="Google Shape;99;p6"/>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6"/>
            <p:cNvGrpSpPr/>
            <p:nvPr/>
          </p:nvGrpSpPr>
          <p:grpSpPr>
            <a:xfrm flipH="1">
              <a:off x="6072799" y="847321"/>
              <a:ext cx="2430997" cy="185534"/>
              <a:chOff x="1748547" y="1392116"/>
              <a:chExt cx="5911958" cy="451312"/>
            </a:xfrm>
          </p:grpSpPr>
          <p:sp>
            <p:nvSpPr>
              <p:cNvPr id="101" name="Google Shape;101;p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102" name="Google Shape;102;p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6"/>
            <p:cNvGrpSpPr/>
            <p:nvPr/>
          </p:nvGrpSpPr>
          <p:grpSpPr>
            <a:xfrm flipH="1">
              <a:off x="5478797" y="1255615"/>
              <a:ext cx="3010303" cy="45661"/>
              <a:chOff x="1766900" y="2869225"/>
              <a:chExt cx="3737650" cy="56700"/>
            </a:xfrm>
          </p:grpSpPr>
          <p:cxnSp>
            <p:nvCxnSpPr>
              <p:cNvPr id="104" name="Google Shape;104;p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 name="Google Shape;106;p6"/>
          <p:cNvSpPr/>
          <p:nvPr/>
        </p:nvSpPr>
        <p:spPr>
          <a:xfrm rot="10800000">
            <a:off x="6000549" y="-1553122"/>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713224" y="4972674"/>
            <a:ext cx="1205478" cy="219752"/>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6"/>
          <p:cNvGrpSpPr/>
          <p:nvPr/>
        </p:nvGrpSpPr>
        <p:grpSpPr>
          <a:xfrm flipH="1">
            <a:off x="-3634650" y="4404925"/>
            <a:ext cx="5724316" cy="2084515"/>
            <a:chOff x="4132575" y="4716825"/>
            <a:chExt cx="5724316" cy="2084515"/>
          </a:xfrm>
        </p:grpSpPr>
        <p:sp>
          <p:nvSpPr>
            <p:cNvPr id="109" name="Google Shape;109;p6"/>
            <p:cNvSpPr/>
            <p:nvPr/>
          </p:nvSpPr>
          <p:spPr>
            <a:xfrm flipH="1">
              <a:off x="53618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flipH="1">
              <a:off x="4132575" y="47168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82042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6254199" y="4604003"/>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5115392"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32996" y="4324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1050075" y="1564950"/>
            <a:ext cx="969000" cy="151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Poppins"/>
              <a:buNone/>
              <a:defRPr sz="4100">
                <a:latin typeface="Poppins"/>
                <a:ea typeface="Poppins"/>
                <a:cs typeface="Poppins"/>
                <a:sym typeface="Poppins"/>
              </a:defRPr>
            </a:lvl1pPr>
            <a:lvl2pPr lvl="1"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2pPr>
            <a:lvl3pPr lvl="2"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3pPr>
            <a:lvl4pPr lvl="3"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4pPr>
            <a:lvl5pPr lvl="4"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5pPr>
            <a:lvl6pPr lvl="5"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6pPr>
            <a:lvl7pPr lvl="6"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7pPr>
            <a:lvl8pPr lvl="7"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8pPr>
            <a:lvl9pPr lvl="8" algn="ctr" rtl="0">
              <a:spcBef>
                <a:spcPts val="0"/>
              </a:spcBef>
              <a:spcAft>
                <a:spcPts val="0"/>
              </a:spcAft>
              <a:buClr>
                <a:schemeClr val="lt1"/>
              </a:buClr>
              <a:buSzPts val="6000"/>
              <a:buFont typeface="Poppins"/>
              <a:buNone/>
              <a:defRPr sz="6000" b="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0" y="446596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46" name="Google Shape;46;p3"/>
              <p:cNvSpPr/>
              <p:nvPr/>
            </p:nvSpPr>
            <p:spPr>
              <a:xfrm>
                <a:off x="5203734" y="22334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9" name="Google Shape;49;p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2"/>
        <p:cNvGrpSpPr/>
        <p:nvPr/>
      </p:nvGrpSpPr>
      <p:grpSpPr>
        <a:xfrm>
          <a:off x="0" y="0"/>
          <a:ext cx="0" cy="0"/>
          <a:chOff x="0" y="0"/>
          <a:chExt cx="0" cy="0"/>
        </a:xfrm>
      </p:grpSpPr>
      <p:sp>
        <p:nvSpPr>
          <p:cNvPr id="113" name="Google Shape;11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7"/>
          <p:cNvSpPr txBox="1">
            <a:spLocks noGrp="1"/>
          </p:cNvSpPr>
          <p:nvPr>
            <p:ph type="subTitle" idx="1"/>
          </p:nvPr>
        </p:nvSpPr>
        <p:spPr>
          <a:xfrm>
            <a:off x="1039274" y="1747188"/>
            <a:ext cx="30570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15" name="Google Shape;115;p7"/>
          <p:cNvSpPr>
            <a:spLocks noGrp="1"/>
          </p:cNvSpPr>
          <p:nvPr>
            <p:ph type="pic" idx="2"/>
          </p:nvPr>
        </p:nvSpPr>
        <p:spPr>
          <a:xfrm>
            <a:off x="4393774" y="1379588"/>
            <a:ext cx="3903300" cy="3033600"/>
          </a:xfrm>
          <a:prstGeom prst="rect">
            <a:avLst/>
          </a:prstGeom>
          <a:noFill/>
          <a:ln>
            <a:noFill/>
          </a:ln>
        </p:spPr>
      </p:sp>
      <p:sp>
        <p:nvSpPr>
          <p:cNvPr id="116" name="Google Shape;116;p7"/>
          <p:cNvSpPr/>
          <p:nvPr/>
        </p:nvSpPr>
        <p:spPr>
          <a:xfrm>
            <a:off x="-1098862" y="46040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rot="10800000" flipH="1">
            <a:off x="-1594613" y="-603810"/>
            <a:ext cx="3247250" cy="169871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1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7"/>
          <p:cNvGrpSpPr/>
          <p:nvPr/>
        </p:nvGrpSpPr>
        <p:grpSpPr>
          <a:xfrm>
            <a:off x="645846" y="7"/>
            <a:ext cx="7230373" cy="5143500"/>
            <a:chOff x="645846" y="7"/>
            <a:chExt cx="7230373" cy="5143500"/>
          </a:xfrm>
        </p:grpSpPr>
        <p:sp>
          <p:nvSpPr>
            <p:cNvPr id="119" name="Google Shape;119;p7"/>
            <p:cNvSpPr/>
            <p:nvPr/>
          </p:nvSpPr>
          <p:spPr>
            <a:xfrm rot="10800000">
              <a:off x="6457967"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10800000">
              <a:off x="64584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7"/>
          <p:cNvGrpSpPr/>
          <p:nvPr/>
        </p:nvGrpSpPr>
        <p:grpSpPr>
          <a:xfrm>
            <a:off x="-1510053" y="314652"/>
            <a:ext cx="3296400" cy="703085"/>
            <a:chOff x="-12" y="3628590"/>
            <a:chExt cx="3296400" cy="703085"/>
          </a:xfrm>
        </p:grpSpPr>
        <p:grpSp>
          <p:nvGrpSpPr>
            <p:cNvPr id="122" name="Google Shape;122;p7"/>
            <p:cNvGrpSpPr/>
            <p:nvPr/>
          </p:nvGrpSpPr>
          <p:grpSpPr>
            <a:xfrm>
              <a:off x="854867" y="3996692"/>
              <a:ext cx="1567047" cy="45661"/>
              <a:chOff x="1754675" y="2661275"/>
              <a:chExt cx="1945675" cy="56700"/>
            </a:xfrm>
          </p:grpSpPr>
          <p:cxnSp>
            <p:nvCxnSpPr>
              <p:cNvPr id="123" name="Google Shape;123;p7"/>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24" name="Google Shape;124;p7"/>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7"/>
            <p:cNvGrpSpPr/>
            <p:nvPr/>
          </p:nvGrpSpPr>
          <p:grpSpPr>
            <a:xfrm>
              <a:off x="518420" y="4195487"/>
              <a:ext cx="1561280" cy="136187"/>
              <a:chOff x="1754675" y="2824000"/>
              <a:chExt cx="4728285" cy="412439"/>
            </a:xfrm>
          </p:grpSpPr>
          <p:sp>
            <p:nvSpPr>
              <p:cNvPr id="126" name="Google Shape;126;p7"/>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27" name="Google Shape;127;p7"/>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a:off x="226304" y="3764887"/>
              <a:ext cx="3070084" cy="102364"/>
              <a:chOff x="1779150" y="2604263"/>
              <a:chExt cx="3811875" cy="127113"/>
            </a:xfrm>
          </p:grpSpPr>
          <p:sp>
            <p:nvSpPr>
              <p:cNvPr id="129" name="Google Shape;129;p7"/>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30" name="Google Shape;130;p7"/>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7"/>
            <p:cNvGrpSpPr/>
            <p:nvPr/>
          </p:nvGrpSpPr>
          <p:grpSpPr>
            <a:xfrm>
              <a:off x="-12" y="3628590"/>
              <a:ext cx="3010303" cy="45661"/>
              <a:chOff x="1766900" y="2869225"/>
              <a:chExt cx="3737650" cy="56700"/>
            </a:xfrm>
          </p:grpSpPr>
          <p:cxnSp>
            <p:nvCxnSpPr>
              <p:cNvPr id="132" name="Google Shape;132;p7"/>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33" name="Google Shape;133;p7"/>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 name="Google Shape;134;p7"/>
          <p:cNvGrpSpPr/>
          <p:nvPr/>
        </p:nvGrpSpPr>
        <p:grpSpPr>
          <a:xfrm>
            <a:off x="-1510039" y="-1589006"/>
            <a:ext cx="11920665" cy="7774731"/>
            <a:chOff x="-1510039" y="-1589006"/>
            <a:chExt cx="11920665" cy="7774731"/>
          </a:xfrm>
        </p:grpSpPr>
        <p:sp>
          <p:nvSpPr>
            <p:cNvPr id="135" name="Google Shape;135;p7"/>
            <p:cNvSpPr/>
            <p:nvPr/>
          </p:nvSpPr>
          <p:spPr>
            <a:xfrm rot="10800000">
              <a:off x="6802328" y="-1589006"/>
              <a:ext cx="3608299" cy="212850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1510039" y="4316600"/>
              <a:ext cx="3573015" cy="1869125"/>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grpSp>
        <p:nvGrpSpPr>
          <p:cNvPr id="138" name="Google Shape;138;p8"/>
          <p:cNvGrpSpPr/>
          <p:nvPr/>
        </p:nvGrpSpPr>
        <p:grpSpPr>
          <a:xfrm>
            <a:off x="-10" y="-1009617"/>
            <a:ext cx="9640083" cy="7443072"/>
            <a:chOff x="-10" y="-1009617"/>
            <a:chExt cx="9640083" cy="7443072"/>
          </a:xfrm>
        </p:grpSpPr>
        <p:sp>
          <p:nvSpPr>
            <p:cNvPr id="139" name="Google Shape;139;p8"/>
            <p:cNvSpPr/>
            <p:nvPr/>
          </p:nvSpPr>
          <p:spPr>
            <a:xfrm rot="10800000">
              <a:off x="6119674" y="-100961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10800000" flipH="1">
              <a:off x="0" y="-82735"/>
              <a:ext cx="2227897" cy="1165463"/>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flipH="1">
              <a:off x="-10" y="4522059"/>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a:off x="2503206" y="5"/>
            <a:ext cx="7007334" cy="4699016"/>
            <a:chOff x="2503206" y="5"/>
            <a:chExt cx="7007334" cy="4699016"/>
          </a:xfrm>
        </p:grpSpPr>
        <p:grpSp>
          <p:nvGrpSpPr>
            <p:cNvPr id="143" name="Google Shape;143;p8"/>
            <p:cNvGrpSpPr/>
            <p:nvPr/>
          </p:nvGrpSpPr>
          <p:grpSpPr>
            <a:xfrm>
              <a:off x="2503206" y="5"/>
              <a:ext cx="5597879" cy="4699016"/>
              <a:chOff x="2503206" y="5"/>
              <a:chExt cx="5597879" cy="4699016"/>
            </a:xfrm>
          </p:grpSpPr>
          <p:sp>
            <p:nvSpPr>
              <p:cNvPr id="144" name="Google Shape;144;p8"/>
              <p:cNvSpPr/>
              <p:nvPr/>
            </p:nvSpPr>
            <p:spPr>
              <a:xfrm flipH="1">
                <a:off x="250320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flipH="1">
                <a:off x="6868745" y="4467026"/>
                <a:ext cx="1232340" cy="231995"/>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7937781" y="5"/>
              <a:ext cx="1572759" cy="183531"/>
              <a:chOff x="7937781" y="5"/>
              <a:chExt cx="1572759" cy="183531"/>
            </a:xfrm>
          </p:grpSpPr>
          <p:sp>
            <p:nvSpPr>
              <p:cNvPr id="147" name="Google Shape;147;p8"/>
              <p:cNvSpPr/>
              <p:nvPr/>
            </p:nvSpPr>
            <p:spPr>
              <a:xfrm>
                <a:off x="8503756"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937781" y="5"/>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 name="Google Shape;149;p8"/>
          <p:cNvGrpSpPr/>
          <p:nvPr/>
        </p:nvGrpSpPr>
        <p:grpSpPr>
          <a:xfrm>
            <a:off x="-1320285" y="-2292139"/>
            <a:ext cx="12455532" cy="9684964"/>
            <a:chOff x="-1320285" y="-2292139"/>
            <a:chExt cx="12455532" cy="9684964"/>
          </a:xfrm>
        </p:grpSpPr>
        <p:sp>
          <p:nvSpPr>
            <p:cNvPr id="150" name="Google Shape;150;p8"/>
            <p:cNvSpPr/>
            <p:nvPr/>
          </p:nvSpPr>
          <p:spPr>
            <a:xfrm flipH="1">
              <a:off x="6019840" y="4375286"/>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10800000" flipH="1">
              <a:off x="-1320285" y="-2292139"/>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32453" y="4992033"/>
              <a:ext cx="3520400" cy="2076657"/>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8"/>
          <p:cNvSpPr txBox="1">
            <a:spLocks noGrp="1"/>
          </p:cNvSpPr>
          <p:nvPr>
            <p:ph type="title"/>
          </p:nvPr>
        </p:nvSpPr>
        <p:spPr>
          <a:xfrm>
            <a:off x="1768550" y="1636650"/>
            <a:ext cx="5607000" cy="18702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5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54" name="Google Shape;154;p8"/>
          <p:cNvGrpSpPr/>
          <p:nvPr/>
        </p:nvGrpSpPr>
        <p:grpSpPr>
          <a:xfrm>
            <a:off x="-1892403" y="831971"/>
            <a:ext cx="12928869" cy="3635055"/>
            <a:chOff x="-1892403" y="831971"/>
            <a:chExt cx="12928869" cy="3635055"/>
          </a:xfrm>
        </p:grpSpPr>
        <p:grpSp>
          <p:nvGrpSpPr>
            <p:cNvPr id="155" name="Google Shape;155;p8"/>
            <p:cNvGrpSpPr/>
            <p:nvPr/>
          </p:nvGrpSpPr>
          <p:grpSpPr>
            <a:xfrm flipH="1">
              <a:off x="7436679" y="831971"/>
              <a:ext cx="3599787" cy="1044104"/>
              <a:chOff x="-1431671" y="656496"/>
              <a:chExt cx="3599787" cy="1044104"/>
            </a:xfrm>
          </p:grpSpPr>
          <p:grpSp>
            <p:nvGrpSpPr>
              <p:cNvPr id="156" name="Google Shape;156;p8"/>
              <p:cNvGrpSpPr/>
              <p:nvPr/>
            </p:nvGrpSpPr>
            <p:grpSpPr>
              <a:xfrm>
                <a:off x="-368508" y="1432892"/>
                <a:ext cx="1567047" cy="45661"/>
                <a:chOff x="1754675" y="2661275"/>
                <a:chExt cx="1945675" cy="56700"/>
              </a:xfrm>
            </p:grpSpPr>
            <p:cxnSp>
              <p:nvCxnSpPr>
                <p:cNvPr id="157" name="Google Shape;157;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58" name="Google Shape;158;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8"/>
              <p:cNvGrpSpPr/>
              <p:nvPr/>
            </p:nvGrpSpPr>
            <p:grpSpPr>
              <a:xfrm>
                <a:off x="-766480" y="1564412"/>
                <a:ext cx="1561280" cy="136187"/>
                <a:chOff x="1754675" y="2824000"/>
                <a:chExt cx="4728285" cy="412439"/>
              </a:xfrm>
            </p:grpSpPr>
            <p:sp>
              <p:nvSpPr>
                <p:cNvPr id="160" name="Google Shape;160;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61" name="Google Shape;161;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8"/>
              <p:cNvGrpSpPr/>
              <p:nvPr/>
            </p:nvGrpSpPr>
            <p:grpSpPr>
              <a:xfrm>
                <a:off x="-1431671" y="1201087"/>
                <a:ext cx="3070084" cy="102364"/>
                <a:chOff x="1779150" y="2604263"/>
                <a:chExt cx="3811875" cy="127113"/>
              </a:xfrm>
            </p:grpSpPr>
            <p:sp>
              <p:nvSpPr>
                <p:cNvPr id="163" name="Google Shape;163;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64" name="Google Shape;164;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8"/>
              <p:cNvGrpSpPr/>
              <p:nvPr/>
            </p:nvGrpSpPr>
            <p:grpSpPr>
              <a:xfrm>
                <a:off x="-856941" y="773805"/>
                <a:ext cx="2877996" cy="223763"/>
                <a:chOff x="1748550" y="2064750"/>
                <a:chExt cx="3573375" cy="277863"/>
              </a:xfrm>
            </p:grpSpPr>
            <p:sp>
              <p:nvSpPr>
                <p:cNvPr id="166" name="Google Shape;166;p8"/>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167" name="Google Shape;167;p8"/>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a:off x="-856882" y="656496"/>
                <a:ext cx="2430997" cy="185534"/>
                <a:chOff x="1748547" y="1392116"/>
                <a:chExt cx="5911958" cy="451312"/>
              </a:xfrm>
            </p:grpSpPr>
            <p:sp>
              <p:nvSpPr>
                <p:cNvPr id="169" name="Google Shape;169;p8"/>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170" name="Google Shape;170;p8"/>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842187" y="1064790"/>
                <a:ext cx="3010303" cy="45661"/>
                <a:chOff x="1766900" y="2869225"/>
                <a:chExt cx="3737650" cy="56700"/>
              </a:xfrm>
            </p:grpSpPr>
            <p:cxnSp>
              <p:nvCxnSpPr>
                <p:cNvPr id="172" name="Google Shape;172;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73" name="Google Shape;173;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 name="Google Shape;174;p8"/>
            <p:cNvGrpSpPr/>
            <p:nvPr/>
          </p:nvGrpSpPr>
          <p:grpSpPr>
            <a:xfrm>
              <a:off x="-1892403" y="3926990"/>
              <a:ext cx="3427062" cy="540036"/>
              <a:chOff x="-1366378" y="3596340"/>
              <a:chExt cx="3427062" cy="540036"/>
            </a:xfrm>
          </p:grpSpPr>
          <p:grpSp>
            <p:nvGrpSpPr>
              <p:cNvPr id="175" name="Google Shape;175;p8"/>
              <p:cNvGrpSpPr/>
              <p:nvPr/>
            </p:nvGrpSpPr>
            <p:grpSpPr>
              <a:xfrm>
                <a:off x="-1366378" y="4034012"/>
                <a:ext cx="3070084" cy="102364"/>
                <a:chOff x="1779150" y="2604263"/>
                <a:chExt cx="3811875" cy="127113"/>
              </a:xfrm>
            </p:grpSpPr>
            <p:sp>
              <p:nvSpPr>
                <p:cNvPr id="176" name="Google Shape;176;p8"/>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177" name="Google Shape;177;p8"/>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8"/>
              <p:cNvGrpSpPr/>
              <p:nvPr/>
            </p:nvGrpSpPr>
            <p:grpSpPr>
              <a:xfrm flipH="1">
                <a:off x="-949619" y="3596340"/>
                <a:ext cx="3010303" cy="380635"/>
                <a:chOff x="5446772" y="1743190"/>
                <a:chExt cx="3010303" cy="380635"/>
              </a:xfrm>
            </p:grpSpPr>
            <p:grpSp>
              <p:nvGrpSpPr>
                <p:cNvPr id="179" name="Google Shape;179;p8"/>
                <p:cNvGrpSpPr/>
                <p:nvPr/>
              </p:nvGrpSpPr>
              <p:grpSpPr>
                <a:xfrm flipH="1">
                  <a:off x="5898325" y="1865405"/>
                  <a:ext cx="1567047" cy="45661"/>
                  <a:chOff x="1754675" y="2661275"/>
                  <a:chExt cx="1945675" cy="56700"/>
                </a:xfrm>
              </p:grpSpPr>
              <p:cxnSp>
                <p:nvCxnSpPr>
                  <p:cNvPr id="180" name="Google Shape;180;p8"/>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8"/>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8"/>
                <p:cNvGrpSpPr/>
                <p:nvPr/>
              </p:nvGrpSpPr>
              <p:grpSpPr>
                <a:xfrm flipH="1">
                  <a:off x="5477439" y="1987637"/>
                  <a:ext cx="1561280" cy="136187"/>
                  <a:chOff x="1754675" y="2824000"/>
                  <a:chExt cx="4728285" cy="412439"/>
                </a:xfrm>
              </p:grpSpPr>
              <p:sp>
                <p:nvSpPr>
                  <p:cNvPr id="183" name="Google Shape;183;p8"/>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184" name="Google Shape;184;p8"/>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8"/>
                <p:cNvGrpSpPr/>
                <p:nvPr/>
              </p:nvGrpSpPr>
              <p:grpSpPr>
                <a:xfrm flipH="1">
                  <a:off x="5446772" y="1743190"/>
                  <a:ext cx="3010303" cy="45661"/>
                  <a:chOff x="1766900" y="2869225"/>
                  <a:chExt cx="3737650" cy="56700"/>
                </a:xfrm>
              </p:grpSpPr>
              <p:cxnSp>
                <p:nvCxnSpPr>
                  <p:cNvPr id="186" name="Google Shape;186;p8"/>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187" name="Google Shape;187;p8"/>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8"/>
        <p:cNvGrpSpPr/>
        <p:nvPr/>
      </p:nvGrpSpPr>
      <p:grpSpPr>
        <a:xfrm>
          <a:off x="0" y="0"/>
          <a:ext cx="0" cy="0"/>
          <a:chOff x="0" y="0"/>
          <a:chExt cx="0" cy="0"/>
        </a:xfrm>
      </p:grpSpPr>
      <p:grpSp>
        <p:nvGrpSpPr>
          <p:cNvPr id="189" name="Google Shape;189;p9"/>
          <p:cNvGrpSpPr/>
          <p:nvPr/>
        </p:nvGrpSpPr>
        <p:grpSpPr>
          <a:xfrm>
            <a:off x="-427509" y="-1247071"/>
            <a:ext cx="9750025" cy="7678774"/>
            <a:chOff x="-427509" y="-1247071"/>
            <a:chExt cx="9750025" cy="7678774"/>
          </a:xfrm>
        </p:grpSpPr>
        <p:sp>
          <p:nvSpPr>
            <p:cNvPr id="190" name="Google Shape;190;p9"/>
            <p:cNvSpPr/>
            <p:nvPr/>
          </p:nvSpPr>
          <p:spPr>
            <a:xfrm>
              <a:off x="-10" y="4520307"/>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5802117" y="-1134709"/>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5400000">
              <a:off x="-1266908" y="-407672"/>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9"/>
          <p:cNvSpPr txBox="1">
            <a:spLocks noGrp="1"/>
          </p:cNvSpPr>
          <p:nvPr>
            <p:ph type="title"/>
          </p:nvPr>
        </p:nvSpPr>
        <p:spPr>
          <a:xfrm>
            <a:off x="1481025" y="2102825"/>
            <a:ext cx="2954400" cy="94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5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4" name="Google Shape;194;p9"/>
          <p:cNvSpPr txBox="1">
            <a:spLocks noGrp="1"/>
          </p:cNvSpPr>
          <p:nvPr>
            <p:ph type="subTitle" idx="1"/>
          </p:nvPr>
        </p:nvSpPr>
        <p:spPr>
          <a:xfrm>
            <a:off x="4555250" y="2102825"/>
            <a:ext cx="3294000" cy="9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5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95" name="Google Shape;195;p9"/>
          <p:cNvGrpSpPr/>
          <p:nvPr/>
        </p:nvGrpSpPr>
        <p:grpSpPr>
          <a:xfrm>
            <a:off x="-427494" y="7"/>
            <a:ext cx="9851067" cy="5168274"/>
            <a:chOff x="-427494" y="7"/>
            <a:chExt cx="9851067" cy="5168274"/>
          </a:xfrm>
        </p:grpSpPr>
        <p:sp>
          <p:nvSpPr>
            <p:cNvPr id="196" name="Google Shape;196;p9"/>
            <p:cNvSpPr/>
            <p:nvPr/>
          </p:nvSpPr>
          <p:spPr>
            <a:xfrm rot="10800000">
              <a:off x="7647417" y="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flipH="1">
              <a:off x="1920116" y="4983988"/>
              <a:ext cx="1821969" cy="184293"/>
            </a:xfrm>
            <a:custGeom>
              <a:avLst/>
              <a:gdLst/>
              <a:ahLst/>
              <a:cxnLst/>
              <a:rect l="l" t="t" r="r" b="b"/>
              <a:pathLst>
                <a:path w="28680" h="2901" extrusionOk="0">
                  <a:moveTo>
                    <a:pt x="28679" y="1"/>
                  </a:moveTo>
                  <a:lnTo>
                    <a:pt x="2737" y="162"/>
                  </a:lnTo>
                  <a:lnTo>
                    <a:pt x="1" y="2900"/>
                  </a:lnTo>
                  <a:lnTo>
                    <a:pt x="28679" y="2751"/>
                  </a:lnTo>
                  <a:lnTo>
                    <a:pt x="28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10800000" flipH="1">
              <a:off x="-427494" y="8097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flipH="1">
              <a:off x="8005321" y="43369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9"/>
          <p:cNvGrpSpPr/>
          <p:nvPr/>
        </p:nvGrpSpPr>
        <p:grpSpPr>
          <a:xfrm>
            <a:off x="-591414" y="-2175664"/>
            <a:ext cx="11258111" cy="9004879"/>
            <a:chOff x="-591414" y="-2175664"/>
            <a:chExt cx="11258111" cy="9004879"/>
          </a:xfrm>
        </p:grpSpPr>
        <p:grpSp>
          <p:nvGrpSpPr>
            <p:cNvPr id="201" name="Google Shape;201;p9"/>
            <p:cNvGrpSpPr/>
            <p:nvPr/>
          </p:nvGrpSpPr>
          <p:grpSpPr>
            <a:xfrm flipH="1">
              <a:off x="4314168" y="4744700"/>
              <a:ext cx="5712041" cy="2084515"/>
              <a:chOff x="0" y="4530625"/>
              <a:chExt cx="5712041" cy="2084515"/>
            </a:xfrm>
          </p:grpSpPr>
          <p:sp>
            <p:nvSpPr>
              <p:cNvPr id="202" name="Google Shape;202;p9"/>
              <p:cNvSpPr/>
              <p:nvPr/>
            </p:nvSpPr>
            <p:spPr>
              <a:xfrm>
                <a:off x="0" y="45306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1217025" y="4530625"/>
                <a:ext cx="4495016" cy="2084515"/>
              </a:xfrm>
              <a:custGeom>
                <a:avLst/>
                <a:gdLst/>
                <a:ahLst/>
                <a:cxnLst/>
                <a:rect l="l" t="t" r="r" b="b"/>
                <a:pathLst>
                  <a:path w="101749" h="47185" extrusionOk="0">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9"/>
            <p:cNvSpPr/>
            <p:nvPr/>
          </p:nvSpPr>
          <p:spPr>
            <a:xfrm rot="10800000" flipH="1">
              <a:off x="7861425" y="-95940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rot="10800000" flipH="1">
              <a:off x="-591414" y="-2175664"/>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9"/>
            <p:cNvGrpSpPr/>
            <p:nvPr/>
          </p:nvGrpSpPr>
          <p:grpSpPr>
            <a:xfrm flipH="1">
              <a:off x="-501963" y="4669800"/>
              <a:ext cx="3820522" cy="1537408"/>
              <a:chOff x="5741325" y="4455725"/>
              <a:chExt cx="3820522" cy="1537408"/>
            </a:xfrm>
          </p:grpSpPr>
          <p:sp>
            <p:nvSpPr>
              <p:cNvPr id="207" name="Google Shape;207;p9"/>
              <p:cNvSpPr/>
              <p:nvPr/>
            </p:nvSpPr>
            <p:spPr>
              <a:xfrm>
                <a:off x="675657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5741325" y="4455725"/>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32"/>
        <p:cNvGrpSpPr/>
        <p:nvPr/>
      </p:nvGrpSpPr>
      <p:grpSpPr>
        <a:xfrm>
          <a:off x="0" y="0"/>
          <a:ext cx="0" cy="0"/>
          <a:chOff x="0" y="0"/>
          <a:chExt cx="0" cy="0"/>
        </a:xfrm>
      </p:grpSpPr>
      <p:grpSp>
        <p:nvGrpSpPr>
          <p:cNvPr id="233" name="Google Shape;233;p13"/>
          <p:cNvGrpSpPr/>
          <p:nvPr/>
        </p:nvGrpSpPr>
        <p:grpSpPr>
          <a:xfrm>
            <a:off x="-150966" y="-1569997"/>
            <a:ext cx="9294978" cy="8009776"/>
            <a:chOff x="-150966" y="-1569997"/>
            <a:chExt cx="9294978" cy="8009776"/>
          </a:xfrm>
        </p:grpSpPr>
        <p:sp>
          <p:nvSpPr>
            <p:cNvPr id="234" name="Google Shape;234;p13"/>
            <p:cNvSpPr/>
            <p:nvPr/>
          </p:nvSpPr>
          <p:spPr>
            <a:xfrm flipH="1">
              <a:off x="-150966" y="4528383"/>
              <a:ext cx="9294978" cy="1911396"/>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10800000">
              <a:off x="5623599" y="-1569997"/>
              <a:ext cx="3520399" cy="1841600"/>
            </a:xfrm>
            <a:custGeom>
              <a:avLst/>
              <a:gdLst/>
              <a:ahLst/>
              <a:cxnLst/>
              <a:rect l="l" t="t" r="r" b="b"/>
              <a:pathLst>
                <a:path w="64958" h="33981" extrusionOk="0">
                  <a:moveTo>
                    <a:pt x="1" y="0"/>
                  </a:moveTo>
                  <a:lnTo>
                    <a:pt x="1" y="33831"/>
                  </a:lnTo>
                  <a:lnTo>
                    <a:pt x="64957" y="33980"/>
                  </a:lnTo>
                  <a:lnTo>
                    <a:pt x="64957" y="33980"/>
                  </a:lnTo>
                  <a:lnTo>
                    <a:pt x="3099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3"/>
          <p:cNvSpPr txBox="1">
            <a:spLocks noGrp="1"/>
          </p:cNvSpPr>
          <p:nvPr>
            <p:ph type="subTitle" idx="1"/>
          </p:nvPr>
        </p:nvSpPr>
        <p:spPr>
          <a:xfrm>
            <a:off x="1024750"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37" name="Google Shape;237;p13"/>
          <p:cNvSpPr txBox="1">
            <a:spLocks noGrp="1"/>
          </p:cNvSpPr>
          <p:nvPr>
            <p:ph type="subTitle" idx="2"/>
          </p:nvPr>
        </p:nvSpPr>
        <p:spPr>
          <a:xfrm>
            <a:off x="3419221"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38" name="Google Shape;238;p13"/>
          <p:cNvSpPr txBox="1">
            <a:spLocks noGrp="1"/>
          </p:cNvSpPr>
          <p:nvPr>
            <p:ph type="subTitle" idx="3"/>
          </p:nvPr>
        </p:nvSpPr>
        <p:spPr>
          <a:xfrm>
            <a:off x="5813699" y="3241688"/>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39" name="Google Shape;239;p13"/>
          <p:cNvSpPr txBox="1">
            <a:spLocks noGrp="1"/>
          </p:cNvSpPr>
          <p:nvPr>
            <p:ph type="subTitle" idx="4"/>
          </p:nvPr>
        </p:nvSpPr>
        <p:spPr>
          <a:xfrm>
            <a:off x="1024750"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40" name="Google Shape;240;p13"/>
          <p:cNvSpPr txBox="1">
            <a:spLocks noGrp="1"/>
          </p:cNvSpPr>
          <p:nvPr>
            <p:ph type="subTitle" idx="5"/>
          </p:nvPr>
        </p:nvSpPr>
        <p:spPr>
          <a:xfrm>
            <a:off x="3419221"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241" name="Google Shape;241;p13"/>
          <p:cNvSpPr txBox="1">
            <a:spLocks noGrp="1"/>
          </p:cNvSpPr>
          <p:nvPr>
            <p:ph type="subTitle" idx="6"/>
          </p:nvPr>
        </p:nvSpPr>
        <p:spPr>
          <a:xfrm>
            <a:off x="5813699" y="179616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grpSp>
        <p:nvGrpSpPr>
          <p:cNvPr id="242" name="Google Shape;242;p13"/>
          <p:cNvGrpSpPr/>
          <p:nvPr/>
        </p:nvGrpSpPr>
        <p:grpSpPr>
          <a:xfrm rot="10800000">
            <a:off x="-2096303" y="3730190"/>
            <a:ext cx="3010303" cy="380635"/>
            <a:chOff x="5446772" y="1743190"/>
            <a:chExt cx="3010303" cy="380635"/>
          </a:xfrm>
        </p:grpSpPr>
        <p:grpSp>
          <p:nvGrpSpPr>
            <p:cNvPr id="243" name="Google Shape;243;p13"/>
            <p:cNvGrpSpPr/>
            <p:nvPr/>
          </p:nvGrpSpPr>
          <p:grpSpPr>
            <a:xfrm flipH="1">
              <a:off x="5898325" y="1865405"/>
              <a:ext cx="1567047" cy="45661"/>
              <a:chOff x="1754675" y="2661275"/>
              <a:chExt cx="1945675" cy="56700"/>
            </a:xfrm>
          </p:grpSpPr>
          <p:cxnSp>
            <p:nvCxnSpPr>
              <p:cNvPr id="244" name="Google Shape;244;p13"/>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245" name="Google Shape;245;p13"/>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3"/>
            <p:cNvGrpSpPr/>
            <p:nvPr/>
          </p:nvGrpSpPr>
          <p:grpSpPr>
            <a:xfrm flipH="1">
              <a:off x="5477439" y="1987637"/>
              <a:ext cx="1561280" cy="136187"/>
              <a:chOff x="1754675" y="2824000"/>
              <a:chExt cx="4728285" cy="412439"/>
            </a:xfrm>
          </p:grpSpPr>
          <p:sp>
            <p:nvSpPr>
              <p:cNvPr id="247" name="Google Shape;247;p13"/>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248" name="Google Shape;248;p13"/>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3"/>
            <p:cNvGrpSpPr/>
            <p:nvPr/>
          </p:nvGrpSpPr>
          <p:grpSpPr>
            <a:xfrm flipH="1">
              <a:off x="5446772" y="1743190"/>
              <a:ext cx="3010303" cy="45661"/>
              <a:chOff x="1766900" y="2869225"/>
              <a:chExt cx="3737650" cy="56700"/>
            </a:xfrm>
          </p:grpSpPr>
          <p:cxnSp>
            <p:nvCxnSpPr>
              <p:cNvPr id="250" name="Google Shape;250;p13"/>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251" name="Google Shape;251;p13"/>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 name="Google Shape;2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3" name="Google Shape;253;p13"/>
          <p:cNvSpPr txBox="1">
            <a:spLocks noGrp="1"/>
          </p:cNvSpPr>
          <p:nvPr>
            <p:ph type="title" idx="7" hasCustomPrompt="1"/>
          </p:nvPr>
        </p:nvSpPr>
        <p:spPr>
          <a:xfrm>
            <a:off x="1450150" y="1229150"/>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4" name="Google Shape;254;p13"/>
          <p:cNvSpPr txBox="1">
            <a:spLocks noGrp="1"/>
          </p:cNvSpPr>
          <p:nvPr>
            <p:ph type="title" idx="8" hasCustomPrompt="1"/>
          </p:nvPr>
        </p:nvSpPr>
        <p:spPr>
          <a:xfrm>
            <a:off x="1450200" y="2674700"/>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5" name="Google Shape;255;p13"/>
          <p:cNvSpPr txBox="1">
            <a:spLocks noGrp="1"/>
          </p:cNvSpPr>
          <p:nvPr>
            <p:ph type="title" idx="9" hasCustomPrompt="1"/>
          </p:nvPr>
        </p:nvSpPr>
        <p:spPr>
          <a:xfrm>
            <a:off x="3844625" y="1229151"/>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6" name="Google Shape;256;p13"/>
          <p:cNvSpPr txBox="1">
            <a:spLocks noGrp="1"/>
          </p:cNvSpPr>
          <p:nvPr>
            <p:ph type="title" idx="13" hasCustomPrompt="1"/>
          </p:nvPr>
        </p:nvSpPr>
        <p:spPr>
          <a:xfrm>
            <a:off x="3844625" y="2674699"/>
            <a:ext cx="567000" cy="56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7" name="Google Shape;257;p13"/>
          <p:cNvSpPr txBox="1">
            <a:spLocks noGrp="1"/>
          </p:cNvSpPr>
          <p:nvPr>
            <p:ph type="title" idx="14" hasCustomPrompt="1"/>
          </p:nvPr>
        </p:nvSpPr>
        <p:spPr>
          <a:xfrm>
            <a:off x="6239100" y="1229152"/>
            <a:ext cx="5670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8" name="Google Shape;258;p13"/>
          <p:cNvSpPr txBox="1">
            <a:spLocks noGrp="1"/>
          </p:cNvSpPr>
          <p:nvPr>
            <p:ph type="title" idx="15" hasCustomPrompt="1"/>
          </p:nvPr>
        </p:nvSpPr>
        <p:spPr>
          <a:xfrm>
            <a:off x="6239100" y="2674703"/>
            <a:ext cx="5670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sz="3000" b="0">
                <a:latin typeface="Poppins"/>
                <a:ea typeface="Poppins"/>
                <a:cs typeface="Poppins"/>
                <a:sym typeface="Poppins"/>
              </a:defRPr>
            </a:lvl2pPr>
            <a:lvl3pPr lvl="2" rtl="0">
              <a:spcBef>
                <a:spcPts val="0"/>
              </a:spcBef>
              <a:spcAft>
                <a:spcPts val="0"/>
              </a:spcAft>
              <a:buSzPts val="3000"/>
              <a:buFont typeface="Poppins"/>
              <a:buNone/>
              <a:defRPr sz="3000" b="0">
                <a:latin typeface="Poppins"/>
                <a:ea typeface="Poppins"/>
                <a:cs typeface="Poppins"/>
                <a:sym typeface="Poppins"/>
              </a:defRPr>
            </a:lvl3pPr>
            <a:lvl4pPr lvl="3" rtl="0">
              <a:spcBef>
                <a:spcPts val="0"/>
              </a:spcBef>
              <a:spcAft>
                <a:spcPts val="0"/>
              </a:spcAft>
              <a:buSzPts val="3000"/>
              <a:buFont typeface="Poppins"/>
              <a:buNone/>
              <a:defRPr sz="3000" b="0">
                <a:latin typeface="Poppins"/>
                <a:ea typeface="Poppins"/>
                <a:cs typeface="Poppins"/>
                <a:sym typeface="Poppins"/>
              </a:defRPr>
            </a:lvl4pPr>
            <a:lvl5pPr lvl="4" rtl="0">
              <a:spcBef>
                <a:spcPts val="0"/>
              </a:spcBef>
              <a:spcAft>
                <a:spcPts val="0"/>
              </a:spcAft>
              <a:buSzPts val="3000"/>
              <a:buFont typeface="Poppins"/>
              <a:buNone/>
              <a:defRPr sz="3000" b="0">
                <a:latin typeface="Poppins"/>
                <a:ea typeface="Poppins"/>
                <a:cs typeface="Poppins"/>
                <a:sym typeface="Poppins"/>
              </a:defRPr>
            </a:lvl5pPr>
            <a:lvl6pPr lvl="5" rtl="0">
              <a:spcBef>
                <a:spcPts val="0"/>
              </a:spcBef>
              <a:spcAft>
                <a:spcPts val="0"/>
              </a:spcAft>
              <a:buSzPts val="3000"/>
              <a:buFont typeface="Poppins"/>
              <a:buNone/>
              <a:defRPr sz="3000" b="0">
                <a:latin typeface="Poppins"/>
                <a:ea typeface="Poppins"/>
                <a:cs typeface="Poppins"/>
                <a:sym typeface="Poppins"/>
              </a:defRPr>
            </a:lvl6pPr>
            <a:lvl7pPr lvl="6" rtl="0">
              <a:spcBef>
                <a:spcPts val="0"/>
              </a:spcBef>
              <a:spcAft>
                <a:spcPts val="0"/>
              </a:spcAft>
              <a:buSzPts val="3000"/>
              <a:buFont typeface="Poppins"/>
              <a:buNone/>
              <a:defRPr sz="3000" b="0">
                <a:latin typeface="Poppins"/>
                <a:ea typeface="Poppins"/>
                <a:cs typeface="Poppins"/>
                <a:sym typeface="Poppins"/>
              </a:defRPr>
            </a:lvl7pPr>
            <a:lvl8pPr lvl="7" rtl="0">
              <a:spcBef>
                <a:spcPts val="0"/>
              </a:spcBef>
              <a:spcAft>
                <a:spcPts val="0"/>
              </a:spcAft>
              <a:buSzPts val="3000"/>
              <a:buFont typeface="Poppins"/>
              <a:buNone/>
              <a:defRPr sz="3000" b="0">
                <a:latin typeface="Poppins"/>
                <a:ea typeface="Poppins"/>
                <a:cs typeface="Poppins"/>
                <a:sym typeface="Poppins"/>
              </a:defRPr>
            </a:lvl8pPr>
            <a:lvl9pPr lvl="8" rtl="0">
              <a:spcBef>
                <a:spcPts val="0"/>
              </a:spcBef>
              <a:spcAft>
                <a:spcPts val="0"/>
              </a:spcAft>
              <a:buSzPts val="3000"/>
              <a:buFont typeface="Poppins"/>
              <a:buNone/>
              <a:defRPr sz="3000" b="0">
                <a:latin typeface="Poppins"/>
                <a:ea typeface="Poppins"/>
                <a:cs typeface="Poppins"/>
                <a:sym typeface="Poppins"/>
              </a:defRPr>
            </a:lvl9pPr>
          </a:lstStyle>
          <a:p>
            <a:r>
              <a:t>xx%</a:t>
            </a:r>
          </a:p>
        </p:txBody>
      </p:sp>
      <p:sp>
        <p:nvSpPr>
          <p:cNvPr id="259" name="Google Shape;259;p13"/>
          <p:cNvSpPr/>
          <p:nvPr/>
        </p:nvSpPr>
        <p:spPr>
          <a:xfrm rot="10800000">
            <a:off x="1316384" y="4901259"/>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flipH="1">
            <a:off x="-585437" y="423005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10"/>
        <p:cNvGrpSpPr/>
        <p:nvPr/>
      </p:nvGrpSpPr>
      <p:grpSpPr>
        <a:xfrm>
          <a:off x="0" y="0"/>
          <a:ext cx="0" cy="0"/>
          <a:chOff x="0" y="0"/>
          <a:chExt cx="0" cy="0"/>
        </a:xfrm>
      </p:grpSpPr>
      <p:grpSp>
        <p:nvGrpSpPr>
          <p:cNvPr id="411" name="Google Shape;411;p20"/>
          <p:cNvGrpSpPr/>
          <p:nvPr/>
        </p:nvGrpSpPr>
        <p:grpSpPr>
          <a:xfrm>
            <a:off x="-706235" y="-1528931"/>
            <a:ext cx="9861884" cy="9150482"/>
            <a:chOff x="-706235" y="-1528931"/>
            <a:chExt cx="9861884" cy="9150482"/>
          </a:xfrm>
        </p:grpSpPr>
        <p:sp>
          <p:nvSpPr>
            <p:cNvPr id="412" name="Google Shape;412;p20"/>
            <p:cNvSpPr/>
            <p:nvPr/>
          </p:nvSpPr>
          <p:spPr>
            <a:xfrm>
              <a:off x="-706235" y="460401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rot="10800000" flipH="1">
              <a:off x="-201825" y="-1528931"/>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0"/>
          <p:cNvSpPr/>
          <p:nvPr/>
        </p:nvSpPr>
        <p:spPr>
          <a:xfrm>
            <a:off x="-1021725" y="3983847"/>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flipH="1">
            <a:off x="-828950" y="4250853"/>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0"/>
          <p:cNvGrpSpPr/>
          <p:nvPr/>
        </p:nvGrpSpPr>
        <p:grpSpPr>
          <a:xfrm>
            <a:off x="7632064" y="4367465"/>
            <a:ext cx="3894036" cy="692436"/>
            <a:chOff x="5477439" y="1590790"/>
            <a:chExt cx="3894036" cy="692436"/>
          </a:xfrm>
        </p:grpSpPr>
        <p:grpSp>
          <p:nvGrpSpPr>
            <p:cNvPr id="417" name="Google Shape;417;p20"/>
            <p:cNvGrpSpPr/>
            <p:nvPr/>
          </p:nvGrpSpPr>
          <p:grpSpPr>
            <a:xfrm flipH="1">
              <a:off x="5803750" y="2180862"/>
              <a:ext cx="3070084" cy="102364"/>
              <a:chOff x="1779150" y="2604263"/>
              <a:chExt cx="3811875" cy="127113"/>
            </a:xfrm>
          </p:grpSpPr>
          <p:sp>
            <p:nvSpPr>
              <p:cNvPr id="418" name="Google Shape;418;p2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19" name="Google Shape;419;p2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20"/>
            <p:cNvGrpSpPr/>
            <p:nvPr/>
          </p:nvGrpSpPr>
          <p:grpSpPr>
            <a:xfrm flipH="1">
              <a:off x="5898325" y="1789205"/>
              <a:ext cx="1567047" cy="45661"/>
              <a:chOff x="1754675" y="2566652"/>
              <a:chExt cx="1945675" cy="56700"/>
            </a:xfrm>
          </p:grpSpPr>
          <p:cxnSp>
            <p:nvCxnSpPr>
              <p:cNvPr id="421" name="Google Shape;421;p20"/>
              <p:cNvCxnSpPr/>
              <p:nvPr/>
            </p:nvCxnSpPr>
            <p:spPr>
              <a:xfrm>
                <a:off x="1754675" y="2595002"/>
                <a:ext cx="1896000" cy="0"/>
              </a:xfrm>
              <a:prstGeom prst="straightConnector1">
                <a:avLst/>
              </a:prstGeom>
              <a:noFill/>
              <a:ln w="9525" cap="flat" cmpd="sng">
                <a:solidFill>
                  <a:schemeClr val="dk1"/>
                </a:solidFill>
                <a:prstDash val="solid"/>
                <a:round/>
                <a:headEnd type="none" w="med" len="med"/>
                <a:tailEnd type="none" w="med" len="med"/>
              </a:ln>
            </p:spPr>
          </p:cxnSp>
          <p:sp>
            <p:nvSpPr>
              <p:cNvPr id="422" name="Google Shape;422;p20"/>
              <p:cNvSpPr/>
              <p:nvPr/>
            </p:nvSpPr>
            <p:spPr>
              <a:xfrm>
                <a:off x="3643650" y="2566652"/>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20"/>
            <p:cNvGrpSpPr/>
            <p:nvPr/>
          </p:nvGrpSpPr>
          <p:grpSpPr>
            <a:xfrm flipH="1">
              <a:off x="5477439" y="1987637"/>
              <a:ext cx="1561280" cy="136187"/>
              <a:chOff x="1754675" y="2824000"/>
              <a:chExt cx="4728285" cy="412439"/>
            </a:xfrm>
          </p:grpSpPr>
          <p:sp>
            <p:nvSpPr>
              <p:cNvPr id="424" name="Google Shape;424;p2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25" name="Google Shape;425;p2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0"/>
            <p:cNvGrpSpPr/>
            <p:nvPr/>
          </p:nvGrpSpPr>
          <p:grpSpPr>
            <a:xfrm flipH="1">
              <a:off x="6361172" y="1590790"/>
              <a:ext cx="3010303" cy="45661"/>
              <a:chOff x="631564" y="2679979"/>
              <a:chExt cx="3737650" cy="56700"/>
            </a:xfrm>
          </p:grpSpPr>
          <p:cxnSp>
            <p:nvCxnSpPr>
              <p:cNvPr id="427" name="Google Shape;427;p20"/>
              <p:cNvCxnSpPr/>
              <p:nvPr/>
            </p:nvCxnSpPr>
            <p:spPr>
              <a:xfrm>
                <a:off x="631564" y="2708329"/>
                <a:ext cx="3687900" cy="0"/>
              </a:xfrm>
              <a:prstGeom prst="straightConnector1">
                <a:avLst/>
              </a:prstGeom>
              <a:noFill/>
              <a:ln w="9525" cap="flat" cmpd="sng">
                <a:solidFill>
                  <a:schemeClr val="dk1"/>
                </a:solidFill>
                <a:prstDash val="solid"/>
                <a:round/>
                <a:headEnd type="none" w="med" len="med"/>
                <a:tailEnd type="none" w="med" len="med"/>
              </a:ln>
            </p:spPr>
          </p:cxnSp>
          <p:sp>
            <p:nvSpPr>
              <p:cNvPr id="428" name="Google Shape;428;p20"/>
              <p:cNvSpPr/>
              <p:nvPr/>
            </p:nvSpPr>
            <p:spPr>
              <a:xfrm>
                <a:off x="4312514" y="2679979"/>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9" name="Google Shape;42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20"/>
          <p:cNvSpPr txBox="1">
            <a:spLocks noGrp="1"/>
          </p:cNvSpPr>
          <p:nvPr>
            <p:ph type="subTitle" idx="1"/>
          </p:nvPr>
        </p:nvSpPr>
        <p:spPr>
          <a:xfrm>
            <a:off x="4869042" y="2513325"/>
            <a:ext cx="2535600" cy="16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1" name="Google Shape;431;p20"/>
          <p:cNvSpPr txBox="1">
            <a:spLocks noGrp="1"/>
          </p:cNvSpPr>
          <p:nvPr>
            <p:ph type="subTitle" idx="2"/>
          </p:nvPr>
        </p:nvSpPr>
        <p:spPr>
          <a:xfrm>
            <a:off x="1739345" y="2513325"/>
            <a:ext cx="2535600" cy="161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2" name="Google Shape;432;p20"/>
          <p:cNvSpPr txBox="1">
            <a:spLocks noGrp="1"/>
          </p:cNvSpPr>
          <p:nvPr>
            <p:ph type="subTitle" idx="3"/>
          </p:nvPr>
        </p:nvSpPr>
        <p:spPr>
          <a:xfrm>
            <a:off x="1739345" y="2037225"/>
            <a:ext cx="253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433" name="Google Shape;433;p20"/>
          <p:cNvSpPr txBox="1">
            <a:spLocks noGrp="1"/>
          </p:cNvSpPr>
          <p:nvPr>
            <p:ph type="subTitle" idx="4"/>
          </p:nvPr>
        </p:nvSpPr>
        <p:spPr>
          <a:xfrm>
            <a:off x="4869042" y="2037225"/>
            <a:ext cx="253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34"/>
        <p:cNvGrpSpPr/>
        <p:nvPr/>
      </p:nvGrpSpPr>
      <p:grpSpPr>
        <a:xfrm>
          <a:off x="0" y="0"/>
          <a:ext cx="0" cy="0"/>
          <a:chOff x="0" y="0"/>
          <a:chExt cx="0" cy="0"/>
        </a:xfrm>
      </p:grpSpPr>
      <p:sp>
        <p:nvSpPr>
          <p:cNvPr id="435" name="Google Shape;43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6" name="Google Shape;436;p21"/>
          <p:cNvSpPr txBox="1">
            <a:spLocks noGrp="1"/>
          </p:cNvSpPr>
          <p:nvPr>
            <p:ph type="subTitle" idx="1"/>
          </p:nvPr>
        </p:nvSpPr>
        <p:spPr>
          <a:xfrm>
            <a:off x="4755095"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7" name="Google Shape;437;p21"/>
          <p:cNvSpPr txBox="1">
            <a:spLocks noGrp="1"/>
          </p:cNvSpPr>
          <p:nvPr>
            <p:ph type="subTitle" idx="2"/>
          </p:nvPr>
        </p:nvSpPr>
        <p:spPr>
          <a:xfrm>
            <a:off x="1348100" y="1667625"/>
            <a:ext cx="3040800" cy="210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38" name="Google Shape;438;p21"/>
          <p:cNvGrpSpPr/>
          <p:nvPr/>
        </p:nvGrpSpPr>
        <p:grpSpPr>
          <a:xfrm rot="10800000">
            <a:off x="-106737" y="-1645006"/>
            <a:ext cx="9548249" cy="7357518"/>
            <a:chOff x="-1311525" y="-1414418"/>
            <a:chExt cx="9548249" cy="7357518"/>
          </a:xfrm>
        </p:grpSpPr>
        <p:sp>
          <p:nvSpPr>
            <p:cNvPr id="439" name="Google Shape;439;p21"/>
            <p:cNvSpPr/>
            <p:nvPr/>
          </p:nvSpPr>
          <p:spPr>
            <a:xfrm rot="10800000">
              <a:off x="-1311525" y="-1414418"/>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21"/>
            <p:cNvSpPr/>
            <p:nvPr/>
          </p:nvSpPr>
          <p:spPr>
            <a:xfrm flipH="1">
              <a:off x="-1120750" y="4056069"/>
              <a:ext cx="9357474" cy="1887032"/>
            </a:xfrm>
            <a:custGeom>
              <a:avLst/>
              <a:gdLst/>
              <a:ahLst/>
              <a:cxnLst/>
              <a:rect l="l" t="t" r="r" b="b"/>
              <a:pathLst>
                <a:path w="130200" h="26774" extrusionOk="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41" name="Google Shape;441;p21"/>
          <p:cNvSpPr/>
          <p:nvPr/>
        </p:nvSpPr>
        <p:spPr>
          <a:xfrm rot="10800000" flipH="1">
            <a:off x="5675306" y="4959976"/>
            <a:ext cx="1006784" cy="183531"/>
          </a:xfrm>
          <a:custGeom>
            <a:avLst/>
            <a:gdLst/>
            <a:ahLst/>
            <a:cxnLst/>
            <a:rect l="l" t="t" r="r" b="b"/>
            <a:pathLst>
              <a:path w="15848" h="2889" extrusionOk="0">
                <a:moveTo>
                  <a:pt x="0" y="0"/>
                </a:moveTo>
                <a:lnTo>
                  <a:pt x="2889" y="2889"/>
                </a:lnTo>
                <a:lnTo>
                  <a:pt x="15847" y="2889"/>
                </a:lnTo>
                <a:lnTo>
                  <a:pt x="12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1"/>
          <p:cNvGrpSpPr/>
          <p:nvPr/>
        </p:nvGrpSpPr>
        <p:grpSpPr>
          <a:xfrm rot="10800000">
            <a:off x="-1228535" y="-1130234"/>
            <a:ext cx="11726682" cy="8568910"/>
            <a:chOff x="-2306160" y="-3140581"/>
            <a:chExt cx="11726682" cy="8568910"/>
          </a:xfrm>
        </p:grpSpPr>
        <p:sp>
          <p:nvSpPr>
            <p:cNvPr id="443" name="Google Shape;443;p21"/>
            <p:cNvSpPr/>
            <p:nvPr/>
          </p:nvSpPr>
          <p:spPr>
            <a:xfrm rot="10800000" flipH="1">
              <a:off x="-2306160" y="-3140581"/>
              <a:ext cx="5115407" cy="3017539"/>
            </a:xfrm>
            <a:custGeom>
              <a:avLst/>
              <a:gdLst/>
              <a:ahLst/>
              <a:cxnLst/>
              <a:rect l="l" t="t" r="r" b="b"/>
              <a:pathLst>
                <a:path w="111617" h="65842" extrusionOk="0">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 name="Google Shape;444;p21"/>
            <p:cNvSpPr/>
            <p:nvPr/>
          </p:nvSpPr>
          <p:spPr>
            <a:xfrm rot="10800000" flipH="1">
              <a:off x="7082099" y="4876491"/>
              <a:ext cx="1418251" cy="267006"/>
            </a:xfrm>
            <a:custGeom>
              <a:avLst/>
              <a:gdLst/>
              <a:ahLst/>
              <a:cxnLst/>
              <a:rect l="l" t="t" r="r" b="b"/>
              <a:pathLst>
                <a:path w="22325" h="4203" extrusionOk="0">
                  <a:moveTo>
                    <a:pt x="0" y="0"/>
                  </a:moveTo>
                  <a:lnTo>
                    <a:pt x="4191" y="4191"/>
                  </a:lnTo>
                  <a:lnTo>
                    <a:pt x="22325" y="4202"/>
                  </a:lnTo>
                  <a:lnTo>
                    <a:pt x="1813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21"/>
            <p:cNvSpPr/>
            <p:nvPr/>
          </p:nvSpPr>
          <p:spPr>
            <a:xfrm>
              <a:off x="6615250" y="3890920"/>
              <a:ext cx="2805272" cy="1537408"/>
            </a:xfrm>
            <a:custGeom>
              <a:avLst/>
              <a:gdLst/>
              <a:ahLst/>
              <a:cxnLst/>
              <a:rect l="l" t="t" r="r" b="b"/>
              <a:pathLst>
                <a:path w="87610" h="48014" extrusionOk="0">
                  <a:moveTo>
                    <a:pt x="41297" y="0"/>
                  </a:moveTo>
                  <a:lnTo>
                    <a:pt x="9329" y="31926"/>
                  </a:lnTo>
                  <a:lnTo>
                    <a:pt x="0" y="31926"/>
                  </a:lnTo>
                  <a:lnTo>
                    <a:pt x="0" y="48014"/>
                  </a:lnTo>
                  <a:lnTo>
                    <a:pt x="87610" y="48014"/>
                  </a:lnTo>
                  <a:lnTo>
                    <a:pt x="87610"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46" name="Google Shape;446;p21"/>
          <p:cNvGrpSpPr/>
          <p:nvPr/>
        </p:nvGrpSpPr>
        <p:grpSpPr>
          <a:xfrm rot="10800000" flipH="1">
            <a:off x="-1315487" y="4349469"/>
            <a:ext cx="3296400" cy="703085"/>
            <a:chOff x="-12" y="3628590"/>
            <a:chExt cx="3296400" cy="703085"/>
          </a:xfrm>
        </p:grpSpPr>
        <p:grpSp>
          <p:nvGrpSpPr>
            <p:cNvPr id="447" name="Google Shape;447;p21"/>
            <p:cNvGrpSpPr/>
            <p:nvPr/>
          </p:nvGrpSpPr>
          <p:grpSpPr>
            <a:xfrm>
              <a:off x="854867" y="3996692"/>
              <a:ext cx="1567047" cy="45661"/>
              <a:chOff x="1754675" y="2661275"/>
              <a:chExt cx="1945675" cy="56700"/>
            </a:xfrm>
          </p:grpSpPr>
          <p:cxnSp>
            <p:nvCxnSpPr>
              <p:cNvPr id="448" name="Google Shape;448;p21"/>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449" name="Google Shape;449;p21"/>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1"/>
            <p:cNvGrpSpPr/>
            <p:nvPr/>
          </p:nvGrpSpPr>
          <p:grpSpPr>
            <a:xfrm>
              <a:off x="518420" y="4195487"/>
              <a:ext cx="1561280" cy="136187"/>
              <a:chOff x="1754675" y="2824000"/>
              <a:chExt cx="4728285" cy="412439"/>
            </a:xfrm>
          </p:grpSpPr>
          <p:sp>
            <p:nvSpPr>
              <p:cNvPr id="451" name="Google Shape;451;p21"/>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452" name="Google Shape;452;p21"/>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1"/>
            <p:cNvGrpSpPr/>
            <p:nvPr/>
          </p:nvGrpSpPr>
          <p:grpSpPr>
            <a:xfrm>
              <a:off x="226304" y="3764887"/>
              <a:ext cx="3070084" cy="102364"/>
              <a:chOff x="1779150" y="2604263"/>
              <a:chExt cx="3811875" cy="127113"/>
            </a:xfrm>
          </p:grpSpPr>
          <p:sp>
            <p:nvSpPr>
              <p:cNvPr id="454" name="Google Shape;454;p21"/>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455" name="Google Shape;455;p21"/>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1"/>
            <p:cNvGrpSpPr/>
            <p:nvPr/>
          </p:nvGrpSpPr>
          <p:grpSpPr>
            <a:xfrm>
              <a:off x="-12" y="3628590"/>
              <a:ext cx="3010303" cy="45661"/>
              <a:chOff x="1766900" y="2869225"/>
              <a:chExt cx="3737650" cy="56700"/>
            </a:xfrm>
          </p:grpSpPr>
          <p:cxnSp>
            <p:nvCxnSpPr>
              <p:cNvPr id="457" name="Google Shape;457;p21"/>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458" name="Google Shape;458;p21"/>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59" r:id="rId7"/>
    <p:sldLayoutId id="2147483666" r:id="rId8"/>
    <p:sldLayoutId id="2147483667" r:id="rId9"/>
    <p:sldLayoutId id="2147483668" r:id="rId10"/>
    <p:sldLayoutId id="2147483672" r:id="rId11"/>
    <p:sldLayoutId id="2147483677" r:id="rId12"/>
    <p:sldLayoutId id="2147483678" r:id="rId13"/>
    <p:sldLayoutId id="2147483682" r:id="rId14"/>
    <p:sldLayoutId id="2147483683" r:id="rId15"/>
    <p:sldLayoutId id="214748368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56.jp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58.jpg"/></Relationships>
</file>

<file path=ppt/slides/_rels/slide6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5.xml"/><Relationship Id="rId1" Type="http://schemas.openxmlformats.org/officeDocument/2006/relationships/slideLayout" Target="../slideLayouts/slideLayout16.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jpg"/></Relationships>
</file>

<file path=ppt/slides/_rels/slide6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6.xml"/><Relationship Id="rId1" Type="http://schemas.openxmlformats.org/officeDocument/2006/relationships/slideLayout" Target="../slideLayouts/slideLayout16.xml"/><Relationship Id="rId4" Type="http://schemas.openxmlformats.org/officeDocument/2006/relationships/image" Target="../media/image65.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8.xml"/><Relationship Id="rId1" Type="http://schemas.openxmlformats.org/officeDocument/2006/relationships/slideLayout" Target="../slideLayouts/slideLayout16.xml"/><Relationship Id="rId4" Type="http://schemas.openxmlformats.org/officeDocument/2006/relationships/image" Target="../media/image67.jpg"/></Relationships>
</file>

<file path=ppt/slides/_rels/slide6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69.jpg"/><Relationship Id="rId4" Type="http://schemas.openxmlformats.org/officeDocument/2006/relationships/image" Target="../media/image6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70.jpg"/><Relationship Id="rId7" Type="http://schemas.microsoft.com/office/2007/relationships/hdphoto" Target="../media/hdphoto1.wdp"/><Relationship Id="rId2" Type="http://schemas.openxmlformats.org/officeDocument/2006/relationships/notesSlide" Target="../notesSlides/notesSlide70.xml"/><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jpg"/><Relationship Id="rId4" Type="http://schemas.openxmlformats.org/officeDocument/2006/relationships/image" Target="../media/image71.jpg"/></Relationships>
</file>

<file path=ppt/slides/_rels/slide7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1.xml"/><Relationship Id="rId1" Type="http://schemas.openxmlformats.org/officeDocument/2006/relationships/slideLayout" Target="../slideLayouts/slideLayout16.xml"/><Relationship Id="rId5" Type="http://schemas.openxmlformats.org/officeDocument/2006/relationships/image" Target="../media/image76.jpg"/><Relationship Id="rId4" Type="http://schemas.openxmlformats.org/officeDocument/2006/relationships/image" Target="../media/image75.jpg"/></Relationships>
</file>

<file path=ppt/slides/_rels/slide7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2.xml"/><Relationship Id="rId1" Type="http://schemas.openxmlformats.org/officeDocument/2006/relationships/slideLayout" Target="../slideLayouts/slideLayout16.xml"/><Relationship Id="rId4" Type="http://schemas.openxmlformats.org/officeDocument/2006/relationships/image" Target="../media/image78.jpg"/></Relationships>
</file>

<file path=ppt/slides/_rels/slide7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73.xml"/><Relationship Id="rId1" Type="http://schemas.openxmlformats.org/officeDocument/2006/relationships/slideLayout" Target="../slideLayouts/slideLayout16.xml"/><Relationship Id="rId4" Type="http://schemas.openxmlformats.org/officeDocument/2006/relationships/image" Target="../media/image80.jpg"/></Relationships>
</file>

<file path=ppt/slides/_rels/slide7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4.xml"/><Relationship Id="rId1" Type="http://schemas.openxmlformats.org/officeDocument/2006/relationships/slideLayout" Target="../slideLayouts/slideLayout16.xml"/><Relationship Id="rId4" Type="http://schemas.openxmlformats.org/officeDocument/2006/relationships/image" Target="../media/image80.jp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6.xml"/><Relationship Id="rId1" Type="http://schemas.openxmlformats.org/officeDocument/2006/relationships/slideLayout" Target="../slideLayouts/slideLayout16.xml"/><Relationship Id="rId5" Type="http://schemas.openxmlformats.org/officeDocument/2006/relationships/image" Target="../media/image84.jpg"/><Relationship Id="rId4" Type="http://schemas.openxmlformats.org/officeDocument/2006/relationships/image" Target="../media/image83.jp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6.xml"/><Relationship Id="rId4" Type="http://schemas.openxmlformats.org/officeDocument/2006/relationships/image" Target="../media/image86.jpg"/></Relationships>
</file>

<file path=ppt/slides/_rels/slide7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1.xml"/><Relationship Id="rId1" Type="http://schemas.openxmlformats.org/officeDocument/2006/relationships/slideLayout" Target="../slideLayouts/slideLayout16.xml"/><Relationship Id="rId5" Type="http://schemas.openxmlformats.org/officeDocument/2006/relationships/image" Target="../media/image92.jpg"/><Relationship Id="rId4" Type="http://schemas.openxmlformats.org/officeDocument/2006/relationships/image" Target="../media/image91.jpg"/></Relationships>
</file>

<file path=ppt/slides/_rels/slide8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36"/>
          <p:cNvSpPr txBox="1">
            <a:spLocks noGrp="1"/>
          </p:cNvSpPr>
          <p:nvPr>
            <p:ph type="subTitle" idx="1"/>
          </p:nvPr>
        </p:nvSpPr>
        <p:spPr>
          <a:xfrm>
            <a:off x="1970890" y="2840545"/>
            <a:ext cx="6355500" cy="38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1BBBE9"/>
                </a:solidFill>
              </a:rPr>
              <a:t>A.F.C</a:t>
            </a:r>
            <a:endParaRPr b="1" dirty="0">
              <a:solidFill>
                <a:srgbClr val="1BBBE9"/>
              </a:solidFill>
            </a:endParaRPr>
          </a:p>
        </p:txBody>
      </p:sp>
      <p:sp>
        <p:nvSpPr>
          <p:cNvPr id="759" name="Google Shape;759;p36"/>
          <p:cNvSpPr txBox="1">
            <a:spLocks noGrp="1"/>
          </p:cNvSpPr>
          <p:nvPr>
            <p:ph type="ctrTitle"/>
          </p:nvPr>
        </p:nvSpPr>
        <p:spPr>
          <a:xfrm>
            <a:off x="1583048" y="1402910"/>
            <a:ext cx="7131185"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1BBBE9"/>
                </a:solidFill>
              </a:rPr>
              <a:t>A</a:t>
            </a:r>
            <a:r>
              <a:rPr lang="en" dirty="0"/>
              <a:t>NALYSE  </a:t>
            </a:r>
            <a:r>
              <a:rPr lang="en" dirty="0">
                <a:solidFill>
                  <a:srgbClr val="1BBBE9"/>
                </a:solidFill>
              </a:rPr>
              <a:t>F</a:t>
            </a:r>
            <a:r>
              <a:rPr lang="en" dirty="0"/>
              <a:t>ACTORIELLE des </a:t>
            </a:r>
            <a:r>
              <a:rPr lang="en" dirty="0">
                <a:solidFill>
                  <a:srgbClr val="1BBBE9"/>
                </a:solidFill>
              </a:rPr>
              <a:t>C</a:t>
            </a:r>
            <a:r>
              <a:rPr lang="en" dirty="0"/>
              <a:t>ORRESPONDANCES</a:t>
            </a:r>
            <a:endParaRPr dirty="0"/>
          </a:p>
        </p:txBody>
      </p:sp>
      <p:grpSp>
        <p:nvGrpSpPr>
          <p:cNvPr id="760" name="Google Shape;760;p36"/>
          <p:cNvGrpSpPr/>
          <p:nvPr/>
        </p:nvGrpSpPr>
        <p:grpSpPr>
          <a:xfrm rot="10800000">
            <a:off x="6662200" y="3637323"/>
            <a:ext cx="3537150" cy="626797"/>
            <a:chOff x="1199232" y="2120038"/>
            <a:chExt cx="4391793" cy="778340"/>
          </a:xfrm>
        </p:grpSpPr>
        <p:grpSp>
          <p:nvGrpSpPr>
            <p:cNvPr id="761" name="Google Shape;761;p36"/>
            <p:cNvGrpSpPr/>
            <p:nvPr/>
          </p:nvGrpSpPr>
          <p:grpSpPr>
            <a:xfrm>
              <a:off x="2227732" y="2577138"/>
              <a:ext cx="1945675" cy="56700"/>
              <a:chOff x="2227732" y="2661275"/>
              <a:chExt cx="1945675" cy="56700"/>
            </a:xfrm>
          </p:grpSpPr>
          <p:cxnSp>
            <p:nvCxnSpPr>
              <p:cNvPr id="762" name="Google Shape;762;p36"/>
              <p:cNvCxnSpPr/>
              <p:nvPr/>
            </p:nvCxnSpPr>
            <p:spPr>
              <a:xfrm>
                <a:off x="2227732"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36"/>
              <p:cNvSpPr/>
              <p:nvPr/>
            </p:nvSpPr>
            <p:spPr>
              <a:xfrm>
                <a:off x="4116707"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6"/>
            <p:cNvGrpSpPr/>
            <p:nvPr/>
          </p:nvGrpSpPr>
          <p:grpSpPr>
            <a:xfrm>
              <a:off x="1943838" y="2729277"/>
              <a:ext cx="1938597" cy="169100"/>
              <a:chOff x="2216194" y="2593212"/>
              <a:chExt cx="4728285" cy="412439"/>
            </a:xfrm>
          </p:grpSpPr>
          <p:sp>
            <p:nvSpPr>
              <p:cNvPr id="765" name="Google Shape;765;p36"/>
              <p:cNvSpPr/>
              <p:nvPr/>
            </p:nvSpPr>
            <p:spPr>
              <a:xfrm>
                <a:off x="2216194" y="2593212"/>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66" name="Google Shape;766;p36"/>
              <p:cNvSpPr/>
              <p:nvPr/>
            </p:nvSpPr>
            <p:spPr>
              <a:xfrm>
                <a:off x="6810079" y="2871251"/>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6"/>
            <p:cNvGrpSpPr/>
            <p:nvPr/>
          </p:nvGrpSpPr>
          <p:grpSpPr>
            <a:xfrm>
              <a:off x="1779150" y="2289288"/>
              <a:ext cx="3811875" cy="127113"/>
              <a:chOff x="1779150" y="2604263"/>
              <a:chExt cx="3811875" cy="127113"/>
            </a:xfrm>
          </p:grpSpPr>
          <p:sp>
            <p:nvSpPr>
              <p:cNvPr id="768" name="Google Shape;768;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69" name="Google Shape;769;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6"/>
            <p:cNvGrpSpPr/>
            <p:nvPr/>
          </p:nvGrpSpPr>
          <p:grpSpPr>
            <a:xfrm>
              <a:off x="1199232" y="2120038"/>
              <a:ext cx="3737650" cy="56700"/>
              <a:chOff x="1199232" y="2869225"/>
              <a:chExt cx="3737650" cy="56700"/>
            </a:xfrm>
          </p:grpSpPr>
          <p:cxnSp>
            <p:nvCxnSpPr>
              <p:cNvPr id="771" name="Google Shape;771;p36"/>
              <p:cNvCxnSpPr/>
              <p:nvPr/>
            </p:nvCxnSpPr>
            <p:spPr>
              <a:xfrm>
                <a:off x="1199232"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72" name="Google Shape;772;p36"/>
              <p:cNvSpPr/>
              <p:nvPr/>
            </p:nvSpPr>
            <p:spPr>
              <a:xfrm>
                <a:off x="4880182"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773;p36"/>
          <p:cNvGrpSpPr/>
          <p:nvPr/>
        </p:nvGrpSpPr>
        <p:grpSpPr>
          <a:xfrm>
            <a:off x="-1696246" y="967904"/>
            <a:ext cx="3599787" cy="1044096"/>
            <a:chOff x="-1431671" y="656504"/>
            <a:chExt cx="3599787" cy="1044096"/>
          </a:xfrm>
        </p:grpSpPr>
        <p:grpSp>
          <p:nvGrpSpPr>
            <p:cNvPr id="774" name="Google Shape;774;p36"/>
            <p:cNvGrpSpPr/>
            <p:nvPr/>
          </p:nvGrpSpPr>
          <p:grpSpPr>
            <a:xfrm>
              <a:off x="-368508" y="1432892"/>
              <a:ext cx="1567047" cy="45661"/>
              <a:chOff x="1754675" y="2661275"/>
              <a:chExt cx="1945675" cy="56700"/>
            </a:xfrm>
          </p:grpSpPr>
          <p:cxnSp>
            <p:nvCxnSpPr>
              <p:cNvPr id="775" name="Google Shape;775;p36"/>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3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6"/>
            <p:cNvGrpSpPr/>
            <p:nvPr/>
          </p:nvGrpSpPr>
          <p:grpSpPr>
            <a:xfrm>
              <a:off x="-766480" y="1564412"/>
              <a:ext cx="1561280" cy="136187"/>
              <a:chOff x="1754675" y="2824000"/>
              <a:chExt cx="4728285" cy="412439"/>
            </a:xfrm>
          </p:grpSpPr>
          <p:sp>
            <p:nvSpPr>
              <p:cNvPr id="778" name="Google Shape;778;p3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779" name="Google Shape;779;p3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6"/>
            <p:cNvGrpSpPr/>
            <p:nvPr/>
          </p:nvGrpSpPr>
          <p:grpSpPr>
            <a:xfrm>
              <a:off x="-1431671" y="1201087"/>
              <a:ext cx="3070084" cy="102364"/>
              <a:chOff x="1779150" y="2604263"/>
              <a:chExt cx="3811875" cy="127113"/>
            </a:xfrm>
          </p:grpSpPr>
          <p:sp>
            <p:nvSpPr>
              <p:cNvPr id="781" name="Google Shape;781;p3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782" name="Google Shape;782;p3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6"/>
            <p:cNvGrpSpPr/>
            <p:nvPr/>
          </p:nvGrpSpPr>
          <p:grpSpPr>
            <a:xfrm>
              <a:off x="-856941" y="773805"/>
              <a:ext cx="2877996" cy="223763"/>
              <a:chOff x="1748550" y="2064750"/>
              <a:chExt cx="3573375" cy="277863"/>
            </a:xfrm>
          </p:grpSpPr>
          <p:sp>
            <p:nvSpPr>
              <p:cNvPr id="784" name="Google Shape;784;p3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785" name="Google Shape;785;p3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6"/>
            <p:cNvGrpSpPr/>
            <p:nvPr/>
          </p:nvGrpSpPr>
          <p:grpSpPr>
            <a:xfrm>
              <a:off x="-856958" y="656504"/>
              <a:ext cx="2430741" cy="185537"/>
              <a:chOff x="1748547" y="1392116"/>
              <a:chExt cx="5911958" cy="451312"/>
            </a:xfrm>
          </p:grpSpPr>
          <p:sp>
            <p:nvSpPr>
              <p:cNvPr id="787" name="Google Shape;787;p3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788" name="Google Shape;788;p3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6"/>
            <p:cNvGrpSpPr/>
            <p:nvPr/>
          </p:nvGrpSpPr>
          <p:grpSpPr>
            <a:xfrm>
              <a:off x="-842187" y="1064790"/>
              <a:ext cx="3010303" cy="45661"/>
              <a:chOff x="1766900" y="2869225"/>
              <a:chExt cx="3737650" cy="56700"/>
            </a:xfrm>
          </p:grpSpPr>
          <p:cxnSp>
            <p:nvCxnSpPr>
              <p:cNvPr id="790" name="Google Shape;790;p36"/>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791" name="Google Shape;791;p3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Google Shape;758;p36"/>
          <p:cNvSpPr txBox="1">
            <a:spLocks/>
          </p:cNvSpPr>
          <p:nvPr/>
        </p:nvSpPr>
        <p:spPr>
          <a:xfrm>
            <a:off x="0" y="3240841"/>
            <a:ext cx="2207295" cy="948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300"/>
              <a:buFont typeface="Barlow"/>
              <a:buNone/>
              <a:defRPr sz="15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9pPr>
          </a:lstStyle>
          <a:p>
            <a:pPr marL="0" indent="0" algn="l"/>
            <a:r>
              <a:rPr lang="en-US" dirty="0"/>
              <a:t>Hamza BOUSALIH</a:t>
            </a:r>
          </a:p>
          <a:p>
            <a:pPr marL="0" indent="0" algn="l"/>
            <a:r>
              <a:rPr lang="en-US" dirty="0" err="1"/>
              <a:t>Anas</a:t>
            </a:r>
            <a:r>
              <a:rPr lang="en-US" dirty="0"/>
              <a:t> BOUZINA</a:t>
            </a:r>
          </a:p>
          <a:p>
            <a:pPr marL="0" indent="0" algn="l"/>
            <a:r>
              <a:rPr lang="en-US" dirty="0" err="1"/>
              <a:t>Brahim</a:t>
            </a:r>
            <a:r>
              <a:rPr lang="en-US" dirty="0"/>
              <a:t> ESSAEDAOUI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b="1" dirty="0"/>
              <a:t>Définition de l’AFC</a:t>
            </a:r>
            <a:endParaRPr dirty="0"/>
          </a:p>
        </p:txBody>
      </p:sp>
      <p:sp>
        <p:nvSpPr>
          <p:cNvPr id="941" name="Google Shape;941;p41"/>
          <p:cNvSpPr txBox="1">
            <a:spLocks noGrp="1"/>
          </p:cNvSpPr>
          <p:nvPr>
            <p:ph type="subTitle" idx="2"/>
          </p:nvPr>
        </p:nvSpPr>
        <p:spPr>
          <a:xfrm>
            <a:off x="852800" y="1273925"/>
            <a:ext cx="6284600" cy="21036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fr-FR" sz="1600" dirty="0"/>
              <a:t>L’AFC est une méthode statistique utilisée pour analyser les </a:t>
            </a:r>
            <a:r>
              <a:rPr lang="fr-FR" sz="1600" b="1" dirty="0"/>
              <a:t>relations</a:t>
            </a:r>
            <a:r>
              <a:rPr lang="fr-FR" sz="1600" dirty="0"/>
              <a:t> entre deux ensembles de variables catégorielles.</a:t>
            </a:r>
          </a:p>
          <a:p>
            <a:pPr marL="0" lvl="0" indent="0"/>
            <a:endParaRPr lang="fr-FR" sz="1600" dirty="0"/>
          </a:p>
          <a:p>
            <a:pPr marL="285750" lvl="0" indent="-285750">
              <a:buFont typeface="Arial" panose="020B0604020202020204" pitchFamily="34" charset="0"/>
              <a:buChar char="•"/>
            </a:pPr>
            <a:r>
              <a:rPr lang="fr-FR" sz="1600" dirty="0"/>
              <a:t> Elle vise à explorer les associations entre les modalités de variables</a:t>
            </a:r>
          </a:p>
          <a:p>
            <a:pPr marL="0" lvl="0" indent="0"/>
            <a:endParaRPr lang="fr-FR" sz="1600" dirty="0"/>
          </a:p>
          <a:p>
            <a:pPr marL="285750" lvl="0" indent="-285750">
              <a:buFont typeface="Arial" panose="020B0604020202020204" pitchFamily="34" charset="0"/>
              <a:buChar char="•"/>
            </a:pPr>
            <a:r>
              <a:rPr lang="fr-FR" sz="1600" dirty="0"/>
              <a:t>Représenter graphiquement les relations.</a:t>
            </a:r>
            <a:endParaRPr sz="1600" dirty="0"/>
          </a:p>
        </p:txBody>
      </p:sp>
      <p:sp>
        <p:nvSpPr>
          <p:cNvPr id="4" name="ZoneTexte 3"/>
          <p:cNvSpPr txBox="1"/>
          <p:nvPr/>
        </p:nvSpPr>
        <p:spPr>
          <a:xfrm>
            <a:off x="8648700" y="4743450"/>
            <a:ext cx="284052" cy="307777"/>
          </a:xfrm>
          <a:prstGeom prst="rect">
            <a:avLst/>
          </a:prstGeom>
          <a:noFill/>
        </p:spPr>
        <p:txBody>
          <a:bodyPr wrap="none" rtlCol="0">
            <a:spAutoFit/>
          </a:bodyPr>
          <a:lstStyle/>
          <a:p>
            <a:r>
              <a:rPr lang="en-US" dirty="0"/>
              <a:t>9</a:t>
            </a:r>
          </a:p>
        </p:txBody>
      </p:sp>
    </p:spTree>
    <p:extLst>
      <p:ext uri="{BB962C8B-B14F-4D97-AF65-F5344CB8AC3E}">
        <p14:creationId xmlns:p14="http://schemas.microsoft.com/office/powerpoint/2010/main" val="235993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085024" y="1564950"/>
            <a:ext cx="6108550" cy="1511400"/>
          </a:xfrm>
          <a:prstGeom prst="rect">
            <a:avLst/>
          </a:prstGeom>
        </p:spPr>
        <p:txBody>
          <a:bodyPr spcFirstLastPara="1" wrap="square" lIns="91425" tIns="91425" rIns="91425" bIns="91425" anchor="ctr" anchorCtr="0">
            <a:noAutofit/>
          </a:bodyPr>
          <a:lstStyle/>
          <a:p>
            <a:pPr marL="0" lvl="0" indent="0"/>
            <a:r>
              <a:rPr lang="en-US" b="1" dirty="0" err="1"/>
              <a:t>Objectifs</a:t>
            </a:r>
            <a:r>
              <a:rPr lang="en-US" b="1" dirty="0"/>
              <a:t> de </a:t>
            </a:r>
            <a:r>
              <a:rPr lang="en-US" b="1" dirty="0" err="1"/>
              <a:t>l'AFC</a:t>
            </a:r>
            <a:endParaRPr lang="en-US" dirty="0"/>
          </a:p>
        </p:txBody>
      </p:sp>
      <p:sp>
        <p:nvSpPr>
          <p:cNvPr id="915" name="Google Shape;915;p40"/>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916" name="Google Shape;916;p40"/>
          <p:cNvGrpSpPr/>
          <p:nvPr/>
        </p:nvGrpSpPr>
        <p:grpSpPr>
          <a:xfrm flipH="1">
            <a:off x="6775879" y="3868746"/>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10</a:t>
            </a:r>
          </a:p>
        </p:txBody>
      </p:sp>
    </p:spTree>
    <p:extLst>
      <p:ext uri="{BB962C8B-B14F-4D97-AF65-F5344CB8AC3E}">
        <p14:creationId xmlns:p14="http://schemas.microsoft.com/office/powerpoint/2010/main" val="69397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42"/>
          <p:cNvSpPr txBox="1">
            <a:spLocks noGrp="1"/>
          </p:cNvSpPr>
          <p:nvPr>
            <p:ph type="title"/>
          </p:nvPr>
        </p:nvSpPr>
        <p:spPr>
          <a:xfrm>
            <a:off x="707300" y="445025"/>
            <a:ext cx="7710900" cy="572700"/>
          </a:xfrm>
          <a:prstGeom prst="rect">
            <a:avLst/>
          </a:prstGeom>
        </p:spPr>
        <p:txBody>
          <a:bodyPr spcFirstLastPara="1" wrap="square" lIns="91425" tIns="91425" rIns="91425" bIns="91425" anchor="t" anchorCtr="0">
            <a:noAutofit/>
          </a:bodyPr>
          <a:lstStyle/>
          <a:p>
            <a:pPr lvl="0"/>
            <a:r>
              <a:rPr lang="fr-FR" b="1" dirty="0"/>
              <a:t>Comprendre les relations entre les variables catégorielles</a:t>
            </a:r>
            <a:endParaRP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489" y="1383485"/>
            <a:ext cx="3313355" cy="3313355"/>
          </a:xfrm>
          <a:prstGeom prst="rect">
            <a:avLst/>
          </a:prstGeom>
        </p:spPr>
      </p:pic>
      <p:sp>
        <p:nvSpPr>
          <p:cNvPr id="4" name="Rectangle 3"/>
          <p:cNvSpPr/>
          <p:nvPr/>
        </p:nvSpPr>
        <p:spPr>
          <a:xfrm>
            <a:off x="0" y="1632262"/>
            <a:ext cx="4744123" cy="738664"/>
          </a:xfrm>
          <a:prstGeom prst="rect">
            <a:avLst/>
          </a:prstGeom>
        </p:spPr>
        <p:txBody>
          <a:bodyPr wrap="square">
            <a:spAutoFit/>
          </a:bodyPr>
          <a:lstStyle/>
          <a:p>
            <a:pPr marL="609600" lvl="1" indent="0">
              <a:buNone/>
            </a:pPr>
            <a:r>
              <a:rPr lang="fr-FR" dirty="0">
                <a:latin typeface="Open Sans" pitchFamily="2" charset="0"/>
                <a:ea typeface="Open Sans" pitchFamily="2" charset="0"/>
                <a:cs typeface="Open Sans" pitchFamily="2" charset="0"/>
              </a:rPr>
              <a:t>Lors de l'application de l'AFC aux données, l'accent est mis sur la découverte des interactions entre les différentes catégories.</a:t>
            </a:r>
          </a:p>
        </p:txBody>
      </p:sp>
      <p:sp>
        <p:nvSpPr>
          <p:cNvPr id="8" name="Rectangle 7"/>
          <p:cNvSpPr/>
          <p:nvPr/>
        </p:nvSpPr>
        <p:spPr>
          <a:xfrm>
            <a:off x="1" y="2540828"/>
            <a:ext cx="5064733" cy="738664"/>
          </a:xfrm>
          <a:prstGeom prst="rect">
            <a:avLst/>
          </a:prstGeom>
        </p:spPr>
        <p:txBody>
          <a:bodyPr wrap="square">
            <a:spAutoFit/>
          </a:bodyPr>
          <a:lstStyle/>
          <a:p>
            <a:pPr marL="609600" lvl="1" indent="0">
              <a:buNone/>
            </a:pPr>
            <a:r>
              <a:rPr lang="fr-FR" dirty="0">
                <a:latin typeface="Open Sans" pitchFamily="2" charset="0"/>
                <a:ea typeface="Open Sans" pitchFamily="2" charset="0"/>
                <a:cs typeface="Open Sans" pitchFamily="2" charset="0"/>
              </a:rPr>
              <a:t>L'AFC permet de déterminer comment ces catégories peuvent se regrouper ou, à l'inverse, être indépendantes les unes des autres.</a:t>
            </a:r>
          </a:p>
        </p:txBody>
      </p:sp>
      <p:sp>
        <p:nvSpPr>
          <p:cNvPr id="9" name="Rectangle 8"/>
          <p:cNvSpPr/>
          <p:nvPr/>
        </p:nvSpPr>
        <p:spPr>
          <a:xfrm>
            <a:off x="0" y="3449394"/>
            <a:ext cx="5454128" cy="738664"/>
          </a:xfrm>
          <a:prstGeom prst="rect">
            <a:avLst/>
          </a:prstGeom>
        </p:spPr>
        <p:txBody>
          <a:bodyPr wrap="square">
            <a:spAutoFit/>
          </a:bodyPr>
          <a:lstStyle/>
          <a:p>
            <a:pPr marL="609600" lvl="1" indent="0">
              <a:buNone/>
            </a:pPr>
            <a:r>
              <a:rPr lang="fr-FR" dirty="0">
                <a:latin typeface="Open Sans" pitchFamily="2" charset="0"/>
                <a:ea typeface="Open Sans" pitchFamily="2" charset="0"/>
                <a:cs typeface="Open Sans" pitchFamily="2" charset="0"/>
              </a:rPr>
              <a:t>Elle permet d'identifier des tendances, des regroupements spécifiques ou des relations significatives.</a:t>
            </a:r>
          </a:p>
        </p:txBody>
      </p:sp>
      <p:sp>
        <p:nvSpPr>
          <p:cNvPr id="7" name="ZoneTexte 6"/>
          <p:cNvSpPr txBox="1"/>
          <p:nvPr/>
        </p:nvSpPr>
        <p:spPr>
          <a:xfrm>
            <a:off x="8648700" y="4743450"/>
            <a:ext cx="383438" cy="307777"/>
          </a:xfrm>
          <a:prstGeom prst="rect">
            <a:avLst/>
          </a:prstGeom>
          <a:noFill/>
        </p:spPr>
        <p:txBody>
          <a:bodyPr wrap="none" rtlCol="0">
            <a:spAutoFit/>
          </a:bodyPr>
          <a:lstStyle/>
          <a:p>
            <a:r>
              <a:rPr lang="en-US" dirty="0"/>
              <a:t>11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42"/>
          <p:cNvSpPr txBox="1">
            <a:spLocks noGrp="1"/>
          </p:cNvSpPr>
          <p:nvPr>
            <p:ph type="title"/>
          </p:nvPr>
        </p:nvSpPr>
        <p:spPr>
          <a:xfrm>
            <a:off x="707300" y="445025"/>
            <a:ext cx="7710900" cy="572700"/>
          </a:xfrm>
          <a:prstGeom prst="rect">
            <a:avLst/>
          </a:prstGeom>
        </p:spPr>
        <p:txBody>
          <a:bodyPr spcFirstLastPara="1" wrap="square" lIns="91425" tIns="91425" rIns="91425" bIns="91425" anchor="t" anchorCtr="0">
            <a:noAutofit/>
          </a:bodyPr>
          <a:lstStyle/>
          <a:p>
            <a:pPr lvl="0"/>
            <a:r>
              <a:rPr lang="en-US" b="1" dirty="0"/>
              <a:t>Identifier les associations </a:t>
            </a:r>
            <a:r>
              <a:rPr lang="en-US" b="1" dirty="0" err="1"/>
              <a:t>significatives</a:t>
            </a:r>
            <a:endParaRPr dirty="0"/>
          </a:p>
        </p:txBody>
      </p:sp>
      <p:sp>
        <p:nvSpPr>
          <p:cNvPr id="947" name="Google Shape;947;p42"/>
          <p:cNvSpPr txBox="1">
            <a:spLocks noGrp="1"/>
          </p:cNvSpPr>
          <p:nvPr>
            <p:ph type="subTitle" idx="1"/>
          </p:nvPr>
        </p:nvSpPr>
        <p:spPr>
          <a:xfrm>
            <a:off x="3791933" y="1439481"/>
            <a:ext cx="4751588" cy="805545"/>
          </a:xfrm>
          <a:prstGeom prst="rect">
            <a:avLst/>
          </a:prstGeom>
        </p:spPr>
        <p:txBody>
          <a:bodyPr spcFirstLastPara="1" wrap="square" lIns="91425" tIns="91425" rIns="91425" bIns="91425" anchor="t" anchorCtr="0">
            <a:noAutofit/>
          </a:bodyPr>
          <a:lstStyle/>
          <a:p>
            <a:pPr marL="0" lvl="0" indent="0">
              <a:buSzPts val="1100"/>
              <a:buNone/>
            </a:pPr>
            <a:r>
              <a:rPr lang="fr-FR" sz="1400" dirty="0">
                <a:latin typeface="Open Sans" pitchFamily="2" charset="0"/>
                <a:ea typeface="Open Sans" pitchFamily="2" charset="0"/>
                <a:cs typeface="Open Sans" pitchFamily="2" charset="0"/>
              </a:rPr>
              <a:t>AFC a pour objectif principal d'</a:t>
            </a:r>
            <a:r>
              <a:rPr lang="fr-FR" sz="1400" b="1" dirty="0">
                <a:latin typeface="Open Sans" pitchFamily="2" charset="0"/>
                <a:ea typeface="Open Sans" pitchFamily="2" charset="0"/>
                <a:cs typeface="Open Sans" pitchFamily="2" charset="0"/>
              </a:rPr>
              <a:t>identifier</a:t>
            </a:r>
            <a:r>
              <a:rPr lang="fr-FR" sz="1400" dirty="0">
                <a:latin typeface="Open Sans" pitchFamily="2" charset="0"/>
                <a:ea typeface="Open Sans" pitchFamily="2" charset="0"/>
                <a:cs typeface="Open Sans" pitchFamily="2" charset="0"/>
              </a:rPr>
              <a:t> les associations significatives entre les catégories des variables catégorielles étudiées.</a:t>
            </a:r>
            <a:endParaRPr sz="1400" dirty="0">
              <a:latin typeface="Open Sans" pitchFamily="2" charset="0"/>
              <a:ea typeface="Open Sans" pitchFamily="2" charset="0"/>
              <a:cs typeface="Open Sans" pitchFamily="2"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49116" y="1439481"/>
            <a:ext cx="2608214" cy="2629605"/>
          </a:xfrm>
          <a:prstGeom prst="rect">
            <a:avLst/>
          </a:prstGeom>
        </p:spPr>
      </p:pic>
      <p:sp>
        <p:nvSpPr>
          <p:cNvPr id="5" name="Rectangle 4"/>
          <p:cNvSpPr/>
          <p:nvPr/>
        </p:nvSpPr>
        <p:spPr>
          <a:xfrm>
            <a:off x="3791931" y="2406391"/>
            <a:ext cx="4626269" cy="954107"/>
          </a:xfrm>
          <a:prstGeom prst="rect">
            <a:avLst/>
          </a:prstGeom>
        </p:spPr>
        <p:txBody>
          <a:bodyPr wrap="square">
            <a:spAutoFit/>
          </a:bodyPr>
          <a:lstStyle/>
          <a:p>
            <a:r>
              <a:rPr lang="fr-FR" dirty="0">
                <a:solidFill>
                  <a:schemeClr val="tx1"/>
                </a:solidFill>
                <a:latin typeface="Open Sans" pitchFamily="2" charset="0"/>
                <a:ea typeface="Open Sans" pitchFamily="2" charset="0"/>
                <a:cs typeface="Open Sans" pitchFamily="2" charset="0"/>
              </a:rPr>
              <a:t>L'AFC souligne les modalités qui co-occurrent fréquemment, suggérant des relations fortes, ainsi que celles qui sont rares, indiquant des associations plus inhabituelles.</a:t>
            </a:r>
            <a:endParaRPr lang="en-US" dirty="0">
              <a:solidFill>
                <a:schemeClr val="tx1"/>
              </a:solidFill>
              <a:latin typeface="Open Sans" pitchFamily="2" charset="0"/>
              <a:ea typeface="Open Sans" pitchFamily="2" charset="0"/>
              <a:cs typeface="Open Sans" pitchFamily="2" charset="0"/>
            </a:endParaRPr>
          </a:p>
        </p:txBody>
      </p:sp>
      <p:sp>
        <p:nvSpPr>
          <p:cNvPr id="6" name="ZoneTexte 5"/>
          <p:cNvSpPr txBox="1"/>
          <p:nvPr/>
        </p:nvSpPr>
        <p:spPr>
          <a:xfrm>
            <a:off x="8648700" y="4743450"/>
            <a:ext cx="383438" cy="307777"/>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113833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42"/>
          <p:cNvSpPr txBox="1">
            <a:spLocks noGrp="1"/>
          </p:cNvSpPr>
          <p:nvPr>
            <p:ph type="title"/>
          </p:nvPr>
        </p:nvSpPr>
        <p:spPr>
          <a:xfrm>
            <a:off x="707300" y="445025"/>
            <a:ext cx="7710900" cy="572700"/>
          </a:xfrm>
          <a:prstGeom prst="rect">
            <a:avLst/>
          </a:prstGeom>
        </p:spPr>
        <p:txBody>
          <a:bodyPr spcFirstLastPara="1" wrap="square" lIns="91425" tIns="91425" rIns="91425" bIns="91425" anchor="t" anchorCtr="0">
            <a:noAutofit/>
          </a:bodyPr>
          <a:lstStyle/>
          <a:p>
            <a:pPr lvl="0"/>
            <a:r>
              <a:rPr lang="fr-FR" b="1" dirty="0"/>
              <a:t>Réduire la complexité des données</a:t>
            </a:r>
            <a:endParaRPr dirty="0"/>
          </a:p>
        </p:txBody>
      </p:sp>
      <p:sp>
        <p:nvSpPr>
          <p:cNvPr id="947" name="Google Shape;947;p42"/>
          <p:cNvSpPr txBox="1">
            <a:spLocks noGrp="1"/>
          </p:cNvSpPr>
          <p:nvPr>
            <p:ph type="subTitle" idx="1"/>
          </p:nvPr>
        </p:nvSpPr>
        <p:spPr>
          <a:xfrm>
            <a:off x="519218" y="2195804"/>
            <a:ext cx="4655209" cy="776826"/>
          </a:xfrm>
          <a:prstGeom prst="rect">
            <a:avLst/>
          </a:prstGeom>
        </p:spPr>
        <p:txBody>
          <a:bodyPr spcFirstLastPara="1" wrap="square" lIns="91425" tIns="91425" rIns="91425" bIns="91425" anchor="t" anchorCtr="0">
            <a:noAutofit/>
          </a:bodyPr>
          <a:lstStyle/>
          <a:p>
            <a:pPr marL="0" lvl="0" indent="0">
              <a:buSzPts val="1100"/>
              <a:buNone/>
            </a:pPr>
            <a:r>
              <a:rPr lang="fr-FR" sz="1400" dirty="0">
                <a:latin typeface="Open Sans" pitchFamily="2" charset="0"/>
                <a:ea typeface="Open Sans" pitchFamily="2" charset="0"/>
                <a:cs typeface="Open Sans" pitchFamily="2" charset="0"/>
              </a:rPr>
              <a:t>Les ensembles de données catégorielles sont souvent complexes en raison de la diversité des catégories possibles.</a:t>
            </a:r>
            <a:endParaRPr sz="1400" dirty="0">
              <a:latin typeface="Open Sans" pitchFamily="2" charset="0"/>
              <a:ea typeface="Open Sans" pitchFamily="2" charset="0"/>
              <a:cs typeface="Open Sans" pitchFamily="2"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924377" y="1243636"/>
            <a:ext cx="4093221" cy="3274576"/>
          </a:xfrm>
          <a:prstGeom prst="rect">
            <a:avLst/>
          </a:prstGeom>
        </p:spPr>
      </p:pic>
      <p:sp>
        <p:nvSpPr>
          <p:cNvPr id="7" name="Google Shape;947;p42"/>
          <p:cNvSpPr txBox="1">
            <a:spLocks/>
          </p:cNvSpPr>
          <p:nvPr/>
        </p:nvSpPr>
        <p:spPr>
          <a:xfrm>
            <a:off x="519218" y="1304712"/>
            <a:ext cx="4655209" cy="7768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Barlow"/>
              <a:buChar char="●"/>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rlow"/>
                <a:ea typeface="Barlow"/>
                <a:cs typeface="Barlow"/>
                <a:sym typeface="Barlow"/>
              </a:defRPr>
            </a:lvl9pPr>
          </a:lstStyle>
          <a:p>
            <a:pPr marL="0" indent="0">
              <a:buSzPts val="1100"/>
              <a:buNone/>
            </a:pPr>
            <a:r>
              <a:rPr lang="fr-FR" sz="1400" dirty="0">
                <a:latin typeface="Open Sans" pitchFamily="2" charset="0"/>
                <a:ea typeface="Open Sans" pitchFamily="2" charset="0"/>
                <a:cs typeface="Open Sans" pitchFamily="2" charset="0"/>
              </a:rPr>
              <a:t>AFC vise à simplifier les données complexes en résumant les informations des tableaux de contingence.</a:t>
            </a:r>
          </a:p>
        </p:txBody>
      </p:sp>
      <p:sp>
        <p:nvSpPr>
          <p:cNvPr id="11" name="Google Shape;947;p42"/>
          <p:cNvSpPr txBox="1">
            <a:spLocks/>
          </p:cNvSpPr>
          <p:nvPr/>
        </p:nvSpPr>
        <p:spPr>
          <a:xfrm>
            <a:off x="519218" y="3086896"/>
            <a:ext cx="4655209" cy="7768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Barlow"/>
              <a:buChar char="●"/>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Barlow"/>
                <a:ea typeface="Barlow"/>
                <a:cs typeface="Barlow"/>
                <a:sym typeface="Barlow"/>
              </a:defRPr>
            </a:lvl9pPr>
          </a:lstStyle>
          <a:p>
            <a:pPr marL="0" indent="0">
              <a:buSzPts val="1100"/>
              <a:buNone/>
            </a:pPr>
            <a:r>
              <a:rPr lang="fr-FR" sz="1400" dirty="0"/>
              <a:t>Elle parvient à réduire la complexité en projetant les données dans un espace de dimensions réduites.</a:t>
            </a:r>
            <a:endParaRPr lang="fr-FR" sz="1400" dirty="0">
              <a:latin typeface="Open Sans" pitchFamily="2" charset="0"/>
              <a:ea typeface="Open Sans" pitchFamily="2" charset="0"/>
              <a:cs typeface="Open Sans" pitchFamily="2" charset="0"/>
            </a:endParaRPr>
          </a:p>
        </p:txBody>
      </p:sp>
      <p:sp>
        <p:nvSpPr>
          <p:cNvPr id="8" name="ZoneTexte 7"/>
          <p:cNvSpPr txBox="1"/>
          <p:nvPr/>
        </p:nvSpPr>
        <p:spPr>
          <a:xfrm>
            <a:off x="8648700" y="4743450"/>
            <a:ext cx="383438" cy="307777"/>
          </a:xfrm>
          <a:prstGeom prst="rect">
            <a:avLst/>
          </a:prstGeom>
          <a:noFill/>
        </p:spPr>
        <p:txBody>
          <a:bodyPr wrap="none" rtlCol="0">
            <a:spAutoFit/>
          </a:bodyPr>
          <a:lstStyle/>
          <a:p>
            <a:r>
              <a:rPr lang="en-US" dirty="0"/>
              <a:t>13</a:t>
            </a:r>
          </a:p>
        </p:txBody>
      </p:sp>
    </p:spTree>
    <p:extLst>
      <p:ext uri="{BB962C8B-B14F-4D97-AF65-F5344CB8AC3E}">
        <p14:creationId xmlns:p14="http://schemas.microsoft.com/office/powerpoint/2010/main" val="217742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085024" y="1564950"/>
            <a:ext cx="6108550" cy="1511400"/>
          </a:xfrm>
          <a:prstGeom prst="rect">
            <a:avLst/>
          </a:prstGeom>
        </p:spPr>
        <p:txBody>
          <a:bodyPr spcFirstLastPara="1" wrap="square" lIns="91425" tIns="91425" rIns="91425" bIns="91425" anchor="ctr" anchorCtr="0">
            <a:noAutofit/>
          </a:bodyPr>
          <a:lstStyle/>
          <a:p>
            <a:pPr marL="0" lvl="0" indent="0"/>
            <a:r>
              <a:rPr lang="en-US" b="1" dirty="0"/>
              <a:t>Les </a:t>
            </a:r>
            <a:r>
              <a:rPr lang="en-US" b="1" dirty="0" err="1"/>
              <a:t>Etapes</a:t>
            </a:r>
            <a:r>
              <a:rPr lang="en-US" b="1" dirty="0"/>
              <a:t> de </a:t>
            </a:r>
            <a:r>
              <a:rPr lang="en-US" b="1" dirty="0" err="1"/>
              <a:t>l’AFC</a:t>
            </a:r>
            <a:endParaRPr lang="en-US" dirty="0"/>
          </a:p>
        </p:txBody>
      </p:sp>
      <p:sp>
        <p:nvSpPr>
          <p:cNvPr id="915" name="Google Shape;915;p40"/>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916" name="Google Shape;916;p40"/>
          <p:cNvGrpSpPr/>
          <p:nvPr/>
        </p:nvGrpSpPr>
        <p:grpSpPr>
          <a:xfrm flipH="1">
            <a:off x="6775879" y="3878271"/>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302756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de contigence</a:t>
            </a:r>
            <a:endParaRPr dirty="0"/>
          </a:p>
        </p:txBody>
      </p:sp>
      <p:grpSp>
        <p:nvGrpSpPr>
          <p:cNvPr id="2" name="Groupe 1"/>
          <p:cNvGrpSpPr/>
          <p:nvPr/>
        </p:nvGrpSpPr>
        <p:grpSpPr>
          <a:xfrm>
            <a:off x="5785848" y="1636920"/>
            <a:ext cx="2031002" cy="1263535"/>
            <a:chOff x="6141448" y="1268620"/>
            <a:chExt cx="2031002" cy="1263535"/>
          </a:xfrm>
        </p:grpSpPr>
        <p:sp>
          <p:nvSpPr>
            <p:cNvPr id="29" name="ZoneTexte 28"/>
            <p:cNvSpPr txBox="1"/>
            <p:nvPr/>
          </p:nvSpPr>
          <p:spPr>
            <a:xfrm>
              <a:off x="6141448" y="1268620"/>
              <a:ext cx="1935751" cy="307777"/>
            </a:xfrm>
            <a:prstGeom prst="rect">
              <a:avLst/>
            </a:prstGeom>
            <a:noFill/>
          </p:spPr>
          <p:txBody>
            <a:bodyPr wrap="square" rtlCol="0">
              <a:spAutoFit/>
            </a:bodyPr>
            <a:lstStyle/>
            <a:p>
              <a:r>
                <a:rPr lang="fr-FR" dirty="0"/>
                <a:t>A:        bac littéraire</a:t>
              </a:r>
              <a:endParaRPr lang="en-US" dirty="0"/>
            </a:p>
          </p:txBody>
        </p:sp>
        <p:sp>
          <p:nvSpPr>
            <p:cNvPr id="30" name="ZoneTexte 29"/>
            <p:cNvSpPr txBox="1"/>
            <p:nvPr/>
          </p:nvSpPr>
          <p:spPr>
            <a:xfrm>
              <a:off x="6141449" y="1588899"/>
              <a:ext cx="1535701" cy="307777"/>
            </a:xfrm>
            <a:prstGeom prst="rect">
              <a:avLst/>
            </a:prstGeom>
            <a:noFill/>
          </p:spPr>
          <p:txBody>
            <a:bodyPr wrap="square" rtlCol="0">
              <a:spAutoFit/>
            </a:bodyPr>
            <a:lstStyle/>
            <a:p>
              <a:r>
                <a:rPr lang="fr-FR" dirty="0"/>
                <a:t>BDD’:   sciences </a:t>
              </a:r>
              <a:endParaRPr lang="en-US" dirty="0"/>
            </a:p>
          </p:txBody>
        </p:sp>
        <p:sp>
          <p:nvSpPr>
            <p:cNvPr id="31" name="ZoneTexte 30"/>
            <p:cNvSpPr txBox="1"/>
            <p:nvPr/>
          </p:nvSpPr>
          <p:spPr>
            <a:xfrm>
              <a:off x="6141449" y="1909178"/>
              <a:ext cx="2031001" cy="307777"/>
            </a:xfrm>
            <a:prstGeom prst="rect">
              <a:avLst/>
            </a:prstGeom>
            <a:noFill/>
          </p:spPr>
          <p:txBody>
            <a:bodyPr wrap="square" rtlCol="0">
              <a:spAutoFit/>
            </a:bodyPr>
            <a:lstStyle/>
            <a:p>
              <a:r>
                <a:rPr lang="fr-FR" dirty="0"/>
                <a:t>CE:      mathématiques </a:t>
              </a:r>
              <a:endParaRPr lang="en-US" dirty="0"/>
            </a:p>
          </p:txBody>
        </p:sp>
        <p:sp>
          <p:nvSpPr>
            <p:cNvPr id="32" name="ZoneTexte 31"/>
            <p:cNvSpPr txBox="1"/>
            <p:nvPr/>
          </p:nvSpPr>
          <p:spPr>
            <a:xfrm>
              <a:off x="6141449" y="2224378"/>
              <a:ext cx="1577008" cy="307777"/>
            </a:xfrm>
            <a:prstGeom prst="rect">
              <a:avLst/>
            </a:prstGeom>
            <a:noFill/>
          </p:spPr>
          <p:txBody>
            <a:bodyPr wrap="square" rtlCol="0">
              <a:spAutoFit/>
            </a:bodyPr>
            <a:lstStyle/>
            <a:p>
              <a:r>
                <a:rPr lang="fr-FR" dirty="0"/>
                <a:t>FGH:    technique</a:t>
              </a:r>
              <a:endParaRPr lang="en-US" dirty="0"/>
            </a:p>
          </p:txBody>
        </p:sp>
      </p:grpSp>
      <p:graphicFrame>
        <p:nvGraphicFramePr>
          <p:cNvPr id="9" name="Google Shape;1442;p60"/>
          <p:cNvGraphicFramePr/>
          <p:nvPr>
            <p:extLst>
              <p:ext uri="{D42A27DB-BD31-4B8C-83A1-F6EECF244321}">
                <p14:modId xmlns:p14="http://schemas.microsoft.com/office/powerpoint/2010/main" val="3867612512"/>
              </p:ext>
            </p:extLst>
          </p:nvPr>
        </p:nvGraphicFramePr>
        <p:xfrm>
          <a:off x="758100" y="1297540"/>
          <a:ext cx="4702937" cy="2118230"/>
        </p:xfrm>
        <a:graphic>
          <a:graphicData uri="http://schemas.openxmlformats.org/drawingml/2006/table">
            <a:tbl>
              <a:tblPr>
                <a:noFill/>
                <a:tableStyleId>{920CC816-2A3D-4E7C-A199-309F075C84E2}</a:tableStyleId>
              </a:tblPr>
              <a:tblGrid>
                <a:gridCol w="1017050">
                  <a:extLst>
                    <a:ext uri="{9D8B030D-6E8A-4147-A177-3AD203B41FA5}">
                      <a16:colId xmlns="" xmlns:a16="http://schemas.microsoft.com/office/drawing/2014/main" val="20000"/>
                    </a:ext>
                  </a:extLst>
                </a:gridCol>
                <a:gridCol w="1196687">
                  <a:extLst>
                    <a:ext uri="{9D8B030D-6E8A-4147-A177-3AD203B41FA5}">
                      <a16:colId xmlns="" xmlns:a16="http://schemas.microsoft.com/office/drawing/2014/main" val="20001"/>
                    </a:ext>
                  </a:extLst>
                </a:gridCol>
                <a:gridCol w="1511300">
                  <a:extLst>
                    <a:ext uri="{9D8B030D-6E8A-4147-A177-3AD203B41FA5}">
                      <a16:colId xmlns="" xmlns:a16="http://schemas.microsoft.com/office/drawing/2014/main" val="20002"/>
                    </a:ext>
                  </a:extLst>
                </a:gridCol>
                <a:gridCol w="977900">
                  <a:extLst>
                    <a:ext uri="{9D8B030D-6E8A-4147-A177-3AD203B41FA5}">
                      <a16:colId xmlns="" xmlns:a16="http://schemas.microsoft.com/office/drawing/2014/main" val="20003"/>
                    </a:ext>
                  </a:extLst>
                </a:gridCol>
              </a:tblGrid>
              <a:tr h="404925">
                <a:tc>
                  <a:txBody>
                    <a:bodyPr/>
                    <a:lstStyle/>
                    <a:p>
                      <a:pPr marL="0" lvl="0" indent="0" algn="l" rtl="0">
                        <a:spcBef>
                          <a:spcPts val="0"/>
                        </a:spcBef>
                        <a:spcAft>
                          <a:spcPts val="0"/>
                        </a:spcAft>
                        <a:buNone/>
                      </a:pPr>
                      <a:endParaRPr sz="1800" dirty="0">
                        <a:solidFill>
                          <a:schemeClr val="dk1"/>
                        </a:solidFill>
                        <a:latin typeface="Bebas Neue"/>
                        <a:ea typeface="Bebas Neue"/>
                        <a:cs typeface="Bebas Neue"/>
                        <a:sym typeface="Bebas Neue"/>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1"/>
                          </a:solidFill>
                          <a:latin typeface="Open Sans" pitchFamily="2" charset="0"/>
                          <a:ea typeface="Open Sans" pitchFamily="2" charset="0"/>
                          <a:cs typeface="Open Sans" pitchFamily="2" charset="0"/>
                          <a:sym typeface="Poppins ExtraBold"/>
                        </a:rPr>
                        <a:t>Université</a:t>
                      </a:r>
                      <a:endParaRPr b="1" dirty="0">
                        <a:solidFill>
                          <a:schemeClr val="dk1"/>
                        </a:solidFill>
                        <a:latin typeface="Open Sans" pitchFamily="2" charset="0"/>
                        <a:ea typeface="Open Sans" pitchFamily="2" charset="0"/>
                        <a:cs typeface="Open Sans" pitchFamily="2" charset="0"/>
                        <a:sym typeface="Poppins Extra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a:solidFill>
                            <a:schemeClr val="dk1"/>
                          </a:solidFill>
                          <a:latin typeface="Open Sans" pitchFamily="2" charset="0"/>
                          <a:ea typeface="Open Sans" pitchFamily="2" charset="0"/>
                          <a:cs typeface="Open Sans" pitchFamily="2" charset="0"/>
                          <a:sym typeface="Poppins ExtraBold"/>
                        </a:rPr>
                        <a:t>Classes Prépa</a:t>
                      </a:r>
                      <a:endParaRPr b="1" dirty="0">
                        <a:solidFill>
                          <a:schemeClr val="dk1"/>
                        </a:solidFill>
                        <a:latin typeface="Open Sans" pitchFamily="2" charset="0"/>
                        <a:ea typeface="Open Sans" pitchFamily="2" charset="0"/>
                        <a:cs typeface="Open Sans" pitchFamily="2" charset="0"/>
                        <a:sym typeface="Poppins Extra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b="1" dirty="0">
                          <a:solidFill>
                            <a:schemeClr val="dk1"/>
                          </a:solidFill>
                          <a:latin typeface="Open Sans" pitchFamily="2" charset="0"/>
                          <a:ea typeface="Open Sans" pitchFamily="2" charset="0"/>
                          <a:cs typeface="Open Sans" pitchFamily="2" charset="0"/>
                          <a:sym typeface="Poppins ExtraBold"/>
                        </a:rPr>
                        <a:t>Autres</a:t>
                      </a:r>
                      <a:endParaRPr b="1" dirty="0">
                        <a:solidFill>
                          <a:schemeClr val="dk1"/>
                        </a:solidFill>
                        <a:latin typeface="Open Sans" pitchFamily="2" charset="0"/>
                        <a:ea typeface="Open Sans" pitchFamily="2" charset="0"/>
                        <a:cs typeface="Open Sans" pitchFamily="2" charset="0"/>
                        <a:sym typeface="Poppins Extra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0"/>
                  </a:ext>
                </a:extLst>
              </a:tr>
              <a:tr h="410925">
                <a:tc>
                  <a:txBody>
                    <a:bodyPr/>
                    <a:lstStyle/>
                    <a:p>
                      <a:pPr marL="0" lvl="0" indent="0" algn="ctr" rtl="0">
                        <a:spcBef>
                          <a:spcPts val="0"/>
                        </a:spcBef>
                        <a:spcAft>
                          <a:spcPts val="0"/>
                        </a:spcAft>
                        <a:buNone/>
                      </a:pPr>
                      <a:r>
                        <a:rPr lang="en" b="1" dirty="0">
                          <a:solidFill>
                            <a:schemeClr val="dk1"/>
                          </a:solidFill>
                          <a:latin typeface="Open Sans" pitchFamily="2" charset="0"/>
                          <a:ea typeface="Open Sans" pitchFamily="2" charset="0"/>
                          <a:cs typeface="Open Sans" pitchFamily="2" charset="0"/>
                          <a:sym typeface="Barlow"/>
                        </a:rPr>
                        <a:t>A</a:t>
                      </a:r>
                      <a:endParaRPr b="1" dirty="0">
                        <a:solidFill>
                          <a:schemeClr val="dk1"/>
                        </a:solidFill>
                        <a:latin typeface="Open Sans" pitchFamily="2" charset="0"/>
                        <a:ea typeface="Open Sans" pitchFamily="2" charset="0"/>
                        <a:cs typeface="Open Sans" pitchFamily="2" charset="0"/>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b="0" dirty="0">
                          <a:solidFill>
                            <a:schemeClr val="dk1"/>
                          </a:solidFill>
                          <a:latin typeface="Barlow"/>
                          <a:ea typeface="Barlow"/>
                          <a:cs typeface="Barlow"/>
                          <a:sym typeface="Barlow"/>
                        </a:rPr>
                        <a:t>13</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b="0" dirty="0">
                          <a:solidFill>
                            <a:schemeClr val="dk1"/>
                          </a:solidFill>
                          <a:latin typeface="Barlow"/>
                          <a:ea typeface="Barlow"/>
                          <a:cs typeface="Barlow"/>
                          <a:sym typeface="Barlow"/>
                        </a:rPr>
                        <a:t>2</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b="0" dirty="0">
                          <a:solidFill>
                            <a:schemeClr val="dk1"/>
                          </a:solidFill>
                          <a:latin typeface="Barlow"/>
                          <a:ea typeface="Barlow"/>
                          <a:cs typeface="Barlow"/>
                          <a:sym typeface="Barlow"/>
                        </a:rPr>
                        <a:t>5</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1"/>
                  </a:ext>
                </a:extLst>
              </a:tr>
              <a:tr h="410925">
                <a:tc>
                  <a:txBody>
                    <a:bodyPr/>
                    <a:lstStyle/>
                    <a:p>
                      <a:pPr marL="0" lvl="0" indent="0" algn="ctr" rtl="0">
                        <a:spcBef>
                          <a:spcPts val="0"/>
                        </a:spcBef>
                        <a:spcAft>
                          <a:spcPts val="0"/>
                        </a:spcAft>
                        <a:buNone/>
                      </a:pPr>
                      <a:r>
                        <a:rPr lang="en-US" b="1" dirty="0">
                          <a:solidFill>
                            <a:schemeClr val="dk1"/>
                          </a:solidFill>
                          <a:latin typeface="Open Sans" pitchFamily="2" charset="0"/>
                          <a:ea typeface="Open Sans" pitchFamily="2" charset="0"/>
                          <a:cs typeface="Open Sans" pitchFamily="2" charset="0"/>
                          <a:sym typeface="Barlow"/>
                        </a:rPr>
                        <a:t>BDD’</a:t>
                      </a:r>
                      <a:endParaRPr b="1" dirty="0">
                        <a:solidFill>
                          <a:schemeClr val="dk1"/>
                        </a:solidFill>
                        <a:latin typeface="Open Sans" pitchFamily="2" charset="0"/>
                        <a:ea typeface="Open Sans" pitchFamily="2" charset="0"/>
                        <a:cs typeface="Open Sans" pitchFamily="2" charset="0"/>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b="0" dirty="0">
                          <a:solidFill>
                            <a:schemeClr val="dk1"/>
                          </a:solidFill>
                          <a:latin typeface="Barlow"/>
                          <a:ea typeface="Barlow"/>
                          <a:cs typeface="Barlow"/>
                          <a:sym typeface="Barlow"/>
                        </a:rPr>
                        <a:t>20</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b="0" dirty="0">
                          <a:solidFill>
                            <a:schemeClr val="dk1"/>
                          </a:solidFill>
                          <a:latin typeface="Barlow"/>
                          <a:ea typeface="Barlow"/>
                          <a:cs typeface="Barlow"/>
                          <a:sym typeface="Barlow"/>
                        </a:rPr>
                        <a:t>2</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b="0" dirty="0">
                          <a:solidFill>
                            <a:schemeClr val="dk1"/>
                          </a:solidFill>
                          <a:latin typeface="Barlow"/>
                          <a:ea typeface="Barlow"/>
                          <a:cs typeface="Barlow"/>
                          <a:sym typeface="Barlow"/>
                        </a:rPr>
                        <a:t>8</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2"/>
                  </a:ext>
                </a:extLst>
              </a:tr>
              <a:tr h="410925">
                <a:tc>
                  <a:txBody>
                    <a:bodyPr/>
                    <a:lstStyle/>
                    <a:p>
                      <a:pPr marL="0" lvl="0" indent="0" algn="ctr" rtl="0">
                        <a:spcBef>
                          <a:spcPts val="0"/>
                        </a:spcBef>
                        <a:spcAft>
                          <a:spcPts val="0"/>
                        </a:spcAft>
                        <a:buNone/>
                      </a:pPr>
                      <a:r>
                        <a:rPr lang="en-US" b="1" dirty="0">
                          <a:solidFill>
                            <a:schemeClr val="dk1"/>
                          </a:solidFill>
                          <a:latin typeface="Open Sans" pitchFamily="2" charset="0"/>
                          <a:ea typeface="Open Sans" pitchFamily="2" charset="0"/>
                          <a:cs typeface="Open Sans" pitchFamily="2" charset="0"/>
                          <a:sym typeface="Barlow"/>
                        </a:rPr>
                        <a:t>CE</a:t>
                      </a:r>
                      <a:endParaRPr b="1" dirty="0">
                        <a:solidFill>
                          <a:schemeClr val="dk1"/>
                        </a:solidFill>
                        <a:latin typeface="Open Sans" pitchFamily="2" charset="0"/>
                        <a:ea typeface="Open Sans" pitchFamily="2" charset="0"/>
                        <a:cs typeface="Open Sans" pitchFamily="2" charset="0"/>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b="0" dirty="0">
                          <a:solidFill>
                            <a:schemeClr val="dk1"/>
                          </a:solidFill>
                          <a:latin typeface="Barlow"/>
                          <a:ea typeface="Barlow"/>
                          <a:cs typeface="Barlow"/>
                          <a:sym typeface="Barlow"/>
                        </a:rPr>
                        <a:t>10</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b="0" dirty="0">
                          <a:solidFill>
                            <a:schemeClr val="dk1"/>
                          </a:solidFill>
                          <a:latin typeface="Barlow"/>
                          <a:ea typeface="Barlow"/>
                          <a:cs typeface="Barlow"/>
                          <a:sym typeface="Barlow"/>
                        </a:rPr>
                        <a:t>5</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b="0" dirty="0">
                          <a:solidFill>
                            <a:schemeClr val="dk1"/>
                          </a:solidFill>
                          <a:latin typeface="Barlow"/>
                          <a:ea typeface="Barlow"/>
                          <a:cs typeface="Barlow"/>
                          <a:sym typeface="Barlow"/>
                        </a:rPr>
                        <a:t>5</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3"/>
                  </a:ext>
                </a:extLst>
              </a:tr>
              <a:tr h="410925">
                <a:tc>
                  <a:txBody>
                    <a:bodyPr/>
                    <a:lstStyle/>
                    <a:p>
                      <a:pPr marL="0" lvl="0" indent="0" algn="ctr" rtl="0">
                        <a:spcBef>
                          <a:spcPts val="0"/>
                        </a:spcBef>
                        <a:spcAft>
                          <a:spcPts val="0"/>
                        </a:spcAft>
                        <a:buNone/>
                      </a:pPr>
                      <a:r>
                        <a:rPr lang="en-US" b="1" dirty="0">
                          <a:solidFill>
                            <a:schemeClr val="dk1"/>
                          </a:solidFill>
                          <a:latin typeface="Open Sans" pitchFamily="2" charset="0"/>
                          <a:ea typeface="Open Sans" pitchFamily="2" charset="0"/>
                          <a:cs typeface="Open Sans" pitchFamily="2" charset="0"/>
                          <a:sym typeface="Barlow"/>
                        </a:rPr>
                        <a:t>FGH</a:t>
                      </a:r>
                      <a:endParaRPr b="1" dirty="0">
                        <a:solidFill>
                          <a:schemeClr val="dk1"/>
                        </a:solidFill>
                        <a:latin typeface="Open Sans" pitchFamily="2" charset="0"/>
                        <a:ea typeface="Open Sans" pitchFamily="2" charset="0"/>
                        <a:cs typeface="Open Sans" pitchFamily="2" charset="0"/>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b="0" dirty="0">
                          <a:solidFill>
                            <a:schemeClr val="dk1"/>
                          </a:solidFill>
                          <a:latin typeface="Barlow"/>
                          <a:ea typeface="Barlow"/>
                          <a:cs typeface="Barlow"/>
                          <a:sym typeface="Barlow"/>
                        </a:rPr>
                        <a:t>7</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b="0" dirty="0">
                          <a:solidFill>
                            <a:schemeClr val="dk1"/>
                          </a:solidFill>
                          <a:latin typeface="Barlow"/>
                          <a:ea typeface="Barlow"/>
                          <a:cs typeface="Barlow"/>
                          <a:sym typeface="Barlow"/>
                        </a:rPr>
                        <a:t>1</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b="0" dirty="0">
                          <a:solidFill>
                            <a:schemeClr val="dk1"/>
                          </a:solidFill>
                          <a:latin typeface="Barlow"/>
                          <a:ea typeface="Barlow"/>
                          <a:cs typeface="Barlow"/>
                          <a:sym typeface="Barlow"/>
                        </a:rPr>
                        <a:t>22</a:t>
                      </a:r>
                      <a:endParaRPr sz="1600" b="0" dirty="0">
                        <a:solidFill>
                          <a:schemeClr val="dk1"/>
                        </a:solidFill>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4"/>
                  </a:ext>
                </a:extLst>
              </a:tr>
            </a:tbl>
          </a:graphicData>
        </a:graphic>
      </p:graphicFrame>
      <p:sp>
        <p:nvSpPr>
          <p:cNvPr id="10" name="ZoneTexte 9"/>
          <p:cNvSpPr txBox="1"/>
          <p:nvPr/>
        </p:nvSpPr>
        <p:spPr>
          <a:xfrm>
            <a:off x="8648700" y="4743450"/>
            <a:ext cx="383438" cy="307777"/>
          </a:xfrm>
          <a:prstGeom prst="rect">
            <a:avLst/>
          </a:prstGeom>
          <a:noFill/>
        </p:spPr>
        <p:txBody>
          <a:bodyPr wrap="none" rtlCol="0">
            <a:spAutoFit/>
          </a:bodyPr>
          <a:lstStyle/>
          <a:p>
            <a:r>
              <a:rPr lang="en-US" dirty="0"/>
              <a:t>15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dirty="0"/>
              <a:t>1- </a:t>
            </a:r>
            <a:r>
              <a:rPr lang="fr-FR" b="1" dirty="0"/>
              <a:t>Définition de la Matrice T</a:t>
            </a:r>
            <a:endParaRPr dirty="0"/>
          </a:p>
        </p:txBody>
      </p:sp>
      <p:pic>
        <p:nvPicPr>
          <p:cNvPr id="2" name="Image 1"/>
          <p:cNvPicPr>
            <a:picLocks noChangeAspect="1"/>
          </p:cNvPicPr>
          <p:nvPr/>
        </p:nvPicPr>
        <p:blipFill>
          <a:blip r:embed="rId3"/>
          <a:stretch>
            <a:fillRect/>
          </a:stretch>
        </p:blipFill>
        <p:spPr>
          <a:xfrm>
            <a:off x="1560342" y="1528654"/>
            <a:ext cx="1630115" cy="2689170"/>
          </a:xfrm>
          <a:prstGeom prst="rect">
            <a:avLst/>
          </a:prstGeom>
        </p:spPr>
      </p:pic>
      <p:cxnSp>
        <p:nvCxnSpPr>
          <p:cNvPr id="22" name="Google Shape;1434;p59"/>
          <p:cNvCxnSpPr>
            <a:stCxn id="15" idx="1"/>
          </p:cNvCxnSpPr>
          <p:nvPr/>
        </p:nvCxnSpPr>
        <p:spPr>
          <a:xfrm rot="10800000" flipV="1">
            <a:off x="3190459" y="1901203"/>
            <a:ext cx="2126943" cy="1175685"/>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38" name="ZoneTexte 37"/>
          <p:cNvSpPr txBox="1"/>
          <p:nvPr/>
        </p:nvSpPr>
        <p:spPr>
          <a:xfrm>
            <a:off x="1910367" y="4217824"/>
            <a:ext cx="930063" cy="307777"/>
          </a:xfrm>
          <a:prstGeom prst="rect">
            <a:avLst/>
          </a:prstGeom>
          <a:noFill/>
        </p:spPr>
        <p:txBody>
          <a:bodyPr wrap="none" rtlCol="0">
            <a:spAutoFit/>
          </a:bodyPr>
          <a:lstStyle/>
          <a:p>
            <a:r>
              <a:rPr lang="en-US" dirty="0" err="1"/>
              <a:t>Matrice</a:t>
            </a:r>
            <a:r>
              <a:rPr lang="en-US" dirty="0"/>
              <a:t> T</a:t>
            </a:r>
          </a:p>
        </p:txBody>
      </p:sp>
      <p:sp>
        <p:nvSpPr>
          <p:cNvPr id="39" name="ZoneTexte 38"/>
          <p:cNvSpPr txBox="1"/>
          <p:nvPr/>
        </p:nvSpPr>
        <p:spPr>
          <a:xfrm>
            <a:off x="6226422" y="2793947"/>
            <a:ext cx="1835759" cy="307777"/>
          </a:xfrm>
          <a:prstGeom prst="rect">
            <a:avLst/>
          </a:prstGeom>
          <a:noFill/>
        </p:spPr>
        <p:txBody>
          <a:bodyPr wrap="none" rtlCol="0">
            <a:spAutoFit/>
          </a:bodyPr>
          <a:lstStyle/>
          <a:p>
            <a:r>
              <a:rPr lang="en-US" dirty="0"/>
              <a:t>Table de </a:t>
            </a:r>
            <a:r>
              <a:rPr lang="en-US" dirty="0" err="1"/>
              <a:t>Contigence</a:t>
            </a:r>
            <a:endParaRPr lang="en-US" dirty="0"/>
          </a:p>
        </p:txBody>
      </p:sp>
      <p:graphicFrame>
        <p:nvGraphicFramePr>
          <p:cNvPr id="15" name="Google Shape;1442;p60"/>
          <p:cNvGraphicFramePr/>
          <p:nvPr>
            <p:extLst>
              <p:ext uri="{D42A27DB-BD31-4B8C-83A1-F6EECF244321}">
                <p14:modId xmlns:p14="http://schemas.microsoft.com/office/powerpoint/2010/main" val="3093120606"/>
              </p:ext>
            </p:extLst>
          </p:nvPr>
        </p:nvGraphicFramePr>
        <p:xfrm>
          <a:off x="5317401" y="1107640"/>
          <a:ext cx="3270606" cy="1587128"/>
        </p:xfrm>
        <a:graphic>
          <a:graphicData uri="http://schemas.openxmlformats.org/drawingml/2006/table">
            <a:tbl>
              <a:tblPr>
                <a:noFill/>
                <a:tableStyleId>{920CC816-2A3D-4E7C-A199-309F075C84E2}</a:tableStyleId>
              </a:tblPr>
              <a:tblGrid>
                <a:gridCol w="707296">
                  <a:extLst>
                    <a:ext uri="{9D8B030D-6E8A-4147-A177-3AD203B41FA5}">
                      <a16:colId xmlns="" xmlns:a16="http://schemas.microsoft.com/office/drawing/2014/main" val="20000"/>
                    </a:ext>
                  </a:extLst>
                </a:gridCol>
                <a:gridCol w="832223">
                  <a:extLst>
                    <a:ext uri="{9D8B030D-6E8A-4147-A177-3AD203B41FA5}">
                      <a16:colId xmlns="" xmlns:a16="http://schemas.microsoft.com/office/drawing/2014/main" val="20001"/>
                    </a:ext>
                  </a:extLst>
                </a:gridCol>
                <a:gridCol w="1051017">
                  <a:extLst>
                    <a:ext uri="{9D8B030D-6E8A-4147-A177-3AD203B41FA5}">
                      <a16:colId xmlns="" xmlns:a16="http://schemas.microsoft.com/office/drawing/2014/main" val="20002"/>
                    </a:ext>
                  </a:extLst>
                </a:gridCol>
                <a:gridCol w="680070">
                  <a:extLst>
                    <a:ext uri="{9D8B030D-6E8A-4147-A177-3AD203B41FA5}">
                      <a16:colId xmlns="" xmlns:a16="http://schemas.microsoft.com/office/drawing/2014/main" val="20003"/>
                    </a:ext>
                  </a:extLst>
                </a:gridCol>
              </a:tblGrid>
              <a:tr h="286152">
                <a:tc>
                  <a:txBody>
                    <a:bodyPr/>
                    <a:lstStyle/>
                    <a:p>
                      <a:pPr marL="0" lvl="0" indent="0" algn="l" rtl="0">
                        <a:spcBef>
                          <a:spcPts val="0"/>
                        </a:spcBef>
                        <a:spcAft>
                          <a:spcPts val="0"/>
                        </a:spcAft>
                        <a:buNone/>
                      </a:pPr>
                      <a:endParaRPr sz="1300" dirty="0">
                        <a:solidFill>
                          <a:schemeClr val="dk1"/>
                        </a:solidFill>
                        <a:latin typeface="Bebas Neue"/>
                        <a:ea typeface="Bebas Neue"/>
                        <a:cs typeface="Bebas Neue"/>
                        <a:sym typeface="Bebas Neue"/>
                      </a:endParaRPr>
                    </a:p>
                  </a:txBody>
                  <a:tcPr marL="63581" marR="63581" marT="47690" marB="4769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Poppins ExtraBold"/>
                          <a:ea typeface="Poppins ExtraBold"/>
                          <a:cs typeface="Poppins ExtraBold"/>
                          <a:sym typeface="Poppins ExtraBold"/>
                        </a:rPr>
                        <a:t>Université</a:t>
                      </a:r>
                      <a:endParaRPr sz="1000" dirty="0">
                        <a:solidFill>
                          <a:schemeClr val="dk1"/>
                        </a:solidFill>
                        <a:latin typeface="Poppins ExtraBold"/>
                        <a:ea typeface="Poppins ExtraBold"/>
                        <a:cs typeface="Poppins ExtraBold"/>
                        <a:sym typeface="Poppins ExtraBold"/>
                      </a:endParaRPr>
                    </a:p>
                  </a:txBody>
                  <a:tcPr marL="63581" marR="63581" marT="47690" marB="4769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000" dirty="0">
                          <a:solidFill>
                            <a:schemeClr val="dk1"/>
                          </a:solidFill>
                          <a:latin typeface="Poppins ExtraBold"/>
                          <a:ea typeface="Poppins ExtraBold"/>
                          <a:cs typeface="Poppins ExtraBold"/>
                          <a:sym typeface="Poppins ExtraBold"/>
                        </a:rPr>
                        <a:t>Classes Prépa</a:t>
                      </a:r>
                      <a:endParaRPr sz="1000" dirty="0">
                        <a:solidFill>
                          <a:schemeClr val="dk1"/>
                        </a:solidFill>
                        <a:latin typeface="Poppins ExtraBold"/>
                        <a:ea typeface="Poppins ExtraBold"/>
                        <a:cs typeface="Poppins ExtraBold"/>
                        <a:sym typeface="Poppins ExtraBold"/>
                      </a:endParaRPr>
                    </a:p>
                  </a:txBody>
                  <a:tcPr marL="63581" marR="63581" marT="47690" marB="4769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1000" dirty="0">
                          <a:solidFill>
                            <a:schemeClr val="dk1"/>
                          </a:solidFill>
                          <a:latin typeface="Poppins ExtraBold"/>
                          <a:ea typeface="Poppins ExtraBold"/>
                          <a:cs typeface="Poppins ExtraBold"/>
                          <a:sym typeface="Poppins ExtraBold"/>
                        </a:rPr>
                        <a:t>Autres</a:t>
                      </a:r>
                      <a:endParaRPr sz="1000" dirty="0">
                        <a:solidFill>
                          <a:schemeClr val="dk1"/>
                        </a:solidFill>
                        <a:latin typeface="Poppins ExtraBold"/>
                        <a:ea typeface="Poppins ExtraBold"/>
                        <a:cs typeface="Poppins ExtraBold"/>
                        <a:sym typeface="Poppins ExtraBold"/>
                      </a:endParaRPr>
                    </a:p>
                  </a:txBody>
                  <a:tcPr marL="63581" marR="63581" marT="47690" marB="4769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0"/>
                  </a:ext>
                </a:extLst>
              </a:tr>
              <a:tr h="296737">
                <a:tc>
                  <a:txBody>
                    <a:bodyPr/>
                    <a:lstStyle/>
                    <a:p>
                      <a:pPr marL="0" lvl="0" indent="0" algn="l" rtl="0">
                        <a:spcBef>
                          <a:spcPts val="0"/>
                        </a:spcBef>
                        <a:spcAft>
                          <a:spcPts val="0"/>
                        </a:spcAft>
                        <a:buNone/>
                      </a:pPr>
                      <a:r>
                        <a:rPr lang="en" sz="1000" b="1" dirty="0">
                          <a:solidFill>
                            <a:schemeClr val="dk1"/>
                          </a:solidFill>
                          <a:latin typeface="Barlow"/>
                          <a:ea typeface="Barlow"/>
                          <a:cs typeface="Barlow"/>
                          <a:sym typeface="Barlow"/>
                        </a:rPr>
                        <a:t>A</a:t>
                      </a:r>
                      <a:endParaRPr sz="1000" b="1"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b="0" dirty="0">
                          <a:solidFill>
                            <a:schemeClr val="dk1"/>
                          </a:solidFill>
                          <a:latin typeface="Barlow"/>
                          <a:ea typeface="Barlow"/>
                          <a:cs typeface="Barlow"/>
                          <a:sym typeface="Barlow"/>
                        </a:rPr>
                        <a:t>13</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100" b="0" dirty="0">
                          <a:solidFill>
                            <a:schemeClr val="dk1"/>
                          </a:solidFill>
                          <a:latin typeface="Barlow"/>
                          <a:ea typeface="Barlow"/>
                          <a:cs typeface="Barlow"/>
                          <a:sym typeface="Barlow"/>
                        </a:rPr>
                        <a:t>2</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100" b="0" dirty="0">
                          <a:solidFill>
                            <a:schemeClr val="dk1"/>
                          </a:solidFill>
                          <a:latin typeface="Barlow"/>
                          <a:ea typeface="Barlow"/>
                          <a:cs typeface="Barlow"/>
                          <a:sym typeface="Barlow"/>
                        </a:rPr>
                        <a:t>5</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1"/>
                  </a:ext>
                </a:extLst>
              </a:tr>
              <a:tr h="296737">
                <a:tc>
                  <a:txBody>
                    <a:bodyPr/>
                    <a:lstStyle/>
                    <a:p>
                      <a:pPr marL="0" lvl="0" indent="0" algn="l" rtl="0">
                        <a:spcBef>
                          <a:spcPts val="0"/>
                        </a:spcBef>
                        <a:spcAft>
                          <a:spcPts val="0"/>
                        </a:spcAft>
                        <a:buNone/>
                      </a:pPr>
                      <a:r>
                        <a:rPr lang="en-US" sz="1000" b="1" dirty="0">
                          <a:solidFill>
                            <a:schemeClr val="dk1"/>
                          </a:solidFill>
                          <a:latin typeface="Barlow"/>
                          <a:ea typeface="Barlow"/>
                          <a:cs typeface="Barlow"/>
                          <a:sym typeface="Barlow"/>
                        </a:rPr>
                        <a:t>BDD’</a:t>
                      </a:r>
                      <a:endParaRPr sz="1000" b="1"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b="0" dirty="0">
                          <a:solidFill>
                            <a:schemeClr val="dk1"/>
                          </a:solidFill>
                          <a:latin typeface="Barlow"/>
                          <a:ea typeface="Barlow"/>
                          <a:cs typeface="Barlow"/>
                          <a:sym typeface="Barlow"/>
                        </a:rPr>
                        <a:t>20</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b="0" dirty="0">
                          <a:solidFill>
                            <a:schemeClr val="dk1"/>
                          </a:solidFill>
                          <a:latin typeface="Barlow"/>
                          <a:ea typeface="Barlow"/>
                          <a:cs typeface="Barlow"/>
                          <a:sym typeface="Barlow"/>
                        </a:rPr>
                        <a:t>2</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b="0" dirty="0">
                          <a:solidFill>
                            <a:schemeClr val="dk1"/>
                          </a:solidFill>
                          <a:latin typeface="Barlow"/>
                          <a:ea typeface="Barlow"/>
                          <a:cs typeface="Barlow"/>
                          <a:sym typeface="Barlow"/>
                        </a:rPr>
                        <a:t>8</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2"/>
                  </a:ext>
                </a:extLst>
              </a:tr>
              <a:tr h="296737">
                <a:tc>
                  <a:txBody>
                    <a:bodyPr/>
                    <a:lstStyle/>
                    <a:p>
                      <a:pPr marL="0" lvl="0" indent="0" algn="l" rtl="0">
                        <a:spcBef>
                          <a:spcPts val="0"/>
                        </a:spcBef>
                        <a:spcAft>
                          <a:spcPts val="0"/>
                        </a:spcAft>
                        <a:buNone/>
                      </a:pPr>
                      <a:r>
                        <a:rPr lang="en-US" sz="1000" b="1" dirty="0">
                          <a:solidFill>
                            <a:schemeClr val="dk1"/>
                          </a:solidFill>
                          <a:latin typeface="Barlow"/>
                          <a:ea typeface="Barlow"/>
                          <a:cs typeface="Barlow"/>
                          <a:sym typeface="Barlow"/>
                        </a:rPr>
                        <a:t>CE</a:t>
                      </a:r>
                      <a:endParaRPr sz="1000" b="1"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b="0" dirty="0">
                          <a:solidFill>
                            <a:schemeClr val="dk1"/>
                          </a:solidFill>
                          <a:latin typeface="Barlow"/>
                          <a:ea typeface="Barlow"/>
                          <a:cs typeface="Barlow"/>
                          <a:sym typeface="Barlow"/>
                        </a:rPr>
                        <a:t>10</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100" b="0" dirty="0">
                          <a:solidFill>
                            <a:schemeClr val="dk1"/>
                          </a:solidFill>
                          <a:latin typeface="Barlow"/>
                          <a:ea typeface="Barlow"/>
                          <a:cs typeface="Barlow"/>
                          <a:sym typeface="Barlow"/>
                        </a:rPr>
                        <a:t>5</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100" b="0" dirty="0">
                          <a:solidFill>
                            <a:schemeClr val="dk1"/>
                          </a:solidFill>
                          <a:latin typeface="Barlow"/>
                          <a:ea typeface="Barlow"/>
                          <a:cs typeface="Barlow"/>
                          <a:sym typeface="Barlow"/>
                        </a:rPr>
                        <a:t>5</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3"/>
                  </a:ext>
                </a:extLst>
              </a:tr>
              <a:tr h="296737">
                <a:tc>
                  <a:txBody>
                    <a:bodyPr/>
                    <a:lstStyle/>
                    <a:p>
                      <a:pPr marL="0" lvl="0" indent="0" algn="l" rtl="0">
                        <a:spcBef>
                          <a:spcPts val="0"/>
                        </a:spcBef>
                        <a:spcAft>
                          <a:spcPts val="0"/>
                        </a:spcAft>
                        <a:buNone/>
                      </a:pPr>
                      <a:r>
                        <a:rPr lang="en-US" sz="1000" b="1" dirty="0">
                          <a:solidFill>
                            <a:schemeClr val="dk1"/>
                          </a:solidFill>
                          <a:latin typeface="Barlow"/>
                          <a:ea typeface="Barlow"/>
                          <a:cs typeface="Barlow"/>
                          <a:sym typeface="Barlow"/>
                        </a:rPr>
                        <a:t>FGH</a:t>
                      </a:r>
                      <a:endParaRPr sz="1000" b="1"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b="0" dirty="0">
                          <a:solidFill>
                            <a:schemeClr val="dk1"/>
                          </a:solidFill>
                          <a:latin typeface="Barlow"/>
                          <a:ea typeface="Barlow"/>
                          <a:cs typeface="Barlow"/>
                          <a:sym typeface="Barlow"/>
                        </a:rPr>
                        <a:t>7</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b="0" dirty="0">
                          <a:solidFill>
                            <a:schemeClr val="dk1"/>
                          </a:solidFill>
                          <a:latin typeface="Barlow"/>
                          <a:ea typeface="Barlow"/>
                          <a:cs typeface="Barlow"/>
                          <a:sym typeface="Barlow"/>
                        </a:rPr>
                        <a:t>1</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b="0" dirty="0">
                          <a:solidFill>
                            <a:schemeClr val="dk1"/>
                          </a:solidFill>
                          <a:latin typeface="Barlow"/>
                          <a:ea typeface="Barlow"/>
                          <a:cs typeface="Barlow"/>
                          <a:sym typeface="Barlow"/>
                        </a:rPr>
                        <a:t>22</a:t>
                      </a:r>
                      <a:endParaRPr sz="1100" b="0" dirty="0">
                        <a:solidFill>
                          <a:schemeClr val="dk1"/>
                        </a:solidFill>
                        <a:latin typeface="Barlow"/>
                        <a:ea typeface="Barlow"/>
                        <a:cs typeface="Barlow"/>
                        <a:sym typeface="Barlow"/>
                      </a:endParaRPr>
                    </a:p>
                  </a:txBody>
                  <a:tcPr marL="63581" marR="63581" marT="63581" marB="63581"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 xmlns:a16="http://schemas.microsoft.com/office/drawing/2014/main" val="10004"/>
                  </a:ext>
                </a:extLst>
              </a:tr>
            </a:tbl>
          </a:graphicData>
        </a:graphic>
      </p:graphicFrame>
      <p:sp>
        <p:nvSpPr>
          <p:cNvPr id="16" name="ZoneTexte 15"/>
          <p:cNvSpPr txBox="1"/>
          <p:nvPr/>
        </p:nvSpPr>
        <p:spPr>
          <a:xfrm>
            <a:off x="8648700" y="4743450"/>
            <a:ext cx="383438" cy="307777"/>
          </a:xfrm>
          <a:prstGeom prst="rect">
            <a:avLst/>
          </a:prstGeom>
          <a:noFill/>
        </p:spPr>
        <p:txBody>
          <a:bodyPr wrap="none" rtlCol="0">
            <a:spAutoFit/>
          </a:bodyPr>
          <a:lstStyle/>
          <a:p>
            <a:r>
              <a:rPr lang="en-US" dirty="0"/>
              <a:t>16</a:t>
            </a:r>
          </a:p>
        </p:txBody>
      </p:sp>
    </p:spTree>
    <p:extLst>
      <p:ext uri="{BB962C8B-B14F-4D97-AF65-F5344CB8AC3E}">
        <p14:creationId xmlns:p14="http://schemas.microsoft.com/office/powerpoint/2010/main" val="305917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dirty="0"/>
              <a:t>2- </a:t>
            </a:r>
            <a:r>
              <a:rPr lang="fr-FR" b="1" dirty="0"/>
              <a:t>Calcul de la Matrice T</a:t>
            </a:r>
            <a:r>
              <a:rPr lang="fr-FR" sz="1800" b="1" dirty="0"/>
              <a:t>0</a:t>
            </a:r>
            <a:endParaRPr sz="1800" dirty="0"/>
          </a:p>
        </p:txBody>
      </p:sp>
      <p:pic>
        <p:nvPicPr>
          <p:cNvPr id="2" name="Image 1"/>
          <p:cNvPicPr>
            <a:picLocks noChangeAspect="1"/>
          </p:cNvPicPr>
          <p:nvPr/>
        </p:nvPicPr>
        <p:blipFill>
          <a:blip r:embed="rId3"/>
          <a:stretch>
            <a:fillRect/>
          </a:stretch>
        </p:blipFill>
        <p:spPr>
          <a:xfrm>
            <a:off x="241896" y="731690"/>
            <a:ext cx="1630115" cy="2689170"/>
          </a:xfrm>
          <a:prstGeom prst="rect">
            <a:avLst/>
          </a:prstGeom>
        </p:spPr>
      </p:pic>
      <p:cxnSp>
        <p:nvCxnSpPr>
          <p:cNvPr id="22" name="Google Shape;1434;p59"/>
          <p:cNvCxnSpPr/>
          <p:nvPr/>
        </p:nvCxnSpPr>
        <p:spPr>
          <a:xfrm>
            <a:off x="1872011" y="2009949"/>
            <a:ext cx="4373829" cy="444074"/>
          </a:xfrm>
          <a:prstGeom prst="bentConnector3">
            <a:avLst>
              <a:gd name="adj1" fmla="val 50000"/>
            </a:avLst>
          </a:prstGeom>
          <a:noFill/>
          <a:ln w="9525" cap="flat" cmpd="sng">
            <a:solidFill>
              <a:schemeClr val="dk1"/>
            </a:solidFill>
            <a:prstDash val="solid"/>
            <a:round/>
            <a:headEnd type="none" w="med" len="med"/>
            <a:tailEnd type="diamond" w="med" len="med"/>
          </a:ln>
        </p:spPr>
      </p:cxn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840" y="1576349"/>
            <a:ext cx="2495550" cy="2409825"/>
          </a:xfrm>
          <a:prstGeom prst="rect">
            <a:avLst/>
          </a:prstGeom>
        </p:spPr>
      </p:pic>
      <p:sp>
        <p:nvSpPr>
          <p:cNvPr id="11" name="ZoneTexte 10"/>
          <p:cNvSpPr txBox="1"/>
          <p:nvPr/>
        </p:nvSpPr>
        <p:spPr>
          <a:xfrm>
            <a:off x="588967" y="3644944"/>
            <a:ext cx="930063" cy="307777"/>
          </a:xfrm>
          <a:prstGeom prst="rect">
            <a:avLst/>
          </a:prstGeom>
          <a:noFill/>
        </p:spPr>
        <p:txBody>
          <a:bodyPr wrap="none" rtlCol="0">
            <a:spAutoFit/>
          </a:bodyPr>
          <a:lstStyle/>
          <a:p>
            <a:r>
              <a:rPr lang="en-US" dirty="0" err="1"/>
              <a:t>Matrice</a:t>
            </a:r>
            <a:r>
              <a:rPr lang="en-US" dirty="0"/>
              <a:t> T</a:t>
            </a:r>
          </a:p>
        </p:txBody>
      </p:sp>
      <p:sp>
        <p:nvSpPr>
          <p:cNvPr id="23" name="ZoneTexte 22"/>
          <p:cNvSpPr txBox="1"/>
          <p:nvPr/>
        </p:nvSpPr>
        <p:spPr>
          <a:xfrm>
            <a:off x="6978890" y="4035654"/>
            <a:ext cx="1029449" cy="307777"/>
          </a:xfrm>
          <a:prstGeom prst="rect">
            <a:avLst/>
          </a:prstGeom>
          <a:noFill/>
        </p:spPr>
        <p:txBody>
          <a:bodyPr wrap="none" rtlCol="0">
            <a:spAutoFit/>
          </a:bodyPr>
          <a:lstStyle/>
          <a:p>
            <a:r>
              <a:rPr lang="en-US" dirty="0" err="1"/>
              <a:t>Matrice</a:t>
            </a:r>
            <a:r>
              <a:rPr lang="en-US" dirty="0"/>
              <a:t> T</a:t>
            </a:r>
            <a:r>
              <a:rPr lang="en-US" sz="1050" dirty="0"/>
              <a:t>0</a:t>
            </a:r>
          </a:p>
        </p:txBody>
      </p:sp>
      <p:sp>
        <p:nvSpPr>
          <p:cNvPr id="14" name="Rectangle 13"/>
          <p:cNvSpPr/>
          <p:nvPr/>
        </p:nvSpPr>
        <p:spPr>
          <a:xfrm>
            <a:off x="2350115" y="1003649"/>
            <a:ext cx="5143500" cy="523220"/>
          </a:xfrm>
          <a:prstGeom prst="rect">
            <a:avLst/>
          </a:prstGeom>
        </p:spPr>
        <p:txBody>
          <a:bodyPr wrap="square">
            <a:spAutoFit/>
          </a:bodyPr>
          <a:lstStyle/>
          <a:p>
            <a:r>
              <a:rPr lang="fr-FR" dirty="0">
                <a:latin typeface="Barlow" panose="020B0604020202020204" charset="0"/>
              </a:rPr>
              <a:t>Obtention d'une matrice de valeurs attendues sous l'hypothèse d'indépendance entre les variables catégorielles</a:t>
            </a:r>
            <a:endParaRPr lang="en-US" dirty="0">
              <a:latin typeface="Barlow" panose="020B0604020202020204" charset="0"/>
            </a:endParaRPr>
          </a:p>
        </p:txBody>
      </p:sp>
      <p:pic>
        <p:nvPicPr>
          <p:cNvPr id="15" name="Image 14"/>
          <p:cNvPicPr>
            <a:picLocks noChangeAspect="1"/>
          </p:cNvPicPr>
          <p:nvPr/>
        </p:nvPicPr>
        <p:blipFill>
          <a:blip r:embed="rId5"/>
          <a:stretch>
            <a:fillRect/>
          </a:stretch>
        </p:blipFill>
        <p:spPr>
          <a:xfrm>
            <a:off x="2287300" y="2649220"/>
            <a:ext cx="3639205" cy="489018"/>
          </a:xfrm>
          <a:prstGeom prst="rect">
            <a:avLst/>
          </a:prstGeom>
          <a:effectLst>
            <a:outerShdw blurRad="50800" dist="38100" dir="2700000" algn="tl" rotWithShape="0">
              <a:prstClr val="black">
                <a:alpha val="40000"/>
              </a:prstClr>
            </a:outerShdw>
          </a:effectLst>
        </p:spPr>
      </p:pic>
      <p:sp>
        <p:nvSpPr>
          <p:cNvPr id="10" name="ZoneTexte 9"/>
          <p:cNvSpPr txBox="1"/>
          <p:nvPr/>
        </p:nvSpPr>
        <p:spPr>
          <a:xfrm>
            <a:off x="1849709" y="786024"/>
            <a:ext cx="383438" cy="307777"/>
          </a:xfrm>
          <a:prstGeom prst="rect">
            <a:avLst/>
          </a:prstGeom>
          <a:noFill/>
        </p:spPr>
        <p:txBody>
          <a:bodyPr wrap="none" rtlCol="0">
            <a:spAutoFit/>
          </a:bodyPr>
          <a:lstStyle/>
          <a:p>
            <a:r>
              <a:rPr lang="en-US" b="1" dirty="0"/>
              <a:t>20</a:t>
            </a:r>
          </a:p>
        </p:txBody>
      </p:sp>
      <p:sp>
        <p:nvSpPr>
          <p:cNvPr id="12" name="ZoneTexte 11"/>
          <p:cNvSpPr txBox="1"/>
          <p:nvPr/>
        </p:nvSpPr>
        <p:spPr>
          <a:xfrm>
            <a:off x="1849709" y="1531062"/>
            <a:ext cx="383438" cy="307777"/>
          </a:xfrm>
          <a:prstGeom prst="rect">
            <a:avLst/>
          </a:prstGeom>
          <a:noFill/>
        </p:spPr>
        <p:txBody>
          <a:bodyPr wrap="none" rtlCol="0">
            <a:spAutoFit/>
          </a:bodyPr>
          <a:lstStyle/>
          <a:p>
            <a:r>
              <a:rPr lang="en-US" b="1" dirty="0"/>
              <a:t>30</a:t>
            </a:r>
          </a:p>
        </p:txBody>
      </p:sp>
      <p:sp>
        <p:nvSpPr>
          <p:cNvPr id="13" name="ZoneTexte 12"/>
          <p:cNvSpPr txBox="1"/>
          <p:nvPr/>
        </p:nvSpPr>
        <p:spPr>
          <a:xfrm>
            <a:off x="1849709" y="2294321"/>
            <a:ext cx="383438" cy="307777"/>
          </a:xfrm>
          <a:prstGeom prst="rect">
            <a:avLst/>
          </a:prstGeom>
          <a:noFill/>
        </p:spPr>
        <p:txBody>
          <a:bodyPr wrap="none" rtlCol="0">
            <a:spAutoFit/>
          </a:bodyPr>
          <a:lstStyle/>
          <a:p>
            <a:r>
              <a:rPr lang="en-US" b="1" dirty="0"/>
              <a:t>20</a:t>
            </a:r>
          </a:p>
        </p:txBody>
      </p:sp>
      <p:sp>
        <p:nvSpPr>
          <p:cNvPr id="16" name="ZoneTexte 15"/>
          <p:cNvSpPr txBox="1"/>
          <p:nvPr/>
        </p:nvSpPr>
        <p:spPr>
          <a:xfrm>
            <a:off x="1849709" y="3102644"/>
            <a:ext cx="383438" cy="307777"/>
          </a:xfrm>
          <a:prstGeom prst="rect">
            <a:avLst/>
          </a:prstGeom>
          <a:noFill/>
        </p:spPr>
        <p:txBody>
          <a:bodyPr wrap="none" rtlCol="0">
            <a:spAutoFit/>
          </a:bodyPr>
          <a:lstStyle/>
          <a:p>
            <a:r>
              <a:rPr lang="en-US" b="1" dirty="0"/>
              <a:t>30</a:t>
            </a:r>
          </a:p>
        </p:txBody>
      </p:sp>
      <p:sp>
        <p:nvSpPr>
          <p:cNvPr id="17" name="ZoneTexte 16"/>
          <p:cNvSpPr txBox="1"/>
          <p:nvPr/>
        </p:nvSpPr>
        <p:spPr>
          <a:xfrm>
            <a:off x="291380" y="3456295"/>
            <a:ext cx="383438" cy="307777"/>
          </a:xfrm>
          <a:prstGeom prst="rect">
            <a:avLst/>
          </a:prstGeom>
          <a:noFill/>
        </p:spPr>
        <p:txBody>
          <a:bodyPr wrap="none" rtlCol="0">
            <a:spAutoFit/>
          </a:bodyPr>
          <a:lstStyle/>
          <a:p>
            <a:r>
              <a:rPr lang="en-US" b="1" dirty="0"/>
              <a:t>50</a:t>
            </a:r>
          </a:p>
        </p:txBody>
      </p:sp>
      <p:sp>
        <p:nvSpPr>
          <p:cNvPr id="18" name="ZoneTexte 17"/>
          <p:cNvSpPr txBox="1"/>
          <p:nvPr/>
        </p:nvSpPr>
        <p:spPr>
          <a:xfrm>
            <a:off x="842932" y="3437245"/>
            <a:ext cx="383438" cy="307777"/>
          </a:xfrm>
          <a:prstGeom prst="rect">
            <a:avLst/>
          </a:prstGeom>
          <a:noFill/>
        </p:spPr>
        <p:txBody>
          <a:bodyPr wrap="none" rtlCol="0">
            <a:spAutoFit/>
          </a:bodyPr>
          <a:lstStyle/>
          <a:p>
            <a:r>
              <a:rPr lang="en-US" b="1" dirty="0"/>
              <a:t>10</a:t>
            </a:r>
          </a:p>
        </p:txBody>
      </p:sp>
      <p:sp>
        <p:nvSpPr>
          <p:cNvPr id="19" name="ZoneTexte 18"/>
          <p:cNvSpPr txBox="1"/>
          <p:nvPr/>
        </p:nvSpPr>
        <p:spPr>
          <a:xfrm>
            <a:off x="1394484" y="3450197"/>
            <a:ext cx="383438" cy="307777"/>
          </a:xfrm>
          <a:prstGeom prst="rect">
            <a:avLst/>
          </a:prstGeom>
          <a:noFill/>
        </p:spPr>
        <p:txBody>
          <a:bodyPr wrap="none" rtlCol="0">
            <a:spAutoFit/>
          </a:bodyPr>
          <a:lstStyle/>
          <a:p>
            <a:r>
              <a:rPr lang="en-US" b="1" dirty="0"/>
              <a:t>40</a:t>
            </a:r>
          </a:p>
        </p:txBody>
      </p:sp>
      <p:sp>
        <p:nvSpPr>
          <p:cNvPr id="24" name="ZoneTexte 23"/>
          <p:cNvSpPr txBox="1"/>
          <p:nvPr/>
        </p:nvSpPr>
        <p:spPr>
          <a:xfrm>
            <a:off x="1804476" y="3437244"/>
            <a:ext cx="482824" cy="307777"/>
          </a:xfrm>
          <a:prstGeom prst="rect">
            <a:avLst/>
          </a:prstGeom>
          <a:noFill/>
        </p:spPr>
        <p:txBody>
          <a:bodyPr wrap="none" rtlCol="0">
            <a:spAutoFit/>
          </a:bodyPr>
          <a:lstStyle/>
          <a:p>
            <a:r>
              <a:rPr lang="en-US" b="1" dirty="0"/>
              <a:t>100</a:t>
            </a:r>
          </a:p>
        </p:txBody>
      </p:sp>
      <p:sp>
        <p:nvSpPr>
          <p:cNvPr id="25" name="Rectangle 24"/>
          <p:cNvSpPr/>
          <p:nvPr/>
        </p:nvSpPr>
        <p:spPr>
          <a:xfrm>
            <a:off x="2142161" y="3820210"/>
            <a:ext cx="3831851" cy="738664"/>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fr-FR" dirty="0">
                <a:solidFill>
                  <a:schemeClr val="tx1"/>
                </a:solidFill>
                <a:latin typeface="Open Sans" pitchFamily="2" charset="0"/>
                <a:ea typeface="Open Sans" pitchFamily="2" charset="0"/>
                <a:cs typeface="Open Sans" pitchFamily="2" charset="0"/>
              </a:rPr>
              <a:t>l'hypothèse d'indépendance suggère qu'il </a:t>
            </a:r>
            <a:r>
              <a:rPr lang="fr-FR" b="1" i="1" dirty="0">
                <a:solidFill>
                  <a:schemeClr val="tx1"/>
                </a:solidFill>
                <a:latin typeface="Open Sans" pitchFamily="2" charset="0"/>
                <a:ea typeface="Open Sans" pitchFamily="2" charset="0"/>
                <a:cs typeface="Open Sans" pitchFamily="2" charset="0"/>
              </a:rPr>
              <a:t>n'y a pas d'association </a:t>
            </a:r>
            <a:r>
              <a:rPr lang="fr-FR" dirty="0">
                <a:solidFill>
                  <a:schemeClr val="tx1"/>
                </a:solidFill>
                <a:latin typeface="Open Sans" pitchFamily="2" charset="0"/>
                <a:ea typeface="Open Sans" pitchFamily="2" charset="0"/>
                <a:cs typeface="Open Sans" pitchFamily="2" charset="0"/>
              </a:rPr>
              <a:t>entre les variables catégorielles</a:t>
            </a:r>
            <a:endParaRPr lang="en-US" dirty="0">
              <a:solidFill>
                <a:schemeClr val="tx1"/>
              </a:solidFill>
              <a:latin typeface="Open Sans" pitchFamily="2" charset="0"/>
              <a:ea typeface="Open Sans" pitchFamily="2" charset="0"/>
              <a:cs typeface="Open Sans" pitchFamily="2" charset="0"/>
            </a:endParaRPr>
          </a:p>
        </p:txBody>
      </p:sp>
      <p:sp>
        <p:nvSpPr>
          <p:cNvPr id="26" name="ZoneTexte 25"/>
          <p:cNvSpPr txBox="1"/>
          <p:nvPr/>
        </p:nvSpPr>
        <p:spPr>
          <a:xfrm>
            <a:off x="8648700" y="4743450"/>
            <a:ext cx="383438" cy="307777"/>
          </a:xfrm>
          <a:prstGeom prst="rect">
            <a:avLst/>
          </a:prstGeom>
          <a:noFill/>
        </p:spPr>
        <p:txBody>
          <a:bodyPr wrap="none" rtlCol="0">
            <a:spAutoFit/>
          </a:bodyPr>
          <a:lstStyle/>
          <a:p>
            <a:r>
              <a:rPr lang="en-US" dirty="0"/>
              <a:t>17</a:t>
            </a:r>
          </a:p>
        </p:txBody>
      </p:sp>
    </p:spTree>
    <p:extLst>
      <p:ext uri="{BB962C8B-B14F-4D97-AF65-F5344CB8AC3E}">
        <p14:creationId xmlns:p14="http://schemas.microsoft.com/office/powerpoint/2010/main" val="406009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12" grpId="0"/>
      <p:bldP spid="13" grpId="0"/>
      <p:bldP spid="16" grpId="0"/>
      <p:bldP spid="17" grpId="0"/>
      <p:bldP spid="18" grpId="0"/>
      <p:bldP spid="19" grpId="0"/>
      <p:bldP spid="24" grpId="0"/>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dirty="0"/>
              <a:t>3- </a:t>
            </a:r>
            <a:r>
              <a:rPr lang="fr-FR" b="1" dirty="0"/>
              <a:t>Calcul de la Matrice des écarts à l'indépendance</a:t>
            </a:r>
            <a:endParaRPr sz="1800" dirty="0"/>
          </a:p>
        </p:txBody>
      </p:sp>
      <p:sp>
        <p:nvSpPr>
          <p:cNvPr id="4" name="Rectangle 3"/>
          <p:cNvSpPr/>
          <p:nvPr/>
        </p:nvSpPr>
        <p:spPr>
          <a:xfrm>
            <a:off x="216888" y="1432430"/>
            <a:ext cx="5002811" cy="523220"/>
          </a:xfrm>
          <a:prstGeom prst="rect">
            <a:avLst/>
          </a:prstGeom>
        </p:spPr>
        <p:txBody>
          <a:bodyPr wrap="square">
            <a:spAutoFit/>
          </a:bodyPr>
          <a:lstStyle/>
          <a:p>
            <a:r>
              <a:rPr lang="fr-FR" dirty="0">
                <a:latin typeface="Barlow" panose="020B0604020202020204" charset="0"/>
              </a:rPr>
              <a:t>Obtention d'une matrice R des écarts à l'indépendance en soustrayant la matrice T0 de la matrice T.</a:t>
            </a:r>
            <a:endParaRPr lang="en-US" dirty="0">
              <a:latin typeface="Barlow" panose="020B0604020202020204" charset="0"/>
            </a:endParaRPr>
          </a:p>
        </p:txBody>
      </p:sp>
      <p:grpSp>
        <p:nvGrpSpPr>
          <p:cNvPr id="9" name="Groupe 8"/>
          <p:cNvGrpSpPr/>
          <p:nvPr/>
        </p:nvGrpSpPr>
        <p:grpSpPr>
          <a:xfrm>
            <a:off x="1706368" y="2123824"/>
            <a:ext cx="5011511" cy="2843424"/>
            <a:chOff x="1371600" y="1761875"/>
            <a:chExt cx="5011511" cy="2843424"/>
          </a:xfrm>
        </p:grpSpPr>
        <p:pic>
          <p:nvPicPr>
            <p:cNvPr id="5" name="Image 4"/>
            <p:cNvPicPr>
              <a:picLocks noChangeAspect="1"/>
            </p:cNvPicPr>
            <p:nvPr/>
          </p:nvPicPr>
          <p:blipFill>
            <a:blip r:embed="rId3"/>
            <a:stretch>
              <a:fillRect/>
            </a:stretch>
          </p:blipFill>
          <p:spPr>
            <a:xfrm>
              <a:off x="1371600" y="1761875"/>
              <a:ext cx="5011511" cy="2462553"/>
            </a:xfrm>
            <a:prstGeom prst="rect">
              <a:avLst/>
            </a:prstGeom>
          </p:spPr>
        </p:pic>
        <p:sp>
          <p:nvSpPr>
            <p:cNvPr id="16" name="ZoneTexte 15"/>
            <p:cNvSpPr txBox="1"/>
            <p:nvPr/>
          </p:nvSpPr>
          <p:spPr>
            <a:xfrm>
              <a:off x="3464165" y="4291469"/>
              <a:ext cx="1029449" cy="307777"/>
            </a:xfrm>
            <a:prstGeom prst="rect">
              <a:avLst/>
            </a:prstGeom>
            <a:noFill/>
          </p:spPr>
          <p:txBody>
            <a:bodyPr wrap="none" rtlCol="0">
              <a:spAutoFit/>
            </a:bodyPr>
            <a:lstStyle/>
            <a:p>
              <a:r>
                <a:rPr lang="en-US" dirty="0" err="1"/>
                <a:t>Matrice</a:t>
              </a:r>
              <a:r>
                <a:rPr lang="en-US" dirty="0"/>
                <a:t> T</a:t>
              </a:r>
              <a:r>
                <a:rPr lang="en-US" sz="1050" dirty="0"/>
                <a:t>0</a:t>
              </a:r>
            </a:p>
          </p:txBody>
        </p:sp>
        <p:sp>
          <p:nvSpPr>
            <p:cNvPr id="17" name="ZoneTexte 16"/>
            <p:cNvSpPr txBox="1"/>
            <p:nvPr/>
          </p:nvSpPr>
          <p:spPr>
            <a:xfrm>
              <a:off x="5226290" y="4291469"/>
              <a:ext cx="950901" cy="307777"/>
            </a:xfrm>
            <a:prstGeom prst="rect">
              <a:avLst/>
            </a:prstGeom>
            <a:noFill/>
          </p:spPr>
          <p:txBody>
            <a:bodyPr wrap="none" rtlCol="0">
              <a:spAutoFit/>
            </a:bodyPr>
            <a:lstStyle/>
            <a:p>
              <a:r>
                <a:rPr lang="en-US" dirty="0" err="1"/>
                <a:t>Matrice</a:t>
              </a:r>
              <a:r>
                <a:rPr lang="en-US" dirty="0"/>
                <a:t> R</a:t>
              </a:r>
              <a:endParaRPr lang="en-US" sz="1050" dirty="0"/>
            </a:p>
          </p:txBody>
        </p:sp>
        <p:sp>
          <p:nvSpPr>
            <p:cNvPr id="18" name="ZoneTexte 17"/>
            <p:cNvSpPr txBox="1"/>
            <p:nvPr/>
          </p:nvSpPr>
          <p:spPr>
            <a:xfrm>
              <a:off x="1702040" y="4297522"/>
              <a:ext cx="930063" cy="307777"/>
            </a:xfrm>
            <a:prstGeom prst="rect">
              <a:avLst/>
            </a:prstGeom>
            <a:noFill/>
          </p:spPr>
          <p:txBody>
            <a:bodyPr wrap="none" rtlCol="0">
              <a:spAutoFit/>
            </a:bodyPr>
            <a:lstStyle/>
            <a:p>
              <a:r>
                <a:rPr lang="en-US" dirty="0" err="1"/>
                <a:t>Matrice</a:t>
              </a:r>
              <a:r>
                <a:rPr lang="en-US" dirty="0"/>
                <a:t> T</a:t>
              </a:r>
              <a:endParaRPr lang="en-US" sz="1050" dirty="0"/>
            </a:p>
          </p:txBody>
        </p:sp>
      </p:grpSp>
      <p:pic>
        <p:nvPicPr>
          <p:cNvPr id="8" name="Image 7"/>
          <p:cNvPicPr>
            <a:picLocks noChangeAspect="1"/>
          </p:cNvPicPr>
          <p:nvPr/>
        </p:nvPicPr>
        <p:blipFill>
          <a:blip r:embed="rId4"/>
          <a:stretch>
            <a:fillRect/>
          </a:stretch>
        </p:blipFill>
        <p:spPr>
          <a:xfrm>
            <a:off x="5701552" y="1397268"/>
            <a:ext cx="1640541" cy="493310"/>
          </a:xfrm>
          <a:prstGeom prst="rect">
            <a:avLst/>
          </a:prstGeom>
          <a:effectLst>
            <a:outerShdw blurRad="50800" dist="38100" dir="2700000" algn="tl" rotWithShape="0">
              <a:prstClr val="black">
                <a:alpha val="40000"/>
              </a:prstClr>
            </a:outerShdw>
          </a:effectLst>
        </p:spPr>
      </p:pic>
      <p:sp>
        <p:nvSpPr>
          <p:cNvPr id="10" name="ZoneTexte 9"/>
          <p:cNvSpPr txBox="1"/>
          <p:nvPr/>
        </p:nvSpPr>
        <p:spPr>
          <a:xfrm>
            <a:off x="8648700" y="4743450"/>
            <a:ext cx="383438" cy="307777"/>
          </a:xfrm>
          <a:prstGeom prst="rect">
            <a:avLst/>
          </a:prstGeom>
          <a:noFill/>
        </p:spPr>
        <p:txBody>
          <a:bodyPr wrap="none" rtlCol="0">
            <a:spAutoFit/>
          </a:bodyPr>
          <a:lstStyle/>
          <a:p>
            <a:r>
              <a:rPr lang="en-US" dirty="0"/>
              <a:t>18</a:t>
            </a:r>
          </a:p>
        </p:txBody>
      </p:sp>
    </p:spTree>
    <p:extLst>
      <p:ext uri="{BB962C8B-B14F-4D97-AF65-F5344CB8AC3E}">
        <p14:creationId xmlns:p14="http://schemas.microsoft.com/office/powerpoint/2010/main" val="5706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06" name="Google Shape;806;p38"/>
          <p:cNvSpPr txBox="1">
            <a:spLocks noGrp="1"/>
          </p:cNvSpPr>
          <p:nvPr>
            <p:ph type="subTitle" idx="4"/>
          </p:nvPr>
        </p:nvSpPr>
        <p:spPr>
          <a:xfrm>
            <a:off x="1024750" y="179616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808" name="Google Shape;808;p38"/>
          <p:cNvSpPr txBox="1">
            <a:spLocks noGrp="1"/>
          </p:cNvSpPr>
          <p:nvPr>
            <p:ph type="subTitle" idx="1"/>
          </p:nvPr>
        </p:nvSpPr>
        <p:spPr>
          <a:xfrm>
            <a:off x="6072060" y="1995736"/>
            <a:ext cx="2305500" cy="484800"/>
          </a:xfrm>
          <a:prstGeom prst="rect">
            <a:avLst/>
          </a:prstGeom>
        </p:spPr>
        <p:txBody>
          <a:bodyPr spcFirstLastPara="1" wrap="square" lIns="91425" tIns="91425" rIns="91425" bIns="91425" anchor="b" anchorCtr="0">
            <a:noAutofit/>
          </a:bodyPr>
          <a:lstStyle/>
          <a:p>
            <a:pPr marL="0" lvl="0" indent="0"/>
            <a:r>
              <a:rPr lang="en-US" b="1" dirty="0"/>
              <a:t>Les </a:t>
            </a:r>
            <a:r>
              <a:rPr lang="en-US" b="1" dirty="0" err="1"/>
              <a:t>Etapes</a:t>
            </a:r>
            <a:r>
              <a:rPr lang="en-US" b="1" dirty="0"/>
              <a:t> de </a:t>
            </a:r>
            <a:r>
              <a:rPr lang="en-US" b="1" dirty="0" err="1"/>
              <a:t>l’AFC</a:t>
            </a:r>
            <a:endParaRPr dirty="0"/>
          </a:p>
        </p:txBody>
      </p:sp>
      <p:sp>
        <p:nvSpPr>
          <p:cNvPr id="809" name="Google Shape;809;p38"/>
          <p:cNvSpPr txBox="1">
            <a:spLocks noGrp="1"/>
          </p:cNvSpPr>
          <p:nvPr>
            <p:ph type="subTitle" idx="2"/>
          </p:nvPr>
        </p:nvSpPr>
        <p:spPr>
          <a:xfrm>
            <a:off x="2691482" y="3446576"/>
            <a:ext cx="2305500" cy="484800"/>
          </a:xfrm>
          <a:prstGeom prst="rect">
            <a:avLst/>
          </a:prstGeom>
        </p:spPr>
        <p:txBody>
          <a:bodyPr spcFirstLastPara="1" wrap="square" lIns="91425" tIns="91425" rIns="91425" bIns="91425" anchor="b" anchorCtr="0">
            <a:noAutofit/>
          </a:bodyPr>
          <a:lstStyle/>
          <a:p>
            <a:pPr marL="0" lvl="0" indent="0"/>
            <a:r>
              <a:rPr lang="en-US" b="1" dirty="0" err="1"/>
              <a:t>Régles</a:t>
            </a:r>
            <a:r>
              <a:rPr lang="en-US" b="1" dirty="0"/>
              <a:t> pour </a:t>
            </a:r>
            <a:r>
              <a:rPr lang="en-US" b="1" dirty="0" err="1"/>
              <a:t>interpréter</a:t>
            </a:r>
            <a:endParaRPr dirty="0"/>
          </a:p>
        </p:txBody>
      </p:sp>
      <p:sp>
        <p:nvSpPr>
          <p:cNvPr id="810" name="Google Shape;810;p38"/>
          <p:cNvSpPr txBox="1">
            <a:spLocks noGrp="1"/>
          </p:cNvSpPr>
          <p:nvPr>
            <p:ph type="subTitle" idx="3"/>
          </p:nvPr>
        </p:nvSpPr>
        <p:spPr>
          <a:xfrm>
            <a:off x="5037347" y="3451543"/>
            <a:ext cx="2305500" cy="484800"/>
          </a:xfrm>
          <a:prstGeom prst="rect">
            <a:avLst/>
          </a:prstGeom>
        </p:spPr>
        <p:txBody>
          <a:bodyPr spcFirstLastPara="1" wrap="square" lIns="91425" tIns="91425" rIns="91425" bIns="91425" anchor="b" anchorCtr="0">
            <a:noAutofit/>
          </a:bodyPr>
          <a:lstStyle/>
          <a:p>
            <a:pPr marL="0" lvl="0" indent="0"/>
            <a:r>
              <a:rPr lang="en-US" b="1" dirty="0" err="1"/>
              <a:t>Utilisation</a:t>
            </a:r>
            <a:r>
              <a:rPr lang="en-US" b="1" dirty="0"/>
              <a:t> de chi-2</a:t>
            </a:r>
            <a:endParaRPr dirty="0"/>
          </a:p>
        </p:txBody>
      </p:sp>
      <p:sp>
        <p:nvSpPr>
          <p:cNvPr id="811" name="Google Shape;811;p38"/>
          <p:cNvSpPr/>
          <p:nvPr/>
        </p:nvSpPr>
        <p:spPr>
          <a:xfrm>
            <a:off x="2321947" y="122913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38"/>
          <p:cNvGrpSpPr/>
          <p:nvPr/>
        </p:nvGrpSpPr>
        <p:grpSpPr>
          <a:xfrm>
            <a:off x="2435847" y="1343200"/>
            <a:ext cx="339200" cy="338875"/>
            <a:chOff x="2489475" y="2118450"/>
            <a:chExt cx="339200" cy="338875"/>
          </a:xfrm>
        </p:grpSpPr>
        <p:sp>
          <p:nvSpPr>
            <p:cNvPr id="813" name="Google Shape;813;p38"/>
            <p:cNvSpPr/>
            <p:nvPr/>
          </p:nvSpPr>
          <p:spPr>
            <a:xfrm>
              <a:off x="2489475" y="2118450"/>
              <a:ext cx="339200" cy="338875"/>
            </a:xfrm>
            <a:custGeom>
              <a:avLst/>
              <a:gdLst/>
              <a:ahLst/>
              <a:cxnLst/>
              <a:rect l="l" t="t" r="r" b="b"/>
              <a:pathLst>
                <a:path w="13568" h="13555" extrusionOk="0">
                  <a:moveTo>
                    <a:pt x="7151" y="525"/>
                  </a:moveTo>
                  <a:lnTo>
                    <a:pt x="7164" y="844"/>
                  </a:lnTo>
                  <a:cubicBezTo>
                    <a:pt x="7164" y="967"/>
                    <a:pt x="7247" y="1066"/>
                    <a:pt x="7357" y="1093"/>
                  </a:cubicBezTo>
                  <a:cubicBezTo>
                    <a:pt x="7536" y="1149"/>
                    <a:pt x="7719" y="1216"/>
                    <a:pt x="7885" y="1315"/>
                  </a:cubicBezTo>
                  <a:cubicBezTo>
                    <a:pt x="7930" y="1337"/>
                    <a:pt x="7977" y="1348"/>
                    <a:pt x="8023" y="1348"/>
                  </a:cubicBezTo>
                  <a:cubicBezTo>
                    <a:pt x="8089" y="1348"/>
                    <a:pt x="8151" y="1326"/>
                    <a:pt x="8200" y="1285"/>
                  </a:cubicBezTo>
                  <a:lnTo>
                    <a:pt x="8436" y="1066"/>
                  </a:lnTo>
                  <a:lnTo>
                    <a:pt x="8947" y="1577"/>
                  </a:lnTo>
                  <a:lnTo>
                    <a:pt x="8741" y="1813"/>
                  </a:lnTo>
                  <a:cubicBezTo>
                    <a:pt x="8658" y="1896"/>
                    <a:pt x="8645" y="2032"/>
                    <a:pt x="8698" y="2129"/>
                  </a:cubicBezTo>
                  <a:cubicBezTo>
                    <a:pt x="8798" y="2294"/>
                    <a:pt x="8864" y="2477"/>
                    <a:pt x="8920" y="2656"/>
                  </a:cubicBezTo>
                  <a:cubicBezTo>
                    <a:pt x="8947" y="2766"/>
                    <a:pt x="9047" y="2849"/>
                    <a:pt x="9169" y="2849"/>
                  </a:cubicBezTo>
                  <a:lnTo>
                    <a:pt x="9488" y="2862"/>
                  </a:lnTo>
                  <a:lnTo>
                    <a:pt x="9488" y="3596"/>
                  </a:lnTo>
                  <a:lnTo>
                    <a:pt x="9169" y="3609"/>
                  </a:lnTo>
                  <a:cubicBezTo>
                    <a:pt x="9047" y="3609"/>
                    <a:pt x="8947" y="3692"/>
                    <a:pt x="8920" y="3805"/>
                  </a:cubicBezTo>
                  <a:cubicBezTo>
                    <a:pt x="8864" y="3984"/>
                    <a:pt x="8798" y="4163"/>
                    <a:pt x="8698" y="4329"/>
                  </a:cubicBezTo>
                  <a:cubicBezTo>
                    <a:pt x="8645" y="4426"/>
                    <a:pt x="8658" y="4565"/>
                    <a:pt x="8741" y="4648"/>
                  </a:cubicBezTo>
                  <a:lnTo>
                    <a:pt x="8947" y="4884"/>
                  </a:lnTo>
                  <a:lnTo>
                    <a:pt x="8436" y="5395"/>
                  </a:lnTo>
                  <a:lnTo>
                    <a:pt x="8200" y="5173"/>
                  </a:lnTo>
                  <a:cubicBezTo>
                    <a:pt x="8152" y="5132"/>
                    <a:pt x="8091" y="5111"/>
                    <a:pt x="8026" y="5111"/>
                  </a:cubicBezTo>
                  <a:cubicBezTo>
                    <a:pt x="7980" y="5111"/>
                    <a:pt x="7931" y="5122"/>
                    <a:pt x="7885" y="5146"/>
                  </a:cubicBezTo>
                  <a:cubicBezTo>
                    <a:pt x="7719" y="5242"/>
                    <a:pt x="7536" y="5312"/>
                    <a:pt x="7357" y="5365"/>
                  </a:cubicBezTo>
                  <a:cubicBezTo>
                    <a:pt x="7247" y="5395"/>
                    <a:pt x="7164" y="5491"/>
                    <a:pt x="7164" y="5601"/>
                  </a:cubicBezTo>
                  <a:lnTo>
                    <a:pt x="7151" y="5933"/>
                  </a:lnTo>
                  <a:lnTo>
                    <a:pt x="6418" y="5933"/>
                  </a:lnTo>
                  <a:lnTo>
                    <a:pt x="6404" y="5601"/>
                  </a:lnTo>
                  <a:cubicBezTo>
                    <a:pt x="6404" y="5491"/>
                    <a:pt x="6321" y="5395"/>
                    <a:pt x="6208" y="5365"/>
                  </a:cubicBezTo>
                  <a:cubicBezTo>
                    <a:pt x="6029" y="5312"/>
                    <a:pt x="5850" y="5242"/>
                    <a:pt x="5684" y="5146"/>
                  </a:cubicBezTo>
                  <a:cubicBezTo>
                    <a:pt x="5643" y="5122"/>
                    <a:pt x="5597" y="5111"/>
                    <a:pt x="5552" y="5111"/>
                  </a:cubicBezTo>
                  <a:cubicBezTo>
                    <a:pt x="5489" y="5111"/>
                    <a:pt x="5426" y="5132"/>
                    <a:pt x="5378" y="5173"/>
                  </a:cubicBezTo>
                  <a:lnTo>
                    <a:pt x="5130" y="5395"/>
                  </a:lnTo>
                  <a:lnTo>
                    <a:pt x="4618" y="4884"/>
                  </a:lnTo>
                  <a:lnTo>
                    <a:pt x="4841" y="4635"/>
                  </a:lnTo>
                  <a:cubicBezTo>
                    <a:pt x="4924" y="4552"/>
                    <a:pt x="4937" y="4426"/>
                    <a:pt x="4867" y="4329"/>
                  </a:cubicBezTo>
                  <a:cubicBezTo>
                    <a:pt x="4771" y="4163"/>
                    <a:pt x="4701" y="3984"/>
                    <a:pt x="4661" y="3805"/>
                  </a:cubicBezTo>
                  <a:cubicBezTo>
                    <a:pt x="4618" y="3692"/>
                    <a:pt x="4522" y="3609"/>
                    <a:pt x="4412" y="3609"/>
                  </a:cubicBezTo>
                  <a:lnTo>
                    <a:pt x="4081" y="3596"/>
                  </a:lnTo>
                  <a:lnTo>
                    <a:pt x="4081" y="2862"/>
                  </a:lnTo>
                  <a:lnTo>
                    <a:pt x="4412" y="2849"/>
                  </a:lnTo>
                  <a:cubicBezTo>
                    <a:pt x="4522" y="2849"/>
                    <a:pt x="4618" y="2766"/>
                    <a:pt x="4661" y="2656"/>
                  </a:cubicBezTo>
                  <a:cubicBezTo>
                    <a:pt x="4701" y="2477"/>
                    <a:pt x="4771" y="2294"/>
                    <a:pt x="4867" y="2129"/>
                  </a:cubicBezTo>
                  <a:cubicBezTo>
                    <a:pt x="4937" y="2032"/>
                    <a:pt x="4924" y="1896"/>
                    <a:pt x="4841" y="1813"/>
                  </a:cubicBezTo>
                  <a:lnTo>
                    <a:pt x="4618" y="1577"/>
                  </a:lnTo>
                  <a:lnTo>
                    <a:pt x="5130" y="1066"/>
                  </a:lnTo>
                  <a:lnTo>
                    <a:pt x="5378" y="1285"/>
                  </a:lnTo>
                  <a:cubicBezTo>
                    <a:pt x="5427" y="1326"/>
                    <a:pt x="5491" y="1348"/>
                    <a:pt x="5555" y="1348"/>
                  </a:cubicBezTo>
                  <a:cubicBezTo>
                    <a:pt x="5599" y="1348"/>
                    <a:pt x="5644" y="1337"/>
                    <a:pt x="5684" y="1315"/>
                  </a:cubicBezTo>
                  <a:cubicBezTo>
                    <a:pt x="5850" y="1216"/>
                    <a:pt x="6029" y="1149"/>
                    <a:pt x="6208" y="1093"/>
                  </a:cubicBezTo>
                  <a:cubicBezTo>
                    <a:pt x="6321" y="1066"/>
                    <a:pt x="6404" y="967"/>
                    <a:pt x="6404" y="857"/>
                  </a:cubicBezTo>
                  <a:lnTo>
                    <a:pt x="6418" y="525"/>
                  </a:lnTo>
                  <a:close/>
                  <a:moveTo>
                    <a:pt x="11453" y="4024"/>
                  </a:moveTo>
                  <a:lnTo>
                    <a:pt x="11453" y="10650"/>
                  </a:lnTo>
                  <a:lnTo>
                    <a:pt x="2129" y="10650"/>
                  </a:lnTo>
                  <a:lnTo>
                    <a:pt x="2129" y="4024"/>
                  </a:lnTo>
                  <a:lnTo>
                    <a:pt x="3622" y="4024"/>
                  </a:lnTo>
                  <a:cubicBezTo>
                    <a:pt x="3666" y="4080"/>
                    <a:pt x="3735" y="4107"/>
                    <a:pt x="3802" y="4107"/>
                  </a:cubicBezTo>
                  <a:lnTo>
                    <a:pt x="4203" y="4120"/>
                  </a:lnTo>
                  <a:cubicBezTo>
                    <a:pt x="4233" y="4233"/>
                    <a:pt x="4273" y="4329"/>
                    <a:pt x="4329" y="4426"/>
                  </a:cubicBezTo>
                  <a:lnTo>
                    <a:pt x="4051" y="4718"/>
                  </a:lnTo>
                  <a:cubicBezTo>
                    <a:pt x="3954" y="4814"/>
                    <a:pt x="3968" y="4980"/>
                    <a:pt x="4067" y="5076"/>
                  </a:cubicBezTo>
                  <a:lnTo>
                    <a:pt x="4937" y="5946"/>
                  </a:lnTo>
                  <a:cubicBezTo>
                    <a:pt x="4987" y="6005"/>
                    <a:pt x="5056" y="6033"/>
                    <a:pt x="5126" y="6033"/>
                  </a:cubicBezTo>
                  <a:cubicBezTo>
                    <a:pt x="5191" y="6033"/>
                    <a:pt x="5258" y="6009"/>
                    <a:pt x="5312" y="5963"/>
                  </a:cubicBezTo>
                  <a:lnTo>
                    <a:pt x="5588" y="5697"/>
                  </a:lnTo>
                  <a:cubicBezTo>
                    <a:pt x="5684" y="5740"/>
                    <a:pt x="5780" y="5780"/>
                    <a:pt x="5893" y="5810"/>
                  </a:cubicBezTo>
                  <a:lnTo>
                    <a:pt x="5906" y="6212"/>
                  </a:lnTo>
                  <a:cubicBezTo>
                    <a:pt x="5906" y="6348"/>
                    <a:pt x="6029" y="6461"/>
                    <a:pt x="6169" y="6461"/>
                  </a:cubicBezTo>
                  <a:lnTo>
                    <a:pt x="7400" y="6461"/>
                  </a:lnTo>
                  <a:cubicBezTo>
                    <a:pt x="7553" y="6461"/>
                    <a:pt x="7662" y="6348"/>
                    <a:pt x="7676" y="6212"/>
                  </a:cubicBezTo>
                  <a:lnTo>
                    <a:pt x="7689" y="5810"/>
                  </a:lnTo>
                  <a:cubicBezTo>
                    <a:pt x="7785" y="5780"/>
                    <a:pt x="7885" y="5740"/>
                    <a:pt x="7981" y="5697"/>
                  </a:cubicBezTo>
                  <a:lnTo>
                    <a:pt x="8270" y="5963"/>
                  </a:lnTo>
                  <a:cubicBezTo>
                    <a:pt x="8316" y="6009"/>
                    <a:pt x="8378" y="6033"/>
                    <a:pt x="8442" y="6033"/>
                  </a:cubicBezTo>
                  <a:cubicBezTo>
                    <a:pt x="8510" y="6033"/>
                    <a:pt x="8580" y="6005"/>
                    <a:pt x="8632" y="5946"/>
                  </a:cubicBezTo>
                  <a:lnTo>
                    <a:pt x="9501" y="5076"/>
                  </a:lnTo>
                  <a:cubicBezTo>
                    <a:pt x="9611" y="4980"/>
                    <a:pt x="9611" y="4814"/>
                    <a:pt x="9515" y="4718"/>
                  </a:cubicBezTo>
                  <a:lnTo>
                    <a:pt x="9252" y="4426"/>
                  </a:lnTo>
                  <a:cubicBezTo>
                    <a:pt x="9296" y="4329"/>
                    <a:pt x="9335" y="4233"/>
                    <a:pt x="9379" y="4120"/>
                  </a:cubicBezTo>
                  <a:lnTo>
                    <a:pt x="9764" y="4107"/>
                  </a:lnTo>
                  <a:cubicBezTo>
                    <a:pt x="9833" y="4107"/>
                    <a:pt x="9903" y="4080"/>
                    <a:pt x="9943" y="4024"/>
                  </a:cubicBezTo>
                  <a:close/>
                  <a:moveTo>
                    <a:pt x="12240" y="2958"/>
                  </a:moveTo>
                  <a:cubicBezTo>
                    <a:pt x="12393" y="2958"/>
                    <a:pt x="12502" y="3085"/>
                    <a:pt x="12502" y="3224"/>
                  </a:cubicBezTo>
                  <a:lnTo>
                    <a:pt x="12502" y="11702"/>
                  </a:lnTo>
                  <a:lnTo>
                    <a:pt x="8383" y="11702"/>
                  </a:lnTo>
                  <a:cubicBezTo>
                    <a:pt x="8230" y="11702"/>
                    <a:pt x="8104" y="11825"/>
                    <a:pt x="8104" y="11964"/>
                  </a:cubicBezTo>
                  <a:lnTo>
                    <a:pt x="5461" y="11964"/>
                  </a:lnTo>
                  <a:cubicBezTo>
                    <a:pt x="5461" y="11825"/>
                    <a:pt x="5339" y="11702"/>
                    <a:pt x="5199" y="11702"/>
                  </a:cubicBezTo>
                  <a:lnTo>
                    <a:pt x="1063" y="11702"/>
                  </a:lnTo>
                  <a:lnTo>
                    <a:pt x="1063" y="3224"/>
                  </a:lnTo>
                  <a:cubicBezTo>
                    <a:pt x="1063" y="3085"/>
                    <a:pt x="1189" y="2958"/>
                    <a:pt x="1329" y="2958"/>
                  </a:cubicBezTo>
                  <a:lnTo>
                    <a:pt x="3553" y="2958"/>
                  </a:lnTo>
                  <a:lnTo>
                    <a:pt x="3553" y="3500"/>
                  </a:lnTo>
                  <a:lnTo>
                    <a:pt x="1866" y="3500"/>
                  </a:lnTo>
                  <a:cubicBezTo>
                    <a:pt x="1714" y="3500"/>
                    <a:pt x="1591" y="3609"/>
                    <a:pt x="1591" y="3762"/>
                  </a:cubicBezTo>
                  <a:lnTo>
                    <a:pt x="1591" y="10912"/>
                  </a:lnTo>
                  <a:cubicBezTo>
                    <a:pt x="1591" y="11052"/>
                    <a:pt x="1714" y="11174"/>
                    <a:pt x="1866" y="11174"/>
                  </a:cubicBezTo>
                  <a:lnTo>
                    <a:pt x="11716" y="11174"/>
                  </a:lnTo>
                  <a:cubicBezTo>
                    <a:pt x="11852" y="11174"/>
                    <a:pt x="11978" y="11052"/>
                    <a:pt x="11978" y="10912"/>
                  </a:cubicBezTo>
                  <a:lnTo>
                    <a:pt x="11978" y="3762"/>
                  </a:lnTo>
                  <a:cubicBezTo>
                    <a:pt x="11978" y="3609"/>
                    <a:pt x="11852" y="3500"/>
                    <a:pt x="11716" y="3500"/>
                  </a:cubicBezTo>
                  <a:lnTo>
                    <a:pt x="10013" y="3500"/>
                  </a:lnTo>
                  <a:lnTo>
                    <a:pt x="10013" y="2958"/>
                  </a:lnTo>
                  <a:close/>
                  <a:moveTo>
                    <a:pt x="13043" y="12240"/>
                  </a:moveTo>
                  <a:lnTo>
                    <a:pt x="13043" y="12768"/>
                  </a:lnTo>
                  <a:cubicBezTo>
                    <a:pt x="13043" y="12904"/>
                    <a:pt x="12917" y="13030"/>
                    <a:pt x="12765" y="13030"/>
                  </a:cubicBezTo>
                  <a:lnTo>
                    <a:pt x="801" y="13030"/>
                  </a:lnTo>
                  <a:cubicBezTo>
                    <a:pt x="648" y="13030"/>
                    <a:pt x="539" y="12904"/>
                    <a:pt x="539" y="12768"/>
                  </a:cubicBezTo>
                  <a:lnTo>
                    <a:pt x="539" y="12240"/>
                  </a:lnTo>
                  <a:lnTo>
                    <a:pt x="5007" y="12240"/>
                  </a:lnTo>
                  <a:cubicBezTo>
                    <a:pt x="5090" y="12393"/>
                    <a:pt x="5269" y="12502"/>
                    <a:pt x="5461" y="12502"/>
                  </a:cubicBezTo>
                  <a:lnTo>
                    <a:pt x="8104" y="12502"/>
                  </a:lnTo>
                  <a:cubicBezTo>
                    <a:pt x="8313" y="12502"/>
                    <a:pt x="8479" y="12393"/>
                    <a:pt x="8575" y="12240"/>
                  </a:cubicBezTo>
                  <a:close/>
                  <a:moveTo>
                    <a:pt x="6169" y="1"/>
                  </a:moveTo>
                  <a:cubicBezTo>
                    <a:pt x="6029" y="1"/>
                    <a:pt x="5906" y="110"/>
                    <a:pt x="5906" y="250"/>
                  </a:cubicBezTo>
                  <a:lnTo>
                    <a:pt x="5893" y="651"/>
                  </a:lnTo>
                  <a:cubicBezTo>
                    <a:pt x="5780" y="678"/>
                    <a:pt x="5684" y="718"/>
                    <a:pt x="5588" y="761"/>
                  </a:cubicBezTo>
                  <a:lnTo>
                    <a:pt x="5312" y="499"/>
                  </a:lnTo>
                  <a:cubicBezTo>
                    <a:pt x="5257" y="452"/>
                    <a:pt x="5190" y="428"/>
                    <a:pt x="5125" y="428"/>
                  </a:cubicBezTo>
                  <a:cubicBezTo>
                    <a:pt x="5055" y="428"/>
                    <a:pt x="4987" y="455"/>
                    <a:pt x="4937" y="512"/>
                  </a:cubicBezTo>
                  <a:lnTo>
                    <a:pt x="4067" y="1382"/>
                  </a:lnTo>
                  <a:cubicBezTo>
                    <a:pt x="3968" y="1481"/>
                    <a:pt x="3954" y="1647"/>
                    <a:pt x="4051" y="1743"/>
                  </a:cubicBezTo>
                  <a:lnTo>
                    <a:pt x="4329" y="2032"/>
                  </a:lnTo>
                  <a:cubicBezTo>
                    <a:pt x="4273" y="2129"/>
                    <a:pt x="4233" y="2228"/>
                    <a:pt x="4203" y="2324"/>
                  </a:cubicBezTo>
                  <a:lnTo>
                    <a:pt x="3802" y="2351"/>
                  </a:lnTo>
                  <a:cubicBezTo>
                    <a:pt x="3735" y="2351"/>
                    <a:pt x="3666" y="2377"/>
                    <a:pt x="3622" y="2434"/>
                  </a:cubicBezTo>
                  <a:lnTo>
                    <a:pt x="1329" y="2434"/>
                  </a:lnTo>
                  <a:cubicBezTo>
                    <a:pt x="884" y="2434"/>
                    <a:pt x="539" y="2792"/>
                    <a:pt x="539" y="3224"/>
                  </a:cubicBezTo>
                  <a:lnTo>
                    <a:pt x="539" y="11702"/>
                  </a:lnTo>
                  <a:lnTo>
                    <a:pt x="276" y="11702"/>
                  </a:lnTo>
                  <a:cubicBezTo>
                    <a:pt x="124" y="11702"/>
                    <a:pt x="1" y="11825"/>
                    <a:pt x="1" y="11964"/>
                  </a:cubicBezTo>
                  <a:lnTo>
                    <a:pt x="1" y="12768"/>
                  </a:lnTo>
                  <a:cubicBezTo>
                    <a:pt x="1" y="13209"/>
                    <a:pt x="359" y="13555"/>
                    <a:pt x="801" y="13555"/>
                  </a:cubicBezTo>
                  <a:lnTo>
                    <a:pt x="13306" y="13555"/>
                  </a:lnTo>
                  <a:cubicBezTo>
                    <a:pt x="13445" y="13555"/>
                    <a:pt x="13568" y="13445"/>
                    <a:pt x="13568" y="13292"/>
                  </a:cubicBezTo>
                  <a:lnTo>
                    <a:pt x="13568" y="11798"/>
                  </a:lnTo>
                  <a:cubicBezTo>
                    <a:pt x="13568" y="11742"/>
                    <a:pt x="13528" y="11702"/>
                    <a:pt x="13485" y="11702"/>
                  </a:cubicBezTo>
                  <a:lnTo>
                    <a:pt x="13043" y="11702"/>
                  </a:lnTo>
                  <a:lnTo>
                    <a:pt x="13043" y="3224"/>
                  </a:lnTo>
                  <a:cubicBezTo>
                    <a:pt x="13043" y="2792"/>
                    <a:pt x="12682" y="2434"/>
                    <a:pt x="12240" y="2434"/>
                  </a:cubicBezTo>
                  <a:lnTo>
                    <a:pt x="9943" y="2434"/>
                  </a:lnTo>
                  <a:cubicBezTo>
                    <a:pt x="9903" y="2377"/>
                    <a:pt x="9833" y="2351"/>
                    <a:pt x="9764" y="2351"/>
                  </a:cubicBezTo>
                  <a:lnTo>
                    <a:pt x="9379" y="2324"/>
                  </a:lnTo>
                  <a:cubicBezTo>
                    <a:pt x="9335" y="2228"/>
                    <a:pt x="9296" y="2129"/>
                    <a:pt x="9252" y="2032"/>
                  </a:cubicBezTo>
                  <a:lnTo>
                    <a:pt x="9515" y="1743"/>
                  </a:lnTo>
                  <a:cubicBezTo>
                    <a:pt x="9611" y="1647"/>
                    <a:pt x="9611" y="1481"/>
                    <a:pt x="9515" y="1382"/>
                  </a:cubicBezTo>
                  <a:lnTo>
                    <a:pt x="8632" y="512"/>
                  </a:lnTo>
                  <a:cubicBezTo>
                    <a:pt x="8580" y="455"/>
                    <a:pt x="8511" y="428"/>
                    <a:pt x="8443" y="428"/>
                  </a:cubicBezTo>
                  <a:cubicBezTo>
                    <a:pt x="8379" y="428"/>
                    <a:pt x="8316" y="452"/>
                    <a:pt x="8270" y="499"/>
                  </a:cubicBezTo>
                  <a:lnTo>
                    <a:pt x="7981" y="761"/>
                  </a:lnTo>
                  <a:cubicBezTo>
                    <a:pt x="7885" y="718"/>
                    <a:pt x="7785" y="678"/>
                    <a:pt x="7689" y="651"/>
                  </a:cubicBezTo>
                  <a:lnTo>
                    <a:pt x="7676" y="250"/>
                  </a:lnTo>
                  <a:cubicBezTo>
                    <a:pt x="7662" y="110"/>
                    <a:pt x="7553" y="1"/>
                    <a:pt x="7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619450" y="2159900"/>
              <a:ext cx="79600" cy="79250"/>
            </a:xfrm>
            <a:custGeom>
              <a:avLst/>
              <a:gdLst/>
              <a:ahLst/>
              <a:cxnLst/>
              <a:rect l="l" t="t" r="r" b="b"/>
              <a:pathLst>
                <a:path w="3184" h="3170" extrusionOk="0">
                  <a:moveTo>
                    <a:pt x="1590" y="527"/>
                  </a:moveTo>
                  <a:cubicBezTo>
                    <a:pt x="2171" y="527"/>
                    <a:pt x="2643" y="998"/>
                    <a:pt x="2643" y="1579"/>
                  </a:cubicBezTo>
                  <a:cubicBezTo>
                    <a:pt x="2614" y="2285"/>
                    <a:pt x="2099" y="2637"/>
                    <a:pt x="1584" y="2637"/>
                  </a:cubicBezTo>
                  <a:cubicBezTo>
                    <a:pt x="1069" y="2637"/>
                    <a:pt x="555" y="2285"/>
                    <a:pt x="528" y="1579"/>
                  </a:cubicBezTo>
                  <a:cubicBezTo>
                    <a:pt x="528" y="998"/>
                    <a:pt x="996" y="527"/>
                    <a:pt x="1590" y="527"/>
                  </a:cubicBezTo>
                  <a:close/>
                  <a:moveTo>
                    <a:pt x="1592" y="1"/>
                  </a:moveTo>
                  <a:cubicBezTo>
                    <a:pt x="817" y="1"/>
                    <a:pt x="42" y="527"/>
                    <a:pt x="0" y="1579"/>
                  </a:cubicBezTo>
                  <a:cubicBezTo>
                    <a:pt x="0" y="2462"/>
                    <a:pt x="707" y="3169"/>
                    <a:pt x="1590" y="3169"/>
                  </a:cubicBezTo>
                  <a:cubicBezTo>
                    <a:pt x="2463" y="3169"/>
                    <a:pt x="3184" y="2462"/>
                    <a:pt x="3184" y="1579"/>
                  </a:cubicBezTo>
                  <a:cubicBezTo>
                    <a:pt x="3142" y="527"/>
                    <a:pt x="2367" y="1"/>
                    <a:pt x="1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560025" y="2282350"/>
              <a:ext cx="198375" cy="92325"/>
            </a:xfrm>
            <a:custGeom>
              <a:avLst/>
              <a:gdLst/>
              <a:ahLst/>
              <a:cxnLst/>
              <a:rect l="l" t="t" r="r" b="b"/>
              <a:pathLst>
                <a:path w="7935" h="3693" extrusionOk="0">
                  <a:moveTo>
                    <a:pt x="7138" y="525"/>
                  </a:moveTo>
                  <a:cubicBezTo>
                    <a:pt x="7274" y="525"/>
                    <a:pt x="7400" y="651"/>
                    <a:pt x="7400" y="788"/>
                  </a:cubicBezTo>
                  <a:cubicBezTo>
                    <a:pt x="7393" y="966"/>
                    <a:pt x="7268" y="1053"/>
                    <a:pt x="7142" y="1053"/>
                  </a:cubicBezTo>
                  <a:cubicBezTo>
                    <a:pt x="7012" y="1053"/>
                    <a:pt x="6880" y="962"/>
                    <a:pt x="6872" y="788"/>
                  </a:cubicBezTo>
                  <a:cubicBezTo>
                    <a:pt x="6872" y="651"/>
                    <a:pt x="6985" y="525"/>
                    <a:pt x="7138" y="525"/>
                  </a:cubicBezTo>
                  <a:close/>
                  <a:moveTo>
                    <a:pt x="3041" y="788"/>
                  </a:moveTo>
                  <a:cubicBezTo>
                    <a:pt x="3181" y="788"/>
                    <a:pt x="3303" y="914"/>
                    <a:pt x="3303" y="1050"/>
                  </a:cubicBezTo>
                  <a:cubicBezTo>
                    <a:pt x="3297" y="1231"/>
                    <a:pt x="3169" y="1321"/>
                    <a:pt x="3041" y="1321"/>
                  </a:cubicBezTo>
                  <a:cubicBezTo>
                    <a:pt x="2913" y="1321"/>
                    <a:pt x="2786" y="1231"/>
                    <a:pt x="2779" y="1050"/>
                  </a:cubicBezTo>
                  <a:cubicBezTo>
                    <a:pt x="2779" y="914"/>
                    <a:pt x="2888" y="788"/>
                    <a:pt x="3041" y="788"/>
                  </a:cubicBezTo>
                  <a:close/>
                  <a:moveTo>
                    <a:pt x="800" y="1797"/>
                  </a:moveTo>
                  <a:cubicBezTo>
                    <a:pt x="940" y="1797"/>
                    <a:pt x="1063" y="1910"/>
                    <a:pt x="1063" y="2062"/>
                  </a:cubicBezTo>
                  <a:cubicBezTo>
                    <a:pt x="1056" y="2235"/>
                    <a:pt x="928" y="2321"/>
                    <a:pt x="800" y="2321"/>
                  </a:cubicBezTo>
                  <a:cubicBezTo>
                    <a:pt x="673" y="2321"/>
                    <a:pt x="545" y="2235"/>
                    <a:pt x="538" y="2062"/>
                  </a:cubicBezTo>
                  <a:cubicBezTo>
                    <a:pt x="538" y="1910"/>
                    <a:pt x="648" y="1797"/>
                    <a:pt x="800" y="1797"/>
                  </a:cubicBezTo>
                  <a:close/>
                  <a:moveTo>
                    <a:pt x="5020" y="2643"/>
                  </a:moveTo>
                  <a:cubicBezTo>
                    <a:pt x="5159" y="2643"/>
                    <a:pt x="5282" y="2753"/>
                    <a:pt x="5282" y="2905"/>
                  </a:cubicBezTo>
                  <a:cubicBezTo>
                    <a:pt x="5282" y="3042"/>
                    <a:pt x="5159" y="3168"/>
                    <a:pt x="5020" y="3168"/>
                  </a:cubicBezTo>
                  <a:cubicBezTo>
                    <a:pt x="4674" y="3154"/>
                    <a:pt x="4674" y="2656"/>
                    <a:pt x="5020" y="2643"/>
                  </a:cubicBezTo>
                  <a:close/>
                  <a:moveTo>
                    <a:pt x="7120" y="1"/>
                  </a:moveTo>
                  <a:cubicBezTo>
                    <a:pt x="6548" y="1"/>
                    <a:pt x="6158" y="627"/>
                    <a:pt x="6417" y="1133"/>
                  </a:cubicBezTo>
                  <a:lnTo>
                    <a:pt x="5365" y="2185"/>
                  </a:lnTo>
                  <a:cubicBezTo>
                    <a:pt x="5262" y="2137"/>
                    <a:pt x="5141" y="2113"/>
                    <a:pt x="5020" y="2113"/>
                  </a:cubicBezTo>
                  <a:cubicBezTo>
                    <a:pt x="4898" y="2113"/>
                    <a:pt x="4777" y="2137"/>
                    <a:pt x="4674" y="2185"/>
                  </a:cubicBezTo>
                  <a:lnTo>
                    <a:pt x="3775" y="1368"/>
                  </a:lnTo>
                  <a:cubicBezTo>
                    <a:pt x="3995" y="863"/>
                    <a:pt x="3604" y="263"/>
                    <a:pt x="3059" y="263"/>
                  </a:cubicBezTo>
                  <a:cubicBezTo>
                    <a:pt x="3053" y="263"/>
                    <a:pt x="3047" y="263"/>
                    <a:pt x="3041" y="263"/>
                  </a:cubicBezTo>
                  <a:cubicBezTo>
                    <a:pt x="2600" y="263"/>
                    <a:pt x="2225" y="635"/>
                    <a:pt x="2254" y="1093"/>
                  </a:cubicBezTo>
                  <a:lnTo>
                    <a:pt x="1312" y="1465"/>
                  </a:lnTo>
                  <a:cubicBezTo>
                    <a:pt x="1161" y="1331"/>
                    <a:pt x="980" y="1270"/>
                    <a:pt x="803" y="1270"/>
                  </a:cubicBezTo>
                  <a:cubicBezTo>
                    <a:pt x="395" y="1270"/>
                    <a:pt x="0" y="1588"/>
                    <a:pt x="0" y="2062"/>
                  </a:cubicBezTo>
                  <a:cubicBezTo>
                    <a:pt x="0" y="2504"/>
                    <a:pt x="359" y="2849"/>
                    <a:pt x="800" y="2849"/>
                  </a:cubicBezTo>
                  <a:cubicBezTo>
                    <a:pt x="807" y="2849"/>
                    <a:pt x="814" y="2849"/>
                    <a:pt x="821" y="2849"/>
                  </a:cubicBezTo>
                  <a:cubicBezTo>
                    <a:pt x="1296" y="2849"/>
                    <a:pt x="1659" y="2401"/>
                    <a:pt x="1577" y="1923"/>
                  </a:cubicBezTo>
                  <a:lnTo>
                    <a:pt x="2447" y="1578"/>
                  </a:lnTo>
                  <a:cubicBezTo>
                    <a:pt x="2590" y="1754"/>
                    <a:pt x="2822" y="1852"/>
                    <a:pt x="3051" y="1852"/>
                  </a:cubicBezTo>
                  <a:cubicBezTo>
                    <a:pt x="3180" y="1852"/>
                    <a:pt x="3307" y="1821"/>
                    <a:pt x="3416" y="1757"/>
                  </a:cubicBezTo>
                  <a:lnTo>
                    <a:pt x="4299" y="2574"/>
                  </a:lnTo>
                  <a:cubicBezTo>
                    <a:pt x="4053" y="3079"/>
                    <a:pt x="4444" y="3692"/>
                    <a:pt x="5002" y="3692"/>
                  </a:cubicBezTo>
                  <a:cubicBezTo>
                    <a:pt x="5008" y="3692"/>
                    <a:pt x="5014" y="3692"/>
                    <a:pt x="5020" y="3692"/>
                  </a:cubicBezTo>
                  <a:cubicBezTo>
                    <a:pt x="5025" y="3692"/>
                    <a:pt x="5031" y="3692"/>
                    <a:pt x="5037" y="3692"/>
                  </a:cubicBezTo>
                  <a:cubicBezTo>
                    <a:pt x="5595" y="3692"/>
                    <a:pt x="5986" y="3066"/>
                    <a:pt x="5740" y="2560"/>
                  </a:cubicBezTo>
                  <a:lnTo>
                    <a:pt x="6789" y="1508"/>
                  </a:lnTo>
                  <a:cubicBezTo>
                    <a:pt x="6897" y="1560"/>
                    <a:pt x="7011" y="1585"/>
                    <a:pt x="7123" y="1585"/>
                  </a:cubicBezTo>
                  <a:cubicBezTo>
                    <a:pt x="7542" y="1585"/>
                    <a:pt x="7935" y="1246"/>
                    <a:pt x="7924" y="788"/>
                  </a:cubicBezTo>
                  <a:cubicBezTo>
                    <a:pt x="7924" y="359"/>
                    <a:pt x="7566" y="1"/>
                    <a:pt x="7138" y="1"/>
                  </a:cubicBezTo>
                  <a:cubicBezTo>
                    <a:pt x="7132" y="1"/>
                    <a:pt x="7126" y="1"/>
                    <a:pt x="7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6" name="Google Shape;816;p38"/>
          <p:cNvCxnSpPr>
            <a:stCxn id="817" idx="3"/>
            <a:endCxn id="811" idx="1"/>
          </p:cNvCxnSpPr>
          <p:nvPr/>
        </p:nvCxnSpPr>
        <p:spPr>
          <a:xfrm>
            <a:off x="2017150" y="1512650"/>
            <a:ext cx="304800" cy="0"/>
          </a:xfrm>
          <a:prstGeom prst="straightConnector1">
            <a:avLst/>
          </a:prstGeom>
          <a:noFill/>
          <a:ln w="9525" cap="flat" cmpd="sng">
            <a:solidFill>
              <a:schemeClr val="dk1"/>
            </a:solidFill>
            <a:prstDash val="solid"/>
            <a:round/>
            <a:headEnd type="none" w="med" len="med"/>
            <a:tailEnd type="diamond" w="med" len="med"/>
          </a:ln>
        </p:spPr>
      </p:cxnSp>
      <p:sp>
        <p:nvSpPr>
          <p:cNvPr id="818" name="Google Shape;818;p38"/>
          <p:cNvSpPr/>
          <p:nvPr/>
        </p:nvSpPr>
        <p:spPr>
          <a:xfrm>
            <a:off x="4716422" y="122913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9" name="Google Shape;819;p38"/>
          <p:cNvCxnSpPr>
            <a:stCxn id="820" idx="3"/>
            <a:endCxn id="818" idx="1"/>
          </p:cNvCxnSpPr>
          <p:nvPr/>
        </p:nvCxnSpPr>
        <p:spPr>
          <a:xfrm>
            <a:off x="4411625" y="1512651"/>
            <a:ext cx="304800" cy="0"/>
          </a:xfrm>
          <a:prstGeom prst="straightConnector1">
            <a:avLst/>
          </a:prstGeom>
          <a:noFill/>
          <a:ln w="9525" cap="flat" cmpd="sng">
            <a:solidFill>
              <a:schemeClr val="dk1"/>
            </a:solidFill>
            <a:prstDash val="solid"/>
            <a:round/>
            <a:headEnd type="none" w="med" len="med"/>
            <a:tailEnd type="diamond" w="med" len="med"/>
          </a:ln>
        </p:spPr>
      </p:cxnSp>
      <p:sp>
        <p:nvSpPr>
          <p:cNvPr id="821" name="Google Shape;821;p38"/>
          <p:cNvSpPr/>
          <p:nvPr/>
        </p:nvSpPr>
        <p:spPr>
          <a:xfrm>
            <a:off x="7110897" y="122913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3637344" y="267468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38"/>
          <p:cNvCxnSpPr>
            <a:stCxn id="824" idx="3"/>
            <a:endCxn id="822" idx="1"/>
          </p:cNvCxnSpPr>
          <p:nvPr/>
        </p:nvCxnSpPr>
        <p:spPr>
          <a:xfrm>
            <a:off x="3332597" y="2958200"/>
            <a:ext cx="304800" cy="0"/>
          </a:xfrm>
          <a:prstGeom prst="straightConnector1">
            <a:avLst/>
          </a:prstGeom>
          <a:noFill/>
          <a:ln w="9525" cap="flat" cmpd="sng">
            <a:solidFill>
              <a:schemeClr val="dk1"/>
            </a:solidFill>
            <a:prstDash val="solid"/>
            <a:round/>
            <a:headEnd type="none" w="med" len="med"/>
            <a:tailEnd type="diamond" w="med" len="med"/>
          </a:ln>
        </p:spPr>
      </p:cxnSp>
      <p:sp>
        <p:nvSpPr>
          <p:cNvPr id="825" name="Google Shape;825;p38"/>
          <p:cNvSpPr/>
          <p:nvPr/>
        </p:nvSpPr>
        <p:spPr>
          <a:xfrm>
            <a:off x="6072184" y="267468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 name="Google Shape;826;p38"/>
          <p:cNvCxnSpPr>
            <a:stCxn id="827" idx="3"/>
            <a:endCxn id="825" idx="1"/>
          </p:cNvCxnSpPr>
          <p:nvPr/>
        </p:nvCxnSpPr>
        <p:spPr>
          <a:xfrm>
            <a:off x="5767387" y="2958199"/>
            <a:ext cx="304800" cy="0"/>
          </a:xfrm>
          <a:prstGeom prst="straightConnector1">
            <a:avLst/>
          </a:prstGeom>
          <a:noFill/>
          <a:ln w="9525" cap="flat" cmpd="sng">
            <a:solidFill>
              <a:schemeClr val="dk1"/>
            </a:solidFill>
            <a:prstDash val="solid"/>
            <a:round/>
            <a:headEnd type="none" w="med" len="med"/>
            <a:tailEnd type="diamond" w="med" len="med"/>
          </a:ln>
        </p:spPr>
      </p:cxnSp>
      <p:sp>
        <p:nvSpPr>
          <p:cNvPr id="829" name="Google Shape;829;p38"/>
          <p:cNvSpPr txBox="1">
            <a:spLocks noGrp="1"/>
          </p:cNvSpPr>
          <p:nvPr>
            <p:ph type="subTitle" idx="6"/>
          </p:nvPr>
        </p:nvSpPr>
        <p:spPr>
          <a:xfrm>
            <a:off x="3828547" y="2010344"/>
            <a:ext cx="2305500" cy="484800"/>
          </a:xfrm>
          <a:prstGeom prst="rect">
            <a:avLst/>
          </a:prstGeom>
        </p:spPr>
        <p:txBody>
          <a:bodyPr spcFirstLastPara="1" wrap="square" lIns="91425" tIns="91425" rIns="91425" bIns="91425" anchor="b" anchorCtr="0">
            <a:noAutofit/>
          </a:bodyPr>
          <a:lstStyle/>
          <a:p>
            <a:pPr marL="0" lvl="0" indent="0"/>
            <a:r>
              <a:rPr lang="en-US" b="1" dirty="0" err="1"/>
              <a:t>Objectifs</a:t>
            </a:r>
            <a:r>
              <a:rPr lang="en-US" b="1" dirty="0"/>
              <a:t> de </a:t>
            </a:r>
            <a:r>
              <a:rPr lang="en-US" b="1" dirty="0" err="1"/>
              <a:t>l’AFC</a:t>
            </a:r>
            <a:endParaRPr dirty="0"/>
          </a:p>
        </p:txBody>
      </p:sp>
      <p:grpSp>
        <p:nvGrpSpPr>
          <p:cNvPr id="838" name="Google Shape;838;p38"/>
          <p:cNvGrpSpPr/>
          <p:nvPr/>
        </p:nvGrpSpPr>
        <p:grpSpPr>
          <a:xfrm>
            <a:off x="6219297" y="2788538"/>
            <a:ext cx="272800" cy="339300"/>
            <a:chOff x="4108450" y="3256400"/>
            <a:chExt cx="272800" cy="339300"/>
          </a:xfrm>
        </p:grpSpPr>
        <p:sp>
          <p:nvSpPr>
            <p:cNvPr id="839" name="Google Shape;839;p38"/>
            <p:cNvSpPr/>
            <p:nvPr/>
          </p:nvSpPr>
          <p:spPr>
            <a:xfrm>
              <a:off x="4108450" y="3256400"/>
              <a:ext cx="272800" cy="339300"/>
            </a:xfrm>
            <a:custGeom>
              <a:avLst/>
              <a:gdLst/>
              <a:ahLst/>
              <a:cxnLst/>
              <a:rect l="l" t="t" r="r" b="b"/>
              <a:pathLst>
                <a:path w="10912" h="13572" extrusionOk="0">
                  <a:moveTo>
                    <a:pt x="8714" y="817"/>
                  </a:moveTo>
                  <a:lnTo>
                    <a:pt x="10069" y="2172"/>
                  </a:lnTo>
                  <a:lnTo>
                    <a:pt x="8714" y="2172"/>
                  </a:lnTo>
                  <a:lnTo>
                    <a:pt x="8714" y="817"/>
                  </a:lnTo>
                  <a:close/>
                  <a:moveTo>
                    <a:pt x="8190" y="1564"/>
                  </a:moveTo>
                  <a:lnTo>
                    <a:pt x="8190" y="2451"/>
                  </a:lnTo>
                  <a:cubicBezTo>
                    <a:pt x="8190" y="2587"/>
                    <a:pt x="8299" y="2713"/>
                    <a:pt x="8452" y="2713"/>
                  </a:cubicBezTo>
                  <a:lnTo>
                    <a:pt x="9322" y="2713"/>
                  </a:lnTo>
                  <a:lnTo>
                    <a:pt x="9322" y="10570"/>
                  </a:lnTo>
                  <a:lnTo>
                    <a:pt x="2961" y="10570"/>
                  </a:lnTo>
                  <a:lnTo>
                    <a:pt x="2961" y="1564"/>
                  </a:lnTo>
                  <a:close/>
                  <a:moveTo>
                    <a:pt x="8190" y="542"/>
                  </a:moveTo>
                  <a:lnTo>
                    <a:pt x="8190" y="1066"/>
                  </a:lnTo>
                  <a:lnTo>
                    <a:pt x="2696" y="1066"/>
                  </a:lnTo>
                  <a:cubicBezTo>
                    <a:pt x="2560" y="1066"/>
                    <a:pt x="2433" y="1192"/>
                    <a:pt x="2433" y="1329"/>
                  </a:cubicBezTo>
                  <a:lnTo>
                    <a:pt x="2433" y="10846"/>
                  </a:lnTo>
                  <a:cubicBezTo>
                    <a:pt x="2433" y="10985"/>
                    <a:pt x="2560" y="11108"/>
                    <a:pt x="2696" y="11108"/>
                  </a:cubicBezTo>
                  <a:lnTo>
                    <a:pt x="9584" y="11108"/>
                  </a:lnTo>
                  <a:cubicBezTo>
                    <a:pt x="9737" y="11108"/>
                    <a:pt x="9849" y="10985"/>
                    <a:pt x="9849" y="10846"/>
                  </a:cubicBezTo>
                  <a:lnTo>
                    <a:pt x="9849" y="2713"/>
                  </a:lnTo>
                  <a:lnTo>
                    <a:pt x="10387" y="2713"/>
                  </a:lnTo>
                  <a:lnTo>
                    <a:pt x="10387" y="11633"/>
                  </a:lnTo>
                  <a:lnTo>
                    <a:pt x="1909" y="11633"/>
                  </a:lnTo>
                  <a:lnTo>
                    <a:pt x="1909" y="542"/>
                  </a:lnTo>
                  <a:close/>
                  <a:moveTo>
                    <a:pt x="1368" y="1909"/>
                  </a:moveTo>
                  <a:lnTo>
                    <a:pt x="1368" y="11925"/>
                  </a:lnTo>
                  <a:cubicBezTo>
                    <a:pt x="1368" y="12077"/>
                    <a:pt x="1494" y="12187"/>
                    <a:pt x="1647" y="12187"/>
                  </a:cubicBezTo>
                  <a:lnTo>
                    <a:pt x="9003" y="12187"/>
                  </a:lnTo>
                  <a:lnTo>
                    <a:pt x="9003" y="13043"/>
                  </a:lnTo>
                  <a:lnTo>
                    <a:pt x="525" y="13043"/>
                  </a:lnTo>
                  <a:lnTo>
                    <a:pt x="525" y="1909"/>
                  </a:lnTo>
                  <a:close/>
                  <a:moveTo>
                    <a:pt x="1647" y="1"/>
                  </a:moveTo>
                  <a:cubicBezTo>
                    <a:pt x="1494" y="1"/>
                    <a:pt x="1368" y="127"/>
                    <a:pt x="1368" y="280"/>
                  </a:cubicBezTo>
                  <a:lnTo>
                    <a:pt x="1368" y="1385"/>
                  </a:lnTo>
                  <a:lnTo>
                    <a:pt x="262" y="1385"/>
                  </a:lnTo>
                  <a:cubicBezTo>
                    <a:pt x="110" y="1385"/>
                    <a:pt x="0" y="1508"/>
                    <a:pt x="0" y="1647"/>
                  </a:cubicBezTo>
                  <a:lnTo>
                    <a:pt x="0" y="13309"/>
                  </a:lnTo>
                  <a:cubicBezTo>
                    <a:pt x="0" y="13445"/>
                    <a:pt x="110" y="13571"/>
                    <a:pt x="262" y="13571"/>
                  </a:cubicBezTo>
                  <a:lnTo>
                    <a:pt x="9269" y="13571"/>
                  </a:lnTo>
                  <a:cubicBezTo>
                    <a:pt x="9418" y="13571"/>
                    <a:pt x="9531" y="13445"/>
                    <a:pt x="9531" y="13309"/>
                  </a:cubicBezTo>
                  <a:lnTo>
                    <a:pt x="9531" y="12187"/>
                  </a:lnTo>
                  <a:lnTo>
                    <a:pt x="10829" y="12187"/>
                  </a:lnTo>
                  <a:cubicBezTo>
                    <a:pt x="10872" y="12187"/>
                    <a:pt x="10912" y="12160"/>
                    <a:pt x="10912" y="12117"/>
                  </a:cubicBezTo>
                  <a:lnTo>
                    <a:pt x="10912" y="2228"/>
                  </a:lnTo>
                  <a:cubicBezTo>
                    <a:pt x="10912" y="2215"/>
                    <a:pt x="10898" y="2202"/>
                    <a:pt x="10885" y="2202"/>
                  </a:cubicBezTo>
                  <a:lnTo>
                    <a:pt x="10829" y="2202"/>
                  </a:lnTo>
                  <a:lnTo>
                    <a:pt x="8714" y="84"/>
                  </a:lnTo>
                  <a:cubicBezTo>
                    <a:pt x="8658" y="31"/>
                    <a:pt x="8605" y="1"/>
                    <a:pt x="8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4268525" y="3324075"/>
              <a:ext cx="59525" cy="59650"/>
            </a:xfrm>
            <a:custGeom>
              <a:avLst/>
              <a:gdLst/>
              <a:ahLst/>
              <a:cxnLst/>
              <a:rect l="l" t="t" r="r" b="b"/>
              <a:pathLst>
                <a:path w="2381" h="2386" extrusionOk="0">
                  <a:moveTo>
                    <a:pt x="542" y="560"/>
                  </a:moveTo>
                  <a:cubicBezTo>
                    <a:pt x="1189" y="670"/>
                    <a:pt x="1717" y="1194"/>
                    <a:pt x="1826" y="1858"/>
                  </a:cubicBezTo>
                  <a:lnTo>
                    <a:pt x="542" y="1858"/>
                  </a:lnTo>
                  <a:lnTo>
                    <a:pt x="542" y="560"/>
                  </a:lnTo>
                  <a:close/>
                  <a:moveTo>
                    <a:pt x="213" y="1"/>
                  </a:moveTo>
                  <a:cubicBezTo>
                    <a:pt x="97" y="1"/>
                    <a:pt x="1" y="81"/>
                    <a:pt x="1" y="212"/>
                  </a:cubicBezTo>
                  <a:lnTo>
                    <a:pt x="1" y="2120"/>
                  </a:lnTo>
                  <a:cubicBezTo>
                    <a:pt x="1" y="2260"/>
                    <a:pt x="127" y="2386"/>
                    <a:pt x="263" y="2386"/>
                  </a:cubicBezTo>
                  <a:lnTo>
                    <a:pt x="2119" y="2386"/>
                  </a:lnTo>
                  <a:cubicBezTo>
                    <a:pt x="2268" y="2386"/>
                    <a:pt x="2381" y="2260"/>
                    <a:pt x="2381" y="2120"/>
                  </a:cubicBezTo>
                  <a:cubicBezTo>
                    <a:pt x="2381" y="959"/>
                    <a:pt x="1438" y="6"/>
                    <a:pt x="263" y="6"/>
                  </a:cubicBezTo>
                  <a:cubicBezTo>
                    <a:pt x="246" y="3"/>
                    <a:pt x="229"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4178650" y="3350850"/>
              <a:ext cx="123100" cy="105500"/>
            </a:xfrm>
            <a:custGeom>
              <a:avLst/>
              <a:gdLst/>
              <a:ahLst/>
              <a:cxnLst/>
              <a:rect l="l" t="t" r="r" b="b"/>
              <a:pathLst>
                <a:path w="4924" h="4220" extrusionOk="0">
                  <a:moveTo>
                    <a:pt x="2543" y="551"/>
                  </a:moveTo>
                  <a:lnTo>
                    <a:pt x="2543" y="1962"/>
                  </a:lnTo>
                  <a:lnTo>
                    <a:pt x="1328" y="2669"/>
                  </a:lnTo>
                  <a:cubicBezTo>
                    <a:pt x="967" y="1756"/>
                    <a:pt x="1591" y="704"/>
                    <a:pt x="2543" y="551"/>
                  </a:cubicBezTo>
                  <a:close/>
                  <a:moveTo>
                    <a:pt x="4356" y="2377"/>
                  </a:moveTo>
                  <a:cubicBezTo>
                    <a:pt x="4286" y="2752"/>
                    <a:pt x="4094" y="3084"/>
                    <a:pt x="3805" y="3333"/>
                  </a:cubicBezTo>
                  <a:lnTo>
                    <a:pt x="3250" y="2377"/>
                  </a:lnTo>
                  <a:close/>
                  <a:moveTo>
                    <a:pt x="2696" y="2477"/>
                  </a:moveTo>
                  <a:lnTo>
                    <a:pt x="3347" y="3609"/>
                  </a:lnTo>
                  <a:cubicBezTo>
                    <a:pt x="3182" y="3673"/>
                    <a:pt x="3004" y="3703"/>
                    <a:pt x="2825" y="3703"/>
                  </a:cubicBezTo>
                  <a:cubicBezTo>
                    <a:pt x="2346" y="3703"/>
                    <a:pt x="1858" y="3487"/>
                    <a:pt x="1577" y="3124"/>
                  </a:cubicBezTo>
                  <a:lnTo>
                    <a:pt x="2696" y="2477"/>
                  </a:lnTo>
                  <a:close/>
                  <a:moveTo>
                    <a:pt x="2809" y="0"/>
                  </a:moveTo>
                  <a:cubicBezTo>
                    <a:pt x="1" y="97"/>
                    <a:pt x="14" y="4120"/>
                    <a:pt x="2809" y="4220"/>
                  </a:cubicBezTo>
                  <a:cubicBezTo>
                    <a:pt x="3971" y="4220"/>
                    <a:pt x="4924" y="3277"/>
                    <a:pt x="4924" y="2115"/>
                  </a:cubicBezTo>
                  <a:cubicBezTo>
                    <a:pt x="4924" y="1962"/>
                    <a:pt x="4801" y="1839"/>
                    <a:pt x="4648" y="1839"/>
                  </a:cubicBezTo>
                  <a:lnTo>
                    <a:pt x="3071" y="1839"/>
                  </a:lnTo>
                  <a:lnTo>
                    <a:pt x="3071" y="263"/>
                  </a:lnTo>
                  <a:cubicBezTo>
                    <a:pt x="3071" y="110"/>
                    <a:pt x="2945" y="0"/>
                    <a:pt x="2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4195250" y="3310675"/>
              <a:ext cx="61925" cy="13550"/>
            </a:xfrm>
            <a:custGeom>
              <a:avLst/>
              <a:gdLst/>
              <a:ahLst/>
              <a:cxnLst/>
              <a:rect l="l" t="t" r="r" b="b"/>
              <a:pathLst>
                <a:path w="2477" h="542" extrusionOk="0">
                  <a:moveTo>
                    <a:pt x="276" y="1"/>
                  </a:moveTo>
                  <a:cubicBezTo>
                    <a:pt x="123" y="1"/>
                    <a:pt x="1" y="153"/>
                    <a:pt x="27" y="306"/>
                  </a:cubicBezTo>
                  <a:cubicBezTo>
                    <a:pt x="40" y="446"/>
                    <a:pt x="153" y="542"/>
                    <a:pt x="289" y="542"/>
                  </a:cubicBezTo>
                  <a:lnTo>
                    <a:pt x="2128" y="542"/>
                  </a:lnTo>
                  <a:cubicBezTo>
                    <a:pt x="2477" y="529"/>
                    <a:pt x="2477" y="17"/>
                    <a:pt x="2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4193500" y="3495000"/>
              <a:ext cx="62275" cy="13225"/>
            </a:xfrm>
            <a:custGeom>
              <a:avLst/>
              <a:gdLst/>
              <a:ahLst/>
              <a:cxnLst/>
              <a:rect l="l" t="t" r="r" b="b"/>
              <a:pathLst>
                <a:path w="2491" h="529" extrusionOk="0">
                  <a:moveTo>
                    <a:pt x="346" y="1"/>
                  </a:moveTo>
                  <a:cubicBezTo>
                    <a:pt x="1" y="14"/>
                    <a:pt x="1" y="512"/>
                    <a:pt x="346" y="528"/>
                  </a:cubicBezTo>
                  <a:lnTo>
                    <a:pt x="2198" y="528"/>
                  </a:lnTo>
                  <a:cubicBezTo>
                    <a:pt x="2364" y="528"/>
                    <a:pt x="2491" y="389"/>
                    <a:pt x="2464" y="223"/>
                  </a:cubicBezTo>
                  <a:cubicBezTo>
                    <a:pt x="2447" y="97"/>
                    <a:pt x="2325"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4193500" y="3468350"/>
              <a:ext cx="62275" cy="13225"/>
            </a:xfrm>
            <a:custGeom>
              <a:avLst/>
              <a:gdLst/>
              <a:ahLst/>
              <a:cxnLst/>
              <a:rect l="l" t="t" r="r" b="b"/>
              <a:pathLst>
                <a:path w="2491" h="529" extrusionOk="0">
                  <a:moveTo>
                    <a:pt x="346" y="1"/>
                  </a:moveTo>
                  <a:cubicBezTo>
                    <a:pt x="1" y="18"/>
                    <a:pt x="1" y="529"/>
                    <a:pt x="346" y="529"/>
                  </a:cubicBezTo>
                  <a:lnTo>
                    <a:pt x="2198" y="529"/>
                  </a:lnTo>
                  <a:cubicBezTo>
                    <a:pt x="2364" y="529"/>
                    <a:pt x="2491" y="389"/>
                    <a:pt x="2464" y="223"/>
                  </a:cubicBezTo>
                  <a:cubicBezTo>
                    <a:pt x="2447" y="101"/>
                    <a:pt x="2325"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4266450" y="3495000"/>
              <a:ext cx="62275" cy="13225"/>
            </a:xfrm>
            <a:custGeom>
              <a:avLst/>
              <a:gdLst/>
              <a:ahLst/>
              <a:cxnLst/>
              <a:rect l="l" t="t" r="r" b="b"/>
              <a:pathLst>
                <a:path w="2491" h="529" extrusionOk="0">
                  <a:moveTo>
                    <a:pt x="359" y="1"/>
                  </a:moveTo>
                  <a:cubicBezTo>
                    <a:pt x="1" y="14"/>
                    <a:pt x="1" y="512"/>
                    <a:pt x="359" y="528"/>
                  </a:cubicBezTo>
                  <a:lnTo>
                    <a:pt x="2202" y="528"/>
                  </a:lnTo>
                  <a:cubicBezTo>
                    <a:pt x="2368" y="528"/>
                    <a:pt x="2490" y="389"/>
                    <a:pt x="2464" y="223"/>
                  </a:cubicBezTo>
                  <a:cubicBezTo>
                    <a:pt x="2451" y="97"/>
                    <a:pt x="2324" y="1"/>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4266450" y="3468350"/>
              <a:ext cx="62275" cy="13225"/>
            </a:xfrm>
            <a:custGeom>
              <a:avLst/>
              <a:gdLst/>
              <a:ahLst/>
              <a:cxnLst/>
              <a:rect l="l" t="t" r="r" b="b"/>
              <a:pathLst>
                <a:path w="2491" h="529" extrusionOk="0">
                  <a:moveTo>
                    <a:pt x="359" y="1"/>
                  </a:moveTo>
                  <a:cubicBezTo>
                    <a:pt x="1" y="18"/>
                    <a:pt x="1" y="529"/>
                    <a:pt x="359" y="529"/>
                  </a:cubicBezTo>
                  <a:lnTo>
                    <a:pt x="2202" y="529"/>
                  </a:lnTo>
                  <a:cubicBezTo>
                    <a:pt x="2368" y="529"/>
                    <a:pt x="2490" y="389"/>
                    <a:pt x="2464" y="223"/>
                  </a:cubicBezTo>
                  <a:cubicBezTo>
                    <a:pt x="2451" y="101"/>
                    <a:pt x="2324" y="1"/>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38"/>
          <p:cNvGrpSpPr/>
          <p:nvPr/>
        </p:nvGrpSpPr>
        <p:grpSpPr>
          <a:xfrm>
            <a:off x="7224810" y="1342988"/>
            <a:ext cx="339275" cy="339300"/>
            <a:chOff x="3277475" y="3256400"/>
            <a:chExt cx="339275" cy="339300"/>
          </a:xfrm>
        </p:grpSpPr>
        <p:sp>
          <p:nvSpPr>
            <p:cNvPr id="848" name="Google Shape;848;p38"/>
            <p:cNvSpPr/>
            <p:nvPr/>
          </p:nvSpPr>
          <p:spPr>
            <a:xfrm>
              <a:off x="3277475" y="3256400"/>
              <a:ext cx="339275" cy="339300"/>
            </a:xfrm>
            <a:custGeom>
              <a:avLst/>
              <a:gdLst/>
              <a:ahLst/>
              <a:cxnLst/>
              <a:rect l="l" t="t" r="r" b="b"/>
              <a:pathLst>
                <a:path w="13571" h="13572" extrusionOk="0">
                  <a:moveTo>
                    <a:pt x="2546" y="2451"/>
                  </a:moveTo>
                  <a:lnTo>
                    <a:pt x="2546" y="2975"/>
                  </a:lnTo>
                  <a:lnTo>
                    <a:pt x="1328" y="2975"/>
                  </a:lnTo>
                  <a:cubicBezTo>
                    <a:pt x="1179" y="2975"/>
                    <a:pt x="1066" y="3085"/>
                    <a:pt x="1066" y="3237"/>
                  </a:cubicBezTo>
                  <a:lnTo>
                    <a:pt x="1066" y="9863"/>
                  </a:lnTo>
                  <a:lnTo>
                    <a:pt x="541" y="9863"/>
                  </a:lnTo>
                  <a:lnTo>
                    <a:pt x="541" y="2713"/>
                  </a:lnTo>
                  <a:cubicBezTo>
                    <a:pt x="541" y="2560"/>
                    <a:pt x="651" y="2451"/>
                    <a:pt x="804" y="2451"/>
                  </a:cubicBezTo>
                  <a:close/>
                  <a:moveTo>
                    <a:pt x="2546" y="3500"/>
                  </a:moveTo>
                  <a:lnTo>
                    <a:pt x="2546" y="9863"/>
                  </a:lnTo>
                  <a:lnTo>
                    <a:pt x="1594" y="9863"/>
                  </a:lnTo>
                  <a:lnTo>
                    <a:pt x="1594" y="3500"/>
                  </a:lnTo>
                  <a:close/>
                  <a:moveTo>
                    <a:pt x="10500" y="542"/>
                  </a:moveTo>
                  <a:lnTo>
                    <a:pt x="10500" y="9863"/>
                  </a:lnTo>
                  <a:lnTo>
                    <a:pt x="3071" y="9863"/>
                  </a:lnTo>
                  <a:lnTo>
                    <a:pt x="3071" y="542"/>
                  </a:lnTo>
                  <a:close/>
                  <a:moveTo>
                    <a:pt x="11981" y="3500"/>
                  </a:moveTo>
                  <a:lnTo>
                    <a:pt x="11981" y="9863"/>
                  </a:lnTo>
                  <a:lnTo>
                    <a:pt x="11025" y="9863"/>
                  </a:lnTo>
                  <a:lnTo>
                    <a:pt x="11025" y="3500"/>
                  </a:lnTo>
                  <a:close/>
                  <a:moveTo>
                    <a:pt x="12767" y="2451"/>
                  </a:moveTo>
                  <a:cubicBezTo>
                    <a:pt x="12920" y="2451"/>
                    <a:pt x="13030" y="2560"/>
                    <a:pt x="13030" y="2713"/>
                  </a:cubicBezTo>
                  <a:lnTo>
                    <a:pt x="13030" y="9863"/>
                  </a:lnTo>
                  <a:lnTo>
                    <a:pt x="12505" y="9863"/>
                  </a:lnTo>
                  <a:lnTo>
                    <a:pt x="12505" y="3237"/>
                  </a:lnTo>
                  <a:cubicBezTo>
                    <a:pt x="12505" y="3085"/>
                    <a:pt x="12396" y="2975"/>
                    <a:pt x="12243" y="2975"/>
                  </a:cubicBezTo>
                  <a:lnTo>
                    <a:pt x="11025" y="2975"/>
                  </a:lnTo>
                  <a:lnTo>
                    <a:pt x="11025" y="2451"/>
                  </a:lnTo>
                  <a:close/>
                  <a:moveTo>
                    <a:pt x="13030" y="10388"/>
                  </a:moveTo>
                  <a:lnTo>
                    <a:pt x="13030" y="10653"/>
                  </a:lnTo>
                  <a:cubicBezTo>
                    <a:pt x="13030" y="10803"/>
                    <a:pt x="12920" y="10915"/>
                    <a:pt x="12767" y="10915"/>
                  </a:cubicBezTo>
                  <a:lnTo>
                    <a:pt x="804" y="10915"/>
                  </a:lnTo>
                  <a:cubicBezTo>
                    <a:pt x="651" y="10915"/>
                    <a:pt x="541" y="10803"/>
                    <a:pt x="541" y="10653"/>
                  </a:cubicBezTo>
                  <a:lnTo>
                    <a:pt x="541" y="10388"/>
                  </a:lnTo>
                  <a:close/>
                  <a:moveTo>
                    <a:pt x="7595" y="11453"/>
                  </a:moveTo>
                  <a:lnTo>
                    <a:pt x="8024" y="13043"/>
                  </a:lnTo>
                  <a:lnTo>
                    <a:pt x="5534" y="13043"/>
                  </a:lnTo>
                  <a:lnTo>
                    <a:pt x="5962" y="11453"/>
                  </a:lnTo>
                  <a:close/>
                  <a:moveTo>
                    <a:pt x="2809" y="1"/>
                  </a:moveTo>
                  <a:cubicBezTo>
                    <a:pt x="2672" y="1"/>
                    <a:pt x="2546" y="127"/>
                    <a:pt x="2546" y="280"/>
                  </a:cubicBezTo>
                  <a:lnTo>
                    <a:pt x="2546" y="1909"/>
                  </a:lnTo>
                  <a:lnTo>
                    <a:pt x="804" y="1909"/>
                  </a:lnTo>
                  <a:cubicBezTo>
                    <a:pt x="362" y="1909"/>
                    <a:pt x="0" y="2271"/>
                    <a:pt x="0" y="2713"/>
                  </a:cubicBezTo>
                  <a:lnTo>
                    <a:pt x="0" y="10653"/>
                  </a:lnTo>
                  <a:cubicBezTo>
                    <a:pt x="0" y="11095"/>
                    <a:pt x="362" y="11453"/>
                    <a:pt x="804" y="11453"/>
                  </a:cubicBezTo>
                  <a:lnTo>
                    <a:pt x="5424" y="11453"/>
                  </a:lnTo>
                  <a:lnTo>
                    <a:pt x="4996" y="13043"/>
                  </a:lnTo>
                  <a:lnTo>
                    <a:pt x="4664" y="13043"/>
                  </a:lnTo>
                  <a:cubicBezTo>
                    <a:pt x="4302" y="13043"/>
                    <a:pt x="4302" y="13558"/>
                    <a:pt x="4664" y="13571"/>
                  </a:cubicBezTo>
                  <a:lnTo>
                    <a:pt x="8897" y="13571"/>
                  </a:lnTo>
                  <a:cubicBezTo>
                    <a:pt x="9242" y="13558"/>
                    <a:pt x="9255" y="13060"/>
                    <a:pt x="8897" y="13043"/>
                  </a:cubicBezTo>
                  <a:lnTo>
                    <a:pt x="8578" y="13043"/>
                  </a:lnTo>
                  <a:lnTo>
                    <a:pt x="8150" y="11453"/>
                  </a:lnTo>
                  <a:lnTo>
                    <a:pt x="12767" y="11453"/>
                  </a:lnTo>
                  <a:cubicBezTo>
                    <a:pt x="13212" y="11453"/>
                    <a:pt x="13571" y="11095"/>
                    <a:pt x="13571" y="10653"/>
                  </a:cubicBezTo>
                  <a:lnTo>
                    <a:pt x="13571" y="2713"/>
                  </a:lnTo>
                  <a:cubicBezTo>
                    <a:pt x="13571" y="2271"/>
                    <a:pt x="13212" y="1909"/>
                    <a:pt x="12767" y="1909"/>
                  </a:cubicBezTo>
                  <a:lnTo>
                    <a:pt x="11025" y="1909"/>
                  </a:lnTo>
                  <a:lnTo>
                    <a:pt x="11025" y="280"/>
                  </a:lnTo>
                  <a:cubicBezTo>
                    <a:pt x="11025" y="127"/>
                    <a:pt x="10902" y="1"/>
                    <a:pt x="10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3374325" y="3341150"/>
              <a:ext cx="145575" cy="145900"/>
            </a:xfrm>
            <a:custGeom>
              <a:avLst/>
              <a:gdLst/>
              <a:ahLst/>
              <a:cxnLst/>
              <a:rect l="l" t="t" r="r" b="b"/>
              <a:pathLst>
                <a:path w="5823" h="5836" extrusionOk="0">
                  <a:moveTo>
                    <a:pt x="3306" y="541"/>
                  </a:moveTo>
                  <a:lnTo>
                    <a:pt x="3306" y="1328"/>
                  </a:lnTo>
                  <a:lnTo>
                    <a:pt x="2516" y="1328"/>
                  </a:lnTo>
                  <a:lnTo>
                    <a:pt x="2516" y="541"/>
                  </a:lnTo>
                  <a:close/>
                  <a:moveTo>
                    <a:pt x="1328" y="2516"/>
                  </a:moveTo>
                  <a:lnTo>
                    <a:pt x="1328" y="3320"/>
                  </a:lnTo>
                  <a:lnTo>
                    <a:pt x="525" y="3320"/>
                  </a:lnTo>
                  <a:lnTo>
                    <a:pt x="525" y="2516"/>
                  </a:lnTo>
                  <a:close/>
                  <a:moveTo>
                    <a:pt x="5298" y="2516"/>
                  </a:moveTo>
                  <a:lnTo>
                    <a:pt x="5298" y="3320"/>
                  </a:lnTo>
                  <a:lnTo>
                    <a:pt x="4495" y="3320"/>
                  </a:lnTo>
                  <a:lnTo>
                    <a:pt x="4495" y="2516"/>
                  </a:lnTo>
                  <a:close/>
                  <a:moveTo>
                    <a:pt x="3306" y="4508"/>
                  </a:moveTo>
                  <a:lnTo>
                    <a:pt x="3306" y="5298"/>
                  </a:lnTo>
                  <a:lnTo>
                    <a:pt x="2516" y="5298"/>
                  </a:lnTo>
                  <a:lnTo>
                    <a:pt x="2516" y="4508"/>
                  </a:lnTo>
                  <a:close/>
                  <a:moveTo>
                    <a:pt x="2254" y="0"/>
                  </a:moveTo>
                  <a:cubicBezTo>
                    <a:pt x="2101" y="0"/>
                    <a:pt x="1979" y="126"/>
                    <a:pt x="1979" y="276"/>
                  </a:cubicBezTo>
                  <a:lnTo>
                    <a:pt x="1979" y="1590"/>
                  </a:lnTo>
                  <a:cubicBezTo>
                    <a:pt x="1979" y="1743"/>
                    <a:pt x="2101" y="1869"/>
                    <a:pt x="2254" y="1869"/>
                  </a:cubicBezTo>
                  <a:lnTo>
                    <a:pt x="2643" y="1869"/>
                  </a:lnTo>
                  <a:lnTo>
                    <a:pt x="2643" y="2656"/>
                  </a:lnTo>
                  <a:lnTo>
                    <a:pt x="1853" y="2656"/>
                  </a:lnTo>
                  <a:lnTo>
                    <a:pt x="1853" y="2254"/>
                  </a:lnTo>
                  <a:cubicBezTo>
                    <a:pt x="1853" y="2118"/>
                    <a:pt x="1730" y="1992"/>
                    <a:pt x="1590" y="1992"/>
                  </a:cubicBezTo>
                  <a:lnTo>
                    <a:pt x="262" y="1992"/>
                  </a:lnTo>
                  <a:cubicBezTo>
                    <a:pt x="110" y="1992"/>
                    <a:pt x="0" y="2118"/>
                    <a:pt x="0" y="2254"/>
                  </a:cubicBezTo>
                  <a:lnTo>
                    <a:pt x="0" y="3582"/>
                  </a:lnTo>
                  <a:cubicBezTo>
                    <a:pt x="0" y="3735"/>
                    <a:pt x="110" y="3844"/>
                    <a:pt x="262" y="3844"/>
                  </a:cubicBezTo>
                  <a:lnTo>
                    <a:pt x="1590" y="3844"/>
                  </a:lnTo>
                  <a:cubicBezTo>
                    <a:pt x="1730" y="3844"/>
                    <a:pt x="1853" y="3735"/>
                    <a:pt x="1853" y="3582"/>
                  </a:cubicBezTo>
                  <a:lnTo>
                    <a:pt x="1853" y="3180"/>
                  </a:lnTo>
                  <a:lnTo>
                    <a:pt x="2643" y="3180"/>
                  </a:lnTo>
                  <a:lnTo>
                    <a:pt x="2643" y="3983"/>
                  </a:lnTo>
                  <a:lnTo>
                    <a:pt x="2254" y="3983"/>
                  </a:lnTo>
                  <a:cubicBezTo>
                    <a:pt x="2101" y="3983"/>
                    <a:pt x="1979" y="4093"/>
                    <a:pt x="1979" y="4246"/>
                  </a:cubicBezTo>
                  <a:lnTo>
                    <a:pt x="1979" y="5574"/>
                  </a:lnTo>
                  <a:cubicBezTo>
                    <a:pt x="1979" y="5713"/>
                    <a:pt x="2101" y="5836"/>
                    <a:pt x="2254" y="5836"/>
                  </a:cubicBezTo>
                  <a:lnTo>
                    <a:pt x="3569" y="5836"/>
                  </a:lnTo>
                  <a:cubicBezTo>
                    <a:pt x="3721" y="5836"/>
                    <a:pt x="3831" y="5713"/>
                    <a:pt x="3831" y="5574"/>
                  </a:cubicBezTo>
                  <a:lnTo>
                    <a:pt x="3831" y="4246"/>
                  </a:lnTo>
                  <a:cubicBezTo>
                    <a:pt x="3831" y="4093"/>
                    <a:pt x="3721" y="3983"/>
                    <a:pt x="3569" y="3983"/>
                  </a:cubicBezTo>
                  <a:lnTo>
                    <a:pt x="3180" y="3983"/>
                  </a:lnTo>
                  <a:lnTo>
                    <a:pt x="3180" y="3180"/>
                  </a:lnTo>
                  <a:lnTo>
                    <a:pt x="3970" y="3180"/>
                  </a:lnTo>
                  <a:lnTo>
                    <a:pt x="3970" y="3582"/>
                  </a:lnTo>
                  <a:cubicBezTo>
                    <a:pt x="3970" y="3735"/>
                    <a:pt x="4093" y="3844"/>
                    <a:pt x="4233" y="3844"/>
                  </a:cubicBezTo>
                  <a:lnTo>
                    <a:pt x="5560" y="3844"/>
                  </a:lnTo>
                  <a:cubicBezTo>
                    <a:pt x="5713" y="3844"/>
                    <a:pt x="5823" y="3735"/>
                    <a:pt x="5823" y="3582"/>
                  </a:cubicBezTo>
                  <a:lnTo>
                    <a:pt x="5823" y="2254"/>
                  </a:lnTo>
                  <a:cubicBezTo>
                    <a:pt x="5823" y="2118"/>
                    <a:pt x="5713" y="1992"/>
                    <a:pt x="5560" y="1992"/>
                  </a:cubicBezTo>
                  <a:lnTo>
                    <a:pt x="4233" y="1992"/>
                  </a:lnTo>
                  <a:cubicBezTo>
                    <a:pt x="4093" y="1992"/>
                    <a:pt x="3970" y="2118"/>
                    <a:pt x="3970" y="2254"/>
                  </a:cubicBezTo>
                  <a:lnTo>
                    <a:pt x="3970" y="2656"/>
                  </a:lnTo>
                  <a:lnTo>
                    <a:pt x="3180" y="2656"/>
                  </a:lnTo>
                  <a:lnTo>
                    <a:pt x="3180" y="1869"/>
                  </a:lnTo>
                  <a:lnTo>
                    <a:pt x="3569" y="1869"/>
                  </a:lnTo>
                  <a:cubicBezTo>
                    <a:pt x="3721" y="1869"/>
                    <a:pt x="3831" y="1743"/>
                    <a:pt x="3831" y="1590"/>
                  </a:cubicBezTo>
                  <a:lnTo>
                    <a:pt x="3831" y="276"/>
                  </a:lnTo>
                  <a:cubicBezTo>
                    <a:pt x="3831" y="126"/>
                    <a:pt x="3721" y="0"/>
                    <a:pt x="3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371900" y="3313500"/>
              <a:ext cx="65025" cy="13150"/>
            </a:xfrm>
            <a:custGeom>
              <a:avLst/>
              <a:gdLst/>
              <a:ahLst/>
              <a:cxnLst/>
              <a:rect l="l" t="t" r="r" b="b"/>
              <a:pathLst>
                <a:path w="2601" h="526" extrusionOk="0">
                  <a:moveTo>
                    <a:pt x="346" y="1"/>
                  </a:moveTo>
                  <a:cubicBezTo>
                    <a:pt x="1" y="14"/>
                    <a:pt x="1" y="512"/>
                    <a:pt x="346" y="525"/>
                  </a:cubicBezTo>
                  <a:lnTo>
                    <a:pt x="2338" y="525"/>
                  </a:lnTo>
                  <a:cubicBezTo>
                    <a:pt x="2491" y="525"/>
                    <a:pt x="2600" y="416"/>
                    <a:pt x="2600" y="263"/>
                  </a:cubicBezTo>
                  <a:cubicBezTo>
                    <a:pt x="2600" y="123"/>
                    <a:pt x="2491" y="1"/>
                    <a:pt x="2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371900" y="3341150"/>
              <a:ext cx="37375" cy="13550"/>
            </a:xfrm>
            <a:custGeom>
              <a:avLst/>
              <a:gdLst/>
              <a:ahLst/>
              <a:cxnLst/>
              <a:rect l="l" t="t" r="r" b="b"/>
              <a:pathLst>
                <a:path w="1495" h="542" extrusionOk="0">
                  <a:moveTo>
                    <a:pt x="346" y="0"/>
                  </a:moveTo>
                  <a:cubicBezTo>
                    <a:pt x="1" y="13"/>
                    <a:pt x="1" y="524"/>
                    <a:pt x="346" y="541"/>
                  </a:cubicBezTo>
                  <a:lnTo>
                    <a:pt x="1203" y="541"/>
                  </a:lnTo>
                  <a:cubicBezTo>
                    <a:pt x="1342" y="541"/>
                    <a:pt x="1452" y="442"/>
                    <a:pt x="1481" y="305"/>
                  </a:cubicBezTo>
                  <a:cubicBezTo>
                    <a:pt x="1495" y="153"/>
                    <a:pt x="1369" y="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371900" y="3285775"/>
              <a:ext cx="65775" cy="13225"/>
            </a:xfrm>
            <a:custGeom>
              <a:avLst/>
              <a:gdLst/>
              <a:ahLst/>
              <a:cxnLst/>
              <a:rect l="l" t="t" r="r" b="b"/>
              <a:pathLst>
                <a:path w="2631" h="529" extrusionOk="0">
                  <a:moveTo>
                    <a:pt x="346" y="1"/>
                  </a:moveTo>
                  <a:cubicBezTo>
                    <a:pt x="1" y="17"/>
                    <a:pt x="1" y="515"/>
                    <a:pt x="346" y="529"/>
                  </a:cubicBezTo>
                  <a:lnTo>
                    <a:pt x="2325" y="529"/>
                  </a:lnTo>
                  <a:cubicBezTo>
                    <a:pt x="2464" y="529"/>
                    <a:pt x="2587" y="432"/>
                    <a:pt x="2600" y="306"/>
                  </a:cubicBezTo>
                  <a:cubicBezTo>
                    <a:pt x="2630" y="140"/>
                    <a:pt x="2504" y="1"/>
                    <a:pt x="2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3454575" y="3313500"/>
              <a:ext cx="65325" cy="13150"/>
            </a:xfrm>
            <a:custGeom>
              <a:avLst/>
              <a:gdLst/>
              <a:ahLst/>
              <a:cxnLst/>
              <a:rect l="l" t="t" r="r" b="b"/>
              <a:pathLst>
                <a:path w="2613" h="526" extrusionOk="0">
                  <a:moveTo>
                    <a:pt x="359" y="1"/>
                  </a:moveTo>
                  <a:cubicBezTo>
                    <a:pt x="0" y="14"/>
                    <a:pt x="0" y="512"/>
                    <a:pt x="359" y="525"/>
                  </a:cubicBezTo>
                  <a:lnTo>
                    <a:pt x="2337" y="525"/>
                  </a:lnTo>
                  <a:cubicBezTo>
                    <a:pt x="2490" y="525"/>
                    <a:pt x="2613" y="416"/>
                    <a:pt x="2613" y="263"/>
                  </a:cubicBezTo>
                  <a:cubicBezTo>
                    <a:pt x="2613" y="123"/>
                    <a:pt x="2490" y="1"/>
                    <a:pt x="2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3454575" y="3285775"/>
              <a:ext cx="65675" cy="13225"/>
            </a:xfrm>
            <a:custGeom>
              <a:avLst/>
              <a:gdLst/>
              <a:ahLst/>
              <a:cxnLst/>
              <a:rect l="l" t="t" r="r" b="b"/>
              <a:pathLst>
                <a:path w="2627" h="529" extrusionOk="0">
                  <a:moveTo>
                    <a:pt x="359" y="1"/>
                  </a:moveTo>
                  <a:cubicBezTo>
                    <a:pt x="0" y="17"/>
                    <a:pt x="0" y="515"/>
                    <a:pt x="359" y="529"/>
                  </a:cubicBezTo>
                  <a:lnTo>
                    <a:pt x="2337" y="529"/>
                  </a:lnTo>
                  <a:cubicBezTo>
                    <a:pt x="2460" y="529"/>
                    <a:pt x="2586" y="432"/>
                    <a:pt x="2599" y="306"/>
                  </a:cubicBezTo>
                  <a:cubicBezTo>
                    <a:pt x="2626" y="140"/>
                    <a:pt x="2503" y="1"/>
                    <a:pt x="2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3484600" y="3341150"/>
              <a:ext cx="37375" cy="13550"/>
            </a:xfrm>
            <a:custGeom>
              <a:avLst/>
              <a:gdLst/>
              <a:ahLst/>
              <a:cxnLst/>
              <a:rect l="l" t="t" r="r" b="b"/>
              <a:pathLst>
                <a:path w="1495" h="542" extrusionOk="0">
                  <a:moveTo>
                    <a:pt x="293" y="0"/>
                  </a:moveTo>
                  <a:cubicBezTo>
                    <a:pt x="154" y="0"/>
                    <a:pt x="44" y="96"/>
                    <a:pt x="14" y="236"/>
                  </a:cubicBezTo>
                  <a:cubicBezTo>
                    <a:pt x="1" y="402"/>
                    <a:pt x="127" y="541"/>
                    <a:pt x="280" y="541"/>
                  </a:cubicBezTo>
                  <a:lnTo>
                    <a:pt x="1136" y="541"/>
                  </a:lnTo>
                  <a:cubicBezTo>
                    <a:pt x="1495" y="524"/>
                    <a:pt x="1495" y="13"/>
                    <a:pt x="1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3371900" y="3473600"/>
              <a:ext cx="37375" cy="13450"/>
            </a:xfrm>
            <a:custGeom>
              <a:avLst/>
              <a:gdLst/>
              <a:ahLst/>
              <a:cxnLst/>
              <a:rect l="l" t="t" r="r" b="b"/>
              <a:pathLst>
                <a:path w="1495" h="538" extrusionOk="0">
                  <a:moveTo>
                    <a:pt x="346" y="0"/>
                  </a:moveTo>
                  <a:cubicBezTo>
                    <a:pt x="1" y="13"/>
                    <a:pt x="1" y="525"/>
                    <a:pt x="346" y="538"/>
                  </a:cubicBezTo>
                  <a:lnTo>
                    <a:pt x="1203" y="538"/>
                  </a:lnTo>
                  <a:cubicBezTo>
                    <a:pt x="1342" y="538"/>
                    <a:pt x="1452" y="442"/>
                    <a:pt x="1481" y="305"/>
                  </a:cubicBezTo>
                  <a:cubicBezTo>
                    <a:pt x="1495" y="153"/>
                    <a:pt x="1369" y="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3484600" y="3473600"/>
              <a:ext cx="37375" cy="13450"/>
            </a:xfrm>
            <a:custGeom>
              <a:avLst/>
              <a:gdLst/>
              <a:ahLst/>
              <a:cxnLst/>
              <a:rect l="l" t="t" r="r" b="b"/>
              <a:pathLst>
                <a:path w="1495" h="538" extrusionOk="0">
                  <a:moveTo>
                    <a:pt x="293" y="0"/>
                  </a:moveTo>
                  <a:cubicBezTo>
                    <a:pt x="154" y="0"/>
                    <a:pt x="44" y="96"/>
                    <a:pt x="14" y="236"/>
                  </a:cubicBezTo>
                  <a:cubicBezTo>
                    <a:pt x="1" y="402"/>
                    <a:pt x="127" y="538"/>
                    <a:pt x="280" y="538"/>
                  </a:cubicBezTo>
                  <a:lnTo>
                    <a:pt x="1136" y="538"/>
                  </a:lnTo>
                  <a:cubicBezTo>
                    <a:pt x="1495" y="525"/>
                    <a:pt x="1495" y="13"/>
                    <a:pt x="1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38"/>
          <p:cNvGrpSpPr/>
          <p:nvPr/>
        </p:nvGrpSpPr>
        <p:grpSpPr>
          <a:xfrm>
            <a:off x="4860647" y="1342988"/>
            <a:ext cx="338875" cy="339300"/>
            <a:chOff x="2518850" y="3256400"/>
            <a:chExt cx="338875" cy="339300"/>
          </a:xfrm>
        </p:grpSpPr>
        <p:sp>
          <p:nvSpPr>
            <p:cNvPr id="859" name="Google Shape;859;p38"/>
            <p:cNvSpPr/>
            <p:nvPr/>
          </p:nvSpPr>
          <p:spPr>
            <a:xfrm>
              <a:off x="2518850" y="3256400"/>
              <a:ext cx="338875" cy="339300"/>
            </a:xfrm>
            <a:custGeom>
              <a:avLst/>
              <a:gdLst/>
              <a:ahLst/>
              <a:cxnLst/>
              <a:rect l="l" t="t" r="r" b="b"/>
              <a:pathLst>
                <a:path w="13555" h="13572" extrusionOk="0">
                  <a:moveTo>
                    <a:pt x="8370" y="2975"/>
                  </a:moveTo>
                  <a:lnTo>
                    <a:pt x="8370" y="3500"/>
                  </a:lnTo>
                  <a:lnTo>
                    <a:pt x="7842" y="3500"/>
                  </a:lnTo>
                  <a:lnTo>
                    <a:pt x="7842" y="2975"/>
                  </a:lnTo>
                  <a:close/>
                  <a:moveTo>
                    <a:pt x="4662" y="5259"/>
                  </a:moveTo>
                  <a:lnTo>
                    <a:pt x="4662" y="7317"/>
                  </a:lnTo>
                  <a:lnTo>
                    <a:pt x="3596" y="7317"/>
                  </a:lnTo>
                  <a:lnTo>
                    <a:pt x="3596" y="5259"/>
                  </a:lnTo>
                  <a:close/>
                  <a:moveTo>
                    <a:pt x="7304" y="542"/>
                  </a:moveTo>
                  <a:lnTo>
                    <a:pt x="7304" y="7317"/>
                  </a:lnTo>
                  <a:lnTo>
                    <a:pt x="6252" y="7317"/>
                  </a:lnTo>
                  <a:lnTo>
                    <a:pt x="6252" y="542"/>
                  </a:lnTo>
                  <a:close/>
                  <a:moveTo>
                    <a:pt x="8370" y="4027"/>
                  </a:moveTo>
                  <a:lnTo>
                    <a:pt x="8370" y="7317"/>
                  </a:lnTo>
                  <a:lnTo>
                    <a:pt x="7842" y="7317"/>
                  </a:lnTo>
                  <a:lnTo>
                    <a:pt x="7842" y="4027"/>
                  </a:lnTo>
                  <a:close/>
                  <a:moveTo>
                    <a:pt x="9960" y="2451"/>
                  </a:moveTo>
                  <a:lnTo>
                    <a:pt x="9960" y="7317"/>
                  </a:lnTo>
                  <a:lnTo>
                    <a:pt x="8894" y="7317"/>
                  </a:lnTo>
                  <a:lnTo>
                    <a:pt x="8894" y="2451"/>
                  </a:lnTo>
                  <a:close/>
                  <a:moveTo>
                    <a:pt x="11440" y="4027"/>
                  </a:moveTo>
                  <a:lnTo>
                    <a:pt x="11440" y="10653"/>
                  </a:lnTo>
                  <a:lnTo>
                    <a:pt x="2115" y="10653"/>
                  </a:lnTo>
                  <a:lnTo>
                    <a:pt x="2115" y="4027"/>
                  </a:lnTo>
                  <a:lnTo>
                    <a:pt x="5727" y="4027"/>
                  </a:lnTo>
                  <a:lnTo>
                    <a:pt x="5727" y="7317"/>
                  </a:lnTo>
                  <a:lnTo>
                    <a:pt x="5186" y="7317"/>
                  </a:lnTo>
                  <a:lnTo>
                    <a:pt x="5186" y="4980"/>
                  </a:lnTo>
                  <a:cubicBezTo>
                    <a:pt x="5186" y="4844"/>
                    <a:pt x="5077" y="4718"/>
                    <a:pt x="4924" y="4718"/>
                  </a:cubicBezTo>
                  <a:lnTo>
                    <a:pt x="3334" y="4718"/>
                  </a:lnTo>
                  <a:cubicBezTo>
                    <a:pt x="3194" y="4718"/>
                    <a:pt x="3071" y="4844"/>
                    <a:pt x="3071" y="4980"/>
                  </a:cubicBezTo>
                  <a:lnTo>
                    <a:pt x="3071" y="7317"/>
                  </a:lnTo>
                  <a:lnTo>
                    <a:pt x="2932" y="7317"/>
                  </a:lnTo>
                  <a:cubicBezTo>
                    <a:pt x="2587" y="7334"/>
                    <a:pt x="2587" y="7832"/>
                    <a:pt x="2932" y="7845"/>
                  </a:cubicBezTo>
                  <a:lnTo>
                    <a:pt x="10624" y="7845"/>
                  </a:lnTo>
                  <a:cubicBezTo>
                    <a:pt x="10969" y="7832"/>
                    <a:pt x="10969" y="7334"/>
                    <a:pt x="10624" y="7317"/>
                  </a:cubicBezTo>
                  <a:lnTo>
                    <a:pt x="10484" y="7317"/>
                  </a:lnTo>
                  <a:lnTo>
                    <a:pt x="10484" y="4027"/>
                  </a:lnTo>
                  <a:close/>
                  <a:moveTo>
                    <a:pt x="12240" y="2975"/>
                  </a:moveTo>
                  <a:cubicBezTo>
                    <a:pt x="12380" y="2975"/>
                    <a:pt x="12502" y="3085"/>
                    <a:pt x="12502" y="3237"/>
                  </a:cubicBezTo>
                  <a:lnTo>
                    <a:pt x="12502" y="11716"/>
                  </a:lnTo>
                  <a:lnTo>
                    <a:pt x="8370" y="11716"/>
                  </a:lnTo>
                  <a:cubicBezTo>
                    <a:pt x="8217" y="11716"/>
                    <a:pt x="8104" y="11828"/>
                    <a:pt x="8104" y="11981"/>
                  </a:cubicBezTo>
                  <a:lnTo>
                    <a:pt x="5448" y="11981"/>
                  </a:lnTo>
                  <a:cubicBezTo>
                    <a:pt x="5448" y="11828"/>
                    <a:pt x="5339" y="11716"/>
                    <a:pt x="5186" y="11716"/>
                  </a:cubicBezTo>
                  <a:lnTo>
                    <a:pt x="1050" y="11716"/>
                  </a:lnTo>
                  <a:lnTo>
                    <a:pt x="1050" y="3237"/>
                  </a:lnTo>
                  <a:cubicBezTo>
                    <a:pt x="1050" y="3085"/>
                    <a:pt x="1176" y="2975"/>
                    <a:pt x="1329" y="2975"/>
                  </a:cubicBezTo>
                  <a:lnTo>
                    <a:pt x="5727" y="2975"/>
                  </a:lnTo>
                  <a:lnTo>
                    <a:pt x="5727" y="3500"/>
                  </a:lnTo>
                  <a:lnTo>
                    <a:pt x="1853" y="3500"/>
                  </a:lnTo>
                  <a:cubicBezTo>
                    <a:pt x="1701" y="3500"/>
                    <a:pt x="1591" y="3626"/>
                    <a:pt x="1591" y="3765"/>
                  </a:cubicBezTo>
                  <a:lnTo>
                    <a:pt x="1591" y="10915"/>
                  </a:lnTo>
                  <a:cubicBezTo>
                    <a:pt x="1591" y="11068"/>
                    <a:pt x="1701" y="11191"/>
                    <a:pt x="1853" y="11191"/>
                  </a:cubicBezTo>
                  <a:lnTo>
                    <a:pt x="11702" y="11191"/>
                  </a:lnTo>
                  <a:cubicBezTo>
                    <a:pt x="11855" y="11191"/>
                    <a:pt x="11965" y="11068"/>
                    <a:pt x="11965" y="10915"/>
                  </a:cubicBezTo>
                  <a:lnTo>
                    <a:pt x="11965" y="3765"/>
                  </a:lnTo>
                  <a:cubicBezTo>
                    <a:pt x="11965" y="3626"/>
                    <a:pt x="11855" y="3500"/>
                    <a:pt x="11702" y="3500"/>
                  </a:cubicBezTo>
                  <a:lnTo>
                    <a:pt x="10484" y="3500"/>
                  </a:lnTo>
                  <a:lnTo>
                    <a:pt x="10484" y="2975"/>
                  </a:lnTo>
                  <a:close/>
                  <a:moveTo>
                    <a:pt x="13030" y="12243"/>
                  </a:moveTo>
                  <a:lnTo>
                    <a:pt x="13030" y="12768"/>
                  </a:lnTo>
                  <a:cubicBezTo>
                    <a:pt x="13030" y="12921"/>
                    <a:pt x="12904" y="13043"/>
                    <a:pt x="12768" y="13043"/>
                  </a:cubicBezTo>
                  <a:lnTo>
                    <a:pt x="788" y="13043"/>
                  </a:lnTo>
                  <a:cubicBezTo>
                    <a:pt x="652" y="13043"/>
                    <a:pt x="525" y="12921"/>
                    <a:pt x="525" y="12768"/>
                  </a:cubicBezTo>
                  <a:lnTo>
                    <a:pt x="525" y="12243"/>
                  </a:lnTo>
                  <a:lnTo>
                    <a:pt x="4994" y="12243"/>
                  </a:lnTo>
                  <a:cubicBezTo>
                    <a:pt x="5090" y="12409"/>
                    <a:pt x="5256" y="12506"/>
                    <a:pt x="5448" y="12506"/>
                  </a:cubicBezTo>
                  <a:lnTo>
                    <a:pt x="8104" y="12506"/>
                  </a:lnTo>
                  <a:cubicBezTo>
                    <a:pt x="8300" y="12506"/>
                    <a:pt x="8466" y="12409"/>
                    <a:pt x="8562" y="12243"/>
                  </a:cubicBezTo>
                  <a:close/>
                  <a:moveTo>
                    <a:pt x="5989" y="1"/>
                  </a:moveTo>
                  <a:cubicBezTo>
                    <a:pt x="5837" y="1"/>
                    <a:pt x="5727" y="127"/>
                    <a:pt x="5727" y="280"/>
                  </a:cubicBezTo>
                  <a:lnTo>
                    <a:pt x="5727" y="2451"/>
                  </a:lnTo>
                  <a:lnTo>
                    <a:pt x="1329" y="2451"/>
                  </a:lnTo>
                  <a:cubicBezTo>
                    <a:pt x="884" y="2451"/>
                    <a:pt x="525" y="2796"/>
                    <a:pt x="525" y="3237"/>
                  </a:cubicBezTo>
                  <a:lnTo>
                    <a:pt x="525" y="11716"/>
                  </a:lnTo>
                  <a:lnTo>
                    <a:pt x="263" y="11716"/>
                  </a:lnTo>
                  <a:cubicBezTo>
                    <a:pt x="110" y="11716"/>
                    <a:pt x="1" y="11828"/>
                    <a:pt x="1" y="11981"/>
                  </a:cubicBezTo>
                  <a:lnTo>
                    <a:pt x="1" y="12768"/>
                  </a:lnTo>
                  <a:cubicBezTo>
                    <a:pt x="1" y="13209"/>
                    <a:pt x="359" y="13571"/>
                    <a:pt x="788" y="13571"/>
                  </a:cubicBezTo>
                  <a:lnTo>
                    <a:pt x="12768" y="13571"/>
                  </a:lnTo>
                  <a:cubicBezTo>
                    <a:pt x="13210" y="13571"/>
                    <a:pt x="13555" y="13209"/>
                    <a:pt x="13555" y="12768"/>
                  </a:cubicBezTo>
                  <a:lnTo>
                    <a:pt x="13555" y="11981"/>
                  </a:lnTo>
                  <a:cubicBezTo>
                    <a:pt x="13555" y="11828"/>
                    <a:pt x="13445" y="11716"/>
                    <a:pt x="13293" y="11716"/>
                  </a:cubicBezTo>
                  <a:lnTo>
                    <a:pt x="13030" y="11716"/>
                  </a:lnTo>
                  <a:lnTo>
                    <a:pt x="13030" y="3237"/>
                  </a:lnTo>
                  <a:cubicBezTo>
                    <a:pt x="13030" y="2796"/>
                    <a:pt x="12668" y="2451"/>
                    <a:pt x="12240" y="2451"/>
                  </a:cubicBezTo>
                  <a:lnTo>
                    <a:pt x="10484" y="2451"/>
                  </a:lnTo>
                  <a:lnTo>
                    <a:pt x="10484" y="2172"/>
                  </a:lnTo>
                  <a:cubicBezTo>
                    <a:pt x="10484" y="2036"/>
                    <a:pt x="10375" y="1909"/>
                    <a:pt x="10222" y="1909"/>
                  </a:cubicBezTo>
                  <a:lnTo>
                    <a:pt x="8632" y="1909"/>
                  </a:lnTo>
                  <a:cubicBezTo>
                    <a:pt x="8492" y="1909"/>
                    <a:pt x="8370" y="2036"/>
                    <a:pt x="8370" y="2172"/>
                  </a:cubicBezTo>
                  <a:lnTo>
                    <a:pt x="8370" y="2451"/>
                  </a:lnTo>
                  <a:lnTo>
                    <a:pt x="7842" y="2451"/>
                  </a:lnTo>
                  <a:lnTo>
                    <a:pt x="7842" y="280"/>
                  </a:lnTo>
                  <a:cubicBezTo>
                    <a:pt x="7842" y="127"/>
                    <a:pt x="7719" y="1"/>
                    <a:pt x="7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8"/>
            <p:cNvSpPr/>
            <p:nvPr/>
          </p:nvSpPr>
          <p:spPr>
            <a:xfrm>
              <a:off x="2583850" y="3465950"/>
              <a:ext cx="96125" cy="13225"/>
            </a:xfrm>
            <a:custGeom>
              <a:avLst/>
              <a:gdLst/>
              <a:ahLst/>
              <a:cxnLst/>
              <a:rect l="l" t="t" r="r" b="b"/>
              <a:pathLst>
                <a:path w="3845" h="529" extrusionOk="0">
                  <a:moveTo>
                    <a:pt x="345" y="1"/>
                  </a:moveTo>
                  <a:cubicBezTo>
                    <a:pt x="0" y="1"/>
                    <a:pt x="0" y="512"/>
                    <a:pt x="345" y="528"/>
                  </a:cubicBezTo>
                  <a:lnTo>
                    <a:pt x="3542" y="528"/>
                  </a:lnTo>
                  <a:cubicBezTo>
                    <a:pt x="3678" y="528"/>
                    <a:pt x="3804" y="429"/>
                    <a:pt x="3818" y="306"/>
                  </a:cubicBezTo>
                  <a:cubicBezTo>
                    <a:pt x="3844" y="140"/>
                    <a:pt x="3721" y="1"/>
                    <a:pt x="3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8"/>
            <p:cNvSpPr/>
            <p:nvPr/>
          </p:nvSpPr>
          <p:spPr>
            <a:xfrm>
              <a:off x="2583850" y="3492250"/>
              <a:ext cx="96125" cy="13150"/>
            </a:xfrm>
            <a:custGeom>
              <a:avLst/>
              <a:gdLst/>
              <a:ahLst/>
              <a:cxnLst/>
              <a:rect l="l" t="t" r="r" b="b"/>
              <a:pathLst>
                <a:path w="3845" h="526" extrusionOk="0">
                  <a:moveTo>
                    <a:pt x="345" y="1"/>
                  </a:moveTo>
                  <a:cubicBezTo>
                    <a:pt x="0" y="14"/>
                    <a:pt x="0" y="512"/>
                    <a:pt x="345" y="525"/>
                  </a:cubicBezTo>
                  <a:lnTo>
                    <a:pt x="3542" y="525"/>
                  </a:lnTo>
                  <a:cubicBezTo>
                    <a:pt x="3678" y="525"/>
                    <a:pt x="3804" y="442"/>
                    <a:pt x="3818" y="306"/>
                  </a:cubicBezTo>
                  <a:cubicBezTo>
                    <a:pt x="3844" y="140"/>
                    <a:pt x="3721" y="1"/>
                    <a:pt x="3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2695550" y="3465950"/>
              <a:ext cx="96125" cy="13225"/>
            </a:xfrm>
            <a:custGeom>
              <a:avLst/>
              <a:gdLst/>
              <a:ahLst/>
              <a:cxnLst/>
              <a:rect l="l" t="t" r="r" b="b"/>
              <a:pathLst>
                <a:path w="3845" h="529" extrusionOk="0">
                  <a:moveTo>
                    <a:pt x="359" y="1"/>
                  </a:moveTo>
                  <a:cubicBezTo>
                    <a:pt x="14" y="1"/>
                    <a:pt x="0" y="512"/>
                    <a:pt x="359" y="528"/>
                  </a:cubicBezTo>
                  <a:lnTo>
                    <a:pt x="3556" y="528"/>
                  </a:lnTo>
                  <a:cubicBezTo>
                    <a:pt x="3692" y="528"/>
                    <a:pt x="3805" y="429"/>
                    <a:pt x="3831" y="306"/>
                  </a:cubicBezTo>
                  <a:cubicBezTo>
                    <a:pt x="3844" y="140"/>
                    <a:pt x="3722"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2695550" y="3492250"/>
              <a:ext cx="96125" cy="13150"/>
            </a:xfrm>
            <a:custGeom>
              <a:avLst/>
              <a:gdLst/>
              <a:ahLst/>
              <a:cxnLst/>
              <a:rect l="l" t="t" r="r" b="b"/>
              <a:pathLst>
                <a:path w="3845" h="526" extrusionOk="0">
                  <a:moveTo>
                    <a:pt x="359" y="1"/>
                  </a:moveTo>
                  <a:cubicBezTo>
                    <a:pt x="14" y="14"/>
                    <a:pt x="0" y="512"/>
                    <a:pt x="359" y="525"/>
                  </a:cubicBezTo>
                  <a:lnTo>
                    <a:pt x="3556" y="525"/>
                  </a:lnTo>
                  <a:cubicBezTo>
                    <a:pt x="3692" y="525"/>
                    <a:pt x="3805" y="442"/>
                    <a:pt x="3831" y="306"/>
                  </a:cubicBezTo>
                  <a:cubicBezTo>
                    <a:pt x="3844" y="140"/>
                    <a:pt x="3722"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38"/>
          <p:cNvGrpSpPr/>
          <p:nvPr/>
        </p:nvGrpSpPr>
        <p:grpSpPr>
          <a:xfrm>
            <a:off x="3751257" y="2805838"/>
            <a:ext cx="339200" cy="304700"/>
            <a:chOff x="2489475" y="2699700"/>
            <a:chExt cx="339200" cy="304700"/>
          </a:xfrm>
        </p:grpSpPr>
        <p:sp>
          <p:nvSpPr>
            <p:cNvPr id="865" name="Google Shape;865;p38"/>
            <p:cNvSpPr/>
            <p:nvPr/>
          </p:nvSpPr>
          <p:spPr>
            <a:xfrm>
              <a:off x="2489475" y="2699700"/>
              <a:ext cx="339200" cy="304700"/>
            </a:xfrm>
            <a:custGeom>
              <a:avLst/>
              <a:gdLst/>
              <a:ahLst/>
              <a:cxnLst/>
              <a:rect l="l" t="t" r="r" b="b"/>
              <a:pathLst>
                <a:path w="13568" h="12188" extrusionOk="0">
                  <a:moveTo>
                    <a:pt x="12765" y="539"/>
                  </a:moveTo>
                  <a:cubicBezTo>
                    <a:pt x="12917" y="539"/>
                    <a:pt x="13043" y="652"/>
                    <a:pt x="13043" y="804"/>
                  </a:cubicBezTo>
                  <a:lnTo>
                    <a:pt x="13043" y="1067"/>
                  </a:lnTo>
                  <a:lnTo>
                    <a:pt x="4509" y="1067"/>
                  </a:lnTo>
                  <a:cubicBezTo>
                    <a:pt x="4356" y="1067"/>
                    <a:pt x="4246" y="1189"/>
                    <a:pt x="4246" y="1329"/>
                  </a:cubicBezTo>
                  <a:cubicBezTo>
                    <a:pt x="4246" y="1770"/>
                    <a:pt x="3885" y="2132"/>
                    <a:pt x="3443" y="2132"/>
                  </a:cubicBezTo>
                  <a:lnTo>
                    <a:pt x="539" y="2132"/>
                  </a:lnTo>
                  <a:lnTo>
                    <a:pt x="539" y="804"/>
                  </a:lnTo>
                  <a:cubicBezTo>
                    <a:pt x="539" y="652"/>
                    <a:pt x="648" y="539"/>
                    <a:pt x="801" y="539"/>
                  </a:cubicBezTo>
                  <a:close/>
                  <a:moveTo>
                    <a:pt x="13043" y="1591"/>
                  </a:moveTo>
                  <a:lnTo>
                    <a:pt x="13043" y="11397"/>
                  </a:lnTo>
                  <a:cubicBezTo>
                    <a:pt x="13043" y="11537"/>
                    <a:pt x="12917" y="11659"/>
                    <a:pt x="12765" y="11659"/>
                  </a:cubicBezTo>
                  <a:lnTo>
                    <a:pt x="801" y="11659"/>
                  </a:lnTo>
                  <a:cubicBezTo>
                    <a:pt x="648" y="11659"/>
                    <a:pt x="539" y="11537"/>
                    <a:pt x="539" y="11397"/>
                  </a:cubicBezTo>
                  <a:lnTo>
                    <a:pt x="539" y="2657"/>
                  </a:lnTo>
                  <a:lnTo>
                    <a:pt x="3443" y="2657"/>
                  </a:lnTo>
                  <a:cubicBezTo>
                    <a:pt x="4094" y="2657"/>
                    <a:pt x="4618" y="2199"/>
                    <a:pt x="4744" y="1591"/>
                  </a:cubicBezTo>
                  <a:close/>
                  <a:moveTo>
                    <a:pt x="801" y="1"/>
                  </a:moveTo>
                  <a:cubicBezTo>
                    <a:pt x="359" y="1"/>
                    <a:pt x="1" y="360"/>
                    <a:pt x="1" y="804"/>
                  </a:cubicBezTo>
                  <a:lnTo>
                    <a:pt x="1" y="11397"/>
                  </a:lnTo>
                  <a:cubicBezTo>
                    <a:pt x="1" y="11842"/>
                    <a:pt x="359" y="12187"/>
                    <a:pt x="801" y="12187"/>
                  </a:cubicBezTo>
                  <a:lnTo>
                    <a:pt x="12765" y="12187"/>
                  </a:lnTo>
                  <a:cubicBezTo>
                    <a:pt x="13209" y="12187"/>
                    <a:pt x="13568" y="11842"/>
                    <a:pt x="13568" y="11397"/>
                  </a:cubicBezTo>
                  <a:lnTo>
                    <a:pt x="13568" y="804"/>
                  </a:lnTo>
                  <a:cubicBezTo>
                    <a:pt x="13568" y="360"/>
                    <a:pt x="13209" y="1"/>
                    <a:pt x="12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2568975" y="2726100"/>
              <a:ext cx="13475" cy="13400"/>
            </a:xfrm>
            <a:custGeom>
              <a:avLst/>
              <a:gdLst/>
              <a:ahLst/>
              <a:cxnLst/>
              <a:rect l="l" t="t" r="r" b="b"/>
              <a:pathLst>
                <a:path w="539" h="536" extrusionOk="0">
                  <a:moveTo>
                    <a:pt x="270" y="1"/>
                  </a:moveTo>
                  <a:cubicBezTo>
                    <a:pt x="139" y="1"/>
                    <a:pt x="8" y="87"/>
                    <a:pt x="1" y="260"/>
                  </a:cubicBezTo>
                  <a:cubicBezTo>
                    <a:pt x="1" y="412"/>
                    <a:pt x="124" y="535"/>
                    <a:pt x="263" y="535"/>
                  </a:cubicBezTo>
                  <a:cubicBezTo>
                    <a:pt x="416" y="535"/>
                    <a:pt x="539" y="412"/>
                    <a:pt x="539" y="260"/>
                  </a:cubicBezTo>
                  <a:cubicBezTo>
                    <a:pt x="532" y="87"/>
                    <a:pt x="401"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2542675" y="2726100"/>
              <a:ext cx="13225" cy="13400"/>
            </a:xfrm>
            <a:custGeom>
              <a:avLst/>
              <a:gdLst/>
              <a:ahLst/>
              <a:cxnLst/>
              <a:rect l="l" t="t" r="r" b="b"/>
              <a:pathLst>
                <a:path w="529" h="536" extrusionOk="0">
                  <a:moveTo>
                    <a:pt x="263" y="1"/>
                  </a:moveTo>
                  <a:cubicBezTo>
                    <a:pt x="135" y="1"/>
                    <a:pt x="7" y="87"/>
                    <a:pt x="1" y="260"/>
                  </a:cubicBezTo>
                  <a:cubicBezTo>
                    <a:pt x="1" y="412"/>
                    <a:pt x="113" y="535"/>
                    <a:pt x="263" y="535"/>
                  </a:cubicBezTo>
                  <a:cubicBezTo>
                    <a:pt x="402" y="535"/>
                    <a:pt x="528" y="412"/>
                    <a:pt x="528" y="260"/>
                  </a:cubicBezTo>
                  <a:cubicBezTo>
                    <a:pt x="520" y="87"/>
                    <a:pt x="391"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2516050" y="2726100"/>
              <a:ext cx="13200" cy="13400"/>
            </a:xfrm>
            <a:custGeom>
              <a:avLst/>
              <a:gdLst/>
              <a:ahLst/>
              <a:cxnLst/>
              <a:rect l="l" t="t" r="r" b="b"/>
              <a:pathLst>
                <a:path w="528" h="536" extrusionOk="0">
                  <a:moveTo>
                    <a:pt x="265" y="1"/>
                  </a:moveTo>
                  <a:cubicBezTo>
                    <a:pt x="137" y="1"/>
                    <a:pt x="8" y="87"/>
                    <a:pt x="0" y="260"/>
                  </a:cubicBezTo>
                  <a:cubicBezTo>
                    <a:pt x="0" y="412"/>
                    <a:pt x="126" y="535"/>
                    <a:pt x="266" y="535"/>
                  </a:cubicBezTo>
                  <a:cubicBezTo>
                    <a:pt x="415" y="535"/>
                    <a:pt x="528" y="412"/>
                    <a:pt x="528" y="260"/>
                  </a:cubicBezTo>
                  <a:cubicBezTo>
                    <a:pt x="521" y="87"/>
                    <a:pt x="393"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2516050" y="2779225"/>
              <a:ext cx="286000" cy="198850"/>
            </a:xfrm>
            <a:custGeom>
              <a:avLst/>
              <a:gdLst/>
              <a:ahLst/>
              <a:cxnLst/>
              <a:rect l="l" t="t" r="r" b="b"/>
              <a:pathLst>
                <a:path w="11440" h="7954" extrusionOk="0">
                  <a:moveTo>
                    <a:pt x="10915" y="528"/>
                  </a:moveTo>
                  <a:lnTo>
                    <a:pt x="10915" y="7416"/>
                  </a:lnTo>
                  <a:lnTo>
                    <a:pt x="528" y="7416"/>
                  </a:lnTo>
                  <a:lnTo>
                    <a:pt x="528" y="528"/>
                  </a:lnTo>
                  <a:close/>
                  <a:moveTo>
                    <a:pt x="266" y="0"/>
                  </a:moveTo>
                  <a:cubicBezTo>
                    <a:pt x="126" y="0"/>
                    <a:pt x="0" y="126"/>
                    <a:pt x="0" y="262"/>
                  </a:cubicBezTo>
                  <a:lnTo>
                    <a:pt x="0" y="7678"/>
                  </a:lnTo>
                  <a:cubicBezTo>
                    <a:pt x="0" y="7831"/>
                    <a:pt x="126" y="7954"/>
                    <a:pt x="266" y="7954"/>
                  </a:cubicBezTo>
                  <a:lnTo>
                    <a:pt x="11177" y="7954"/>
                  </a:lnTo>
                  <a:cubicBezTo>
                    <a:pt x="11330" y="7954"/>
                    <a:pt x="11439" y="7831"/>
                    <a:pt x="11439" y="7678"/>
                  </a:cubicBezTo>
                  <a:lnTo>
                    <a:pt x="11439" y="262"/>
                  </a:lnTo>
                  <a:cubicBezTo>
                    <a:pt x="11439" y="126"/>
                    <a:pt x="11330" y="0"/>
                    <a:pt x="11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2538525" y="2805850"/>
              <a:ext cx="235225" cy="145600"/>
            </a:xfrm>
            <a:custGeom>
              <a:avLst/>
              <a:gdLst/>
              <a:ahLst/>
              <a:cxnLst/>
              <a:rect l="l" t="t" r="r" b="b"/>
              <a:pathLst>
                <a:path w="9409" h="5824" extrusionOk="0">
                  <a:moveTo>
                    <a:pt x="6032" y="512"/>
                  </a:moveTo>
                  <a:cubicBezTo>
                    <a:pt x="6225" y="512"/>
                    <a:pt x="6378" y="665"/>
                    <a:pt x="6378" y="857"/>
                  </a:cubicBezTo>
                  <a:cubicBezTo>
                    <a:pt x="6371" y="1086"/>
                    <a:pt x="6205" y="1201"/>
                    <a:pt x="6039" y="1201"/>
                  </a:cubicBezTo>
                  <a:cubicBezTo>
                    <a:pt x="5873" y="1201"/>
                    <a:pt x="5707" y="1086"/>
                    <a:pt x="5700" y="857"/>
                  </a:cubicBezTo>
                  <a:cubicBezTo>
                    <a:pt x="5700" y="665"/>
                    <a:pt x="5853" y="512"/>
                    <a:pt x="6032" y="512"/>
                  </a:cubicBezTo>
                  <a:close/>
                  <a:moveTo>
                    <a:pt x="1192" y="1481"/>
                  </a:moveTo>
                  <a:cubicBezTo>
                    <a:pt x="1385" y="1481"/>
                    <a:pt x="1538" y="1647"/>
                    <a:pt x="1538" y="1826"/>
                  </a:cubicBezTo>
                  <a:cubicBezTo>
                    <a:pt x="1531" y="2056"/>
                    <a:pt x="1365" y="2170"/>
                    <a:pt x="1199" y="2170"/>
                  </a:cubicBezTo>
                  <a:cubicBezTo>
                    <a:pt x="1033" y="2170"/>
                    <a:pt x="867" y="2056"/>
                    <a:pt x="860" y="1826"/>
                  </a:cubicBezTo>
                  <a:cubicBezTo>
                    <a:pt x="844" y="1647"/>
                    <a:pt x="1010" y="1481"/>
                    <a:pt x="1192" y="1481"/>
                  </a:cubicBezTo>
                  <a:close/>
                  <a:moveTo>
                    <a:pt x="3612" y="2949"/>
                  </a:moveTo>
                  <a:cubicBezTo>
                    <a:pt x="3805" y="2949"/>
                    <a:pt x="3958" y="3098"/>
                    <a:pt x="3958" y="3280"/>
                  </a:cubicBezTo>
                  <a:cubicBezTo>
                    <a:pt x="3951" y="3508"/>
                    <a:pt x="3785" y="3622"/>
                    <a:pt x="3619" y="3622"/>
                  </a:cubicBezTo>
                  <a:cubicBezTo>
                    <a:pt x="3453" y="3622"/>
                    <a:pt x="3287" y="3508"/>
                    <a:pt x="3280" y="3280"/>
                  </a:cubicBezTo>
                  <a:cubicBezTo>
                    <a:pt x="3280" y="3098"/>
                    <a:pt x="3433" y="2949"/>
                    <a:pt x="3612" y="2949"/>
                  </a:cubicBezTo>
                  <a:close/>
                  <a:moveTo>
                    <a:pt x="8452" y="2949"/>
                  </a:moveTo>
                  <a:cubicBezTo>
                    <a:pt x="8645" y="2949"/>
                    <a:pt x="8798" y="3098"/>
                    <a:pt x="8798" y="3280"/>
                  </a:cubicBezTo>
                  <a:cubicBezTo>
                    <a:pt x="8798" y="3473"/>
                    <a:pt x="8645" y="3626"/>
                    <a:pt x="8452" y="3626"/>
                  </a:cubicBezTo>
                  <a:cubicBezTo>
                    <a:pt x="8011" y="3612"/>
                    <a:pt x="8011" y="2962"/>
                    <a:pt x="8452" y="2949"/>
                  </a:cubicBezTo>
                  <a:close/>
                  <a:moveTo>
                    <a:pt x="1773" y="2490"/>
                  </a:moveTo>
                  <a:lnTo>
                    <a:pt x="2769" y="3085"/>
                  </a:lnTo>
                  <a:cubicBezTo>
                    <a:pt x="2656" y="3529"/>
                    <a:pt x="2935" y="3997"/>
                    <a:pt x="3333" y="4124"/>
                  </a:cubicBezTo>
                  <a:lnTo>
                    <a:pt x="3333" y="5299"/>
                  </a:lnTo>
                  <a:lnTo>
                    <a:pt x="1468" y="5299"/>
                  </a:lnTo>
                  <a:lnTo>
                    <a:pt x="1468" y="2670"/>
                  </a:lnTo>
                  <a:cubicBezTo>
                    <a:pt x="1577" y="2630"/>
                    <a:pt x="1674" y="2573"/>
                    <a:pt x="1773" y="2490"/>
                  </a:cubicBezTo>
                  <a:close/>
                  <a:moveTo>
                    <a:pt x="5644" y="1647"/>
                  </a:moveTo>
                  <a:cubicBezTo>
                    <a:pt x="5687" y="1661"/>
                    <a:pt x="5727" y="1687"/>
                    <a:pt x="5783" y="1704"/>
                  </a:cubicBezTo>
                  <a:lnTo>
                    <a:pt x="5783" y="5299"/>
                  </a:lnTo>
                  <a:lnTo>
                    <a:pt x="3901" y="5299"/>
                  </a:lnTo>
                  <a:lnTo>
                    <a:pt x="3901" y="4124"/>
                  </a:lnTo>
                  <a:cubicBezTo>
                    <a:pt x="4246" y="4011"/>
                    <a:pt x="4495" y="3679"/>
                    <a:pt x="4495" y="3294"/>
                  </a:cubicBezTo>
                  <a:cubicBezTo>
                    <a:pt x="4495" y="3141"/>
                    <a:pt x="4469" y="3015"/>
                    <a:pt x="4399" y="2892"/>
                  </a:cubicBezTo>
                  <a:lnTo>
                    <a:pt x="5644" y="1647"/>
                  </a:lnTo>
                  <a:close/>
                  <a:moveTo>
                    <a:pt x="6447" y="1647"/>
                  </a:moveTo>
                  <a:lnTo>
                    <a:pt x="7679" y="2892"/>
                  </a:lnTo>
                  <a:cubicBezTo>
                    <a:pt x="7430" y="3363"/>
                    <a:pt x="7692" y="3971"/>
                    <a:pt x="8190" y="4124"/>
                  </a:cubicBezTo>
                  <a:lnTo>
                    <a:pt x="8190" y="5299"/>
                  </a:lnTo>
                  <a:lnTo>
                    <a:pt x="6308" y="5299"/>
                  </a:lnTo>
                  <a:lnTo>
                    <a:pt x="6308" y="1704"/>
                  </a:lnTo>
                  <a:cubicBezTo>
                    <a:pt x="6351" y="1687"/>
                    <a:pt x="6404" y="1661"/>
                    <a:pt x="6447" y="1647"/>
                  </a:cubicBezTo>
                  <a:close/>
                  <a:moveTo>
                    <a:pt x="6015" y="1"/>
                  </a:moveTo>
                  <a:cubicBezTo>
                    <a:pt x="5387" y="1"/>
                    <a:pt x="4956" y="713"/>
                    <a:pt x="5259" y="1259"/>
                  </a:cubicBezTo>
                  <a:lnTo>
                    <a:pt x="4014" y="2517"/>
                  </a:lnTo>
                  <a:cubicBezTo>
                    <a:pt x="3894" y="2452"/>
                    <a:pt x="3757" y="2421"/>
                    <a:pt x="3620" y="2421"/>
                  </a:cubicBezTo>
                  <a:cubicBezTo>
                    <a:pt x="3408" y="2421"/>
                    <a:pt x="3196" y="2495"/>
                    <a:pt x="3045" y="2630"/>
                  </a:cubicBezTo>
                  <a:lnTo>
                    <a:pt x="2049" y="2036"/>
                  </a:lnTo>
                  <a:cubicBezTo>
                    <a:pt x="2170" y="1501"/>
                    <a:pt x="1754" y="970"/>
                    <a:pt x="1212" y="970"/>
                  </a:cubicBezTo>
                  <a:cubicBezTo>
                    <a:pt x="1206" y="970"/>
                    <a:pt x="1199" y="970"/>
                    <a:pt x="1192" y="970"/>
                  </a:cubicBezTo>
                  <a:cubicBezTo>
                    <a:pt x="196" y="983"/>
                    <a:pt x="1" y="2351"/>
                    <a:pt x="927" y="2670"/>
                  </a:cubicBezTo>
                  <a:lnTo>
                    <a:pt x="927" y="5299"/>
                  </a:lnTo>
                  <a:lnTo>
                    <a:pt x="595" y="5299"/>
                  </a:lnTo>
                  <a:cubicBezTo>
                    <a:pt x="236" y="5312"/>
                    <a:pt x="236" y="5810"/>
                    <a:pt x="595" y="5823"/>
                  </a:cubicBezTo>
                  <a:lnTo>
                    <a:pt x="9060" y="5823"/>
                  </a:lnTo>
                  <a:cubicBezTo>
                    <a:pt x="9408" y="5810"/>
                    <a:pt x="9408" y="5312"/>
                    <a:pt x="9060" y="5299"/>
                  </a:cubicBezTo>
                  <a:lnTo>
                    <a:pt x="8715" y="5299"/>
                  </a:lnTo>
                  <a:lnTo>
                    <a:pt x="8715" y="4124"/>
                  </a:lnTo>
                  <a:cubicBezTo>
                    <a:pt x="9076" y="4011"/>
                    <a:pt x="9325" y="3679"/>
                    <a:pt x="9325" y="3294"/>
                  </a:cubicBezTo>
                  <a:cubicBezTo>
                    <a:pt x="9336" y="2789"/>
                    <a:pt x="8905" y="2418"/>
                    <a:pt x="8446" y="2418"/>
                  </a:cubicBezTo>
                  <a:cubicBezTo>
                    <a:pt x="8313" y="2418"/>
                    <a:pt x="8178" y="2449"/>
                    <a:pt x="8051" y="2517"/>
                  </a:cubicBezTo>
                  <a:lnTo>
                    <a:pt x="6806" y="1259"/>
                  </a:lnTo>
                  <a:cubicBezTo>
                    <a:pt x="7108" y="713"/>
                    <a:pt x="6678" y="1"/>
                    <a:pt x="6050" y="1"/>
                  </a:cubicBezTo>
                  <a:cubicBezTo>
                    <a:pt x="6044" y="1"/>
                    <a:pt x="6038" y="1"/>
                    <a:pt x="6032" y="1"/>
                  </a:cubicBezTo>
                  <a:cubicBezTo>
                    <a:pt x="6027" y="1"/>
                    <a:pt x="6021" y="1"/>
                    <a:pt x="6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38"/>
          <p:cNvSpPr txBox="1">
            <a:spLocks noGrp="1"/>
          </p:cNvSpPr>
          <p:nvPr>
            <p:ph type="title" idx="8"/>
          </p:nvPr>
        </p:nvSpPr>
        <p:spPr>
          <a:xfrm>
            <a:off x="2765597" y="2674700"/>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820" name="Google Shape;820;p38"/>
          <p:cNvSpPr txBox="1">
            <a:spLocks noGrp="1"/>
          </p:cNvSpPr>
          <p:nvPr>
            <p:ph type="title" idx="9"/>
          </p:nvPr>
        </p:nvSpPr>
        <p:spPr>
          <a:xfrm>
            <a:off x="3844625" y="1229151"/>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827" name="Google Shape;827;p38"/>
          <p:cNvSpPr txBox="1">
            <a:spLocks noGrp="1"/>
          </p:cNvSpPr>
          <p:nvPr>
            <p:ph type="title" idx="13"/>
          </p:nvPr>
        </p:nvSpPr>
        <p:spPr>
          <a:xfrm>
            <a:off x="5200387" y="2674699"/>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871" name="Google Shape;871;p38"/>
          <p:cNvSpPr txBox="1">
            <a:spLocks noGrp="1"/>
          </p:cNvSpPr>
          <p:nvPr>
            <p:ph type="title" idx="14"/>
          </p:nvPr>
        </p:nvSpPr>
        <p:spPr>
          <a:xfrm>
            <a:off x="6239100" y="1229152"/>
            <a:ext cx="567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817" name="Google Shape;817;p38"/>
          <p:cNvSpPr txBox="1">
            <a:spLocks noGrp="1"/>
          </p:cNvSpPr>
          <p:nvPr>
            <p:ph type="title" idx="7"/>
          </p:nvPr>
        </p:nvSpPr>
        <p:spPr>
          <a:xfrm>
            <a:off x="1450150" y="1229150"/>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cxnSp>
        <p:nvCxnSpPr>
          <p:cNvPr id="874" name="Google Shape;874;p38"/>
          <p:cNvCxnSpPr>
            <a:stCxn id="871" idx="3"/>
            <a:endCxn id="821" idx="1"/>
          </p:cNvCxnSpPr>
          <p:nvPr/>
        </p:nvCxnSpPr>
        <p:spPr>
          <a:xfrm rot="10800000" flipH="1">
            <a:off x="6806100" y="1512502"/>
            <a:ext cx="304800" cy="3000"/>
          </a:xfrm>
          <a:prstGeom prst="straightConnector1">
            <a:avLst/>
          </a:prstGeom>
          <a:noFill/>
          <a:ln w="9525" cap="flat" cmpd="sng">
            <a:solidFill>
              <a:schemeClr val="dk1"/>
            </a:solidFill>
            <a:prstDash val="solid"/>
            <a:round/>
            <a:headEnd type="none" w="med" len="med"/>
            <a:tailEnd type="diamond" w="med" len="med"/>
          </a:ln>
        </p:spPr>
      </p:cxnSp>
      <p:sp>
        <p:nvSpPr>
          <p:cNvPr id="2" name="ZoneTexte 1"/>
          <p:cNvSpPr txBox="1"/>
          <p:nvPr/>
        </p:nvSpPr>
        <p:spPr>
          <a:xfrm>
            <a:off x="8648700" y="4743450"/>
            <a:ext cx="284052" cy="307777"/>
          </a:xfrm>
          <a:prstGeom prst="rect">
            <a:avLst/>
          </a:prstGeom>
          <a:noFill/>
        </p:spPr>
        <p:txBody>
          <a:bodyPr wrap="none" rtlCol="0">
            <a:spAutoFit/>
          </a:bodyPr>
          <a:lstStyle/>
          <a:p>
            <a:r>
              <a:rPr lang="en-US" dirty="0"/>
              <a:t>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dirty="0"/>
              <a:t>4- </a:t>
            </a:r>
            <a:r>
              <a:rPr lang="fr-FR" b="1" dirty="0"/>
              <a:t>Mise en facteur de R </a:t>
            </a:r>
            <a:endParaRPr sz="1800" dirty="0"/>
          </a:p>
        </p:txBody>
      </p:sp>
      <p:sp>
        <p:nvSpPr>
          <p:cNvPr id="4" name="Rectangle 3"/>
          <p:cNvSpPr/>
          <p:nvPr/>
        </p:nvSpPr>
        <p:spPr>
          <a:xfrm>
            <a:off x="238125" y="1291378"/>
            <a:ext cx="4572000" cy="738664"/>
          </a:xfrm>
          <a:prstGeom prst="rect">
            <a:avLst/>
          </a:prstGeom>
        </p:spPr>
        <p:txBody>
          <a:bodyPr>
            <a:spAutoFit/>
          </a:bodyPr>
          <a:lstStyle/>
          <a:p>
            <a:r>
              <a:rPr lang="fr-FR" dirty="0">
                <a:latin typeface="Barlow" panose="020B0604020202020204" charset="0"/>
              </a:rPr>
              <a:t>La Mise en facteur de R consiste à décomposer la Matrice R en une combinaison de </a:t>
            </a:r>
            <a:r>
              <a:rPr lang="fr-FR" b="1" dirty="0">
                <a:latin typeface="Barlow" panose="020B0604020202020204" charset="0"/>
              </a:rPr>
              <a:t>facteurs</a:t>
            </a:r>
            <a:r>
              <a:rPr lang="fr-FR" dirty="0">
                <a:latin typeface="Barlow" panose="020B0604020202020204" charset="0"/>
              </a:rPr>
              <a:t>, également appelés </a:t>
            </a:r>
            <a:r>
              <a:rPr lang="fr-FR" b="1" dirty="0">
                <a:latin typeface="Barlow" panose="020B0604020202020204" charset="0"/>
              </a:rPr>
              <a:t>axes</a:t>
            </a:r>
            <a:r>
              <a:rPr lang="fr-FR" dirty="0">
                <a:latin typeface="Barlow" panose="020B0604020202020204" charset="0"/>
              </a:rPr>
              <a:t> ou </a:t>
            </a:r>
            <a:r>
              <a:rPr lang="fr-FR" b="1" dirty="0">
                <a:latin typeface="Barlow" panose="020B0604020202020204" charset="0"/>
              </a:rPr>
              <a:t>dimensions</a:t>
            </a:r>
            <a:r>
              <a:rPr lang="fr-FR" dirty="0">
                <a:latin typeface="Barlow" panose="020B0604020202020204" charset="0"/>
              </a:rPr>
              <a:t>.</a:t>
            </a:r>
            <a:endParaRPr lang="en-US" dirty="0">
              <a:latin typeface="Barlow" panose="020B0604020202020204" charset="0"/>
            </a:endParaRPr>
          </a:p>
        </p:txBody>
      </p:sp>
      <p:pic>
        <p:nvPicPr>
          <p:cNvPr id="3" name="Image 2"/>
          <p:cNvPicPr>
            <a:picLocks noChangeAspect="1"/>
          </p:cNvPicPr>
          <p:nvPr/>
        </p:nvPicPr>
        <p:blipFill>
          <a:blip r:embed="rId3"/>
          <a:stretch>
            <a:fillRect/>
          </a:stretch>
        </p:blipFill>
        <p:spPr>
          <a:xfrm>
            <a:off x="2811826" y="2280197"/>
            <a:ext cx="1724312" cy="428685"/>
          </a:xfrm>
          <a:prstGeom prst="rect">
            <a:avLst/>
          </a:prstGeom>
          <a:effectLst>
            <a:outerShdw blurRad="50800" dist="38100" dir="2700000" algn="tl" rotWithShape="0">
              <a:prstClr val="black">
                <a:alpha val="40000"/>
              </a:prstClr>
            </a:outerShdw>
          </a:effectLst>
        </p:spPr>
      </p:pic>
      <p:sp>
        <p:nvSpPr>
          <p:cNvPr id="8" name="Rectangle 7"/>
          <p:cNvSpPr/>
          <p:nvPr/>
        </p:nvSpPr>
        <p:spPr>
          <a:xfrm>
            <a:off x="2216236" y="2340884"/>
            <a:ext cx="649381" cy="307777"/>
          </a:xfrm>
          <a:prstGeom prst="rect">
            <a:avLst/>
          </a:prstGeom>
        </p:spPr>
        <p:txBody>
          <a:bodyPr wrap="square">
            <a:spAutoFit/>
          </a:bodyPr>
          <a:lstStyle/>
          <a:p>
            <a:r>
              <a:rPr lang="fr-FR" dirty="0"/>
              <a:t>avec</a:t>
            </a:r>
            <a:endParaRPr lang="en-US" dirty="0"/>
          </a:p>
        </p:txBody>
      </p:sp>
      <p:sp>
        <p:nvSpPr>
          <p:cNvPr id="9" name="Rectangle 8"/>
          <p:cNvSpPr/>
          <p:nvPr/>
        </p:nvSpPr>
        <p:spPr>
          <a:xfrm>
            <a:off x="4572000" y="2340650"/>
            <a:ext cx="1564611" cy="307777"/>
          </a:xfrm>
          <a:prstGeom prst="rect">
            <a:avLst/>
          </a:prstGeom>
        </p:spPr>
        <p:txBody>
          <a:bodyPr wrap="square">
            <a:spAutoFit/>
          </a:bodyPr>
          <a:lstStyle/>
          <a:p>
            <a:r>
              <a:rPr lang="fr-FR" dirty="0"/>
              <a:t>et même pour T</a:t>
            </a:r>
            <a:r>
              <a:rPr lang="fr-FR" sz="1100" dirty="0"/>
              <a:t>2</a:t>
            </a:r>
            <a:endParaRPr lang="en-US" sz="1100" dirty="0"/>
          </a:p>
        </p:txBody>
      </p:sp>
      <p:sp>
        <p:nvSpPr>
          <p:cNvPr id="10" name="Rectangle 9"/>
          <p:cNvSpPr/>
          <p:nvPr/>
        </p:nvSpPr>
        <p:spPr>
          <a:xfrm>
            <a:off x="931323" y="3352967"/>
            <a:ext cx="3831851" cy="738664"/>
          </a:xfrm>
          <a:prstGeom prst="rect">
            <a:avLst/>
          </a:prstGeom>
          <a:solidFill>
            <a:srgbClr val="FFC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fr-FR" dirty="0">
                <a:solidFill>
                  <a:schemeClr val="tx1"/>
                </a:solidFill>
                <a:latin typeface="Barlow" panose="020B0604020202020204" charset="0"/>
              </a:rPr>
              <a:t>Dans les matrice où la plus petit dimension est N (</a:t>
            </a:r>
            <a:r>
              <a:rPr lang="fr-FR" b="1" i="1" dirty="0">
                <a:solidFill>
                  <a:schemeClr val="tx1"/>
                </a:solidFill>
                <a:latin typeface="Barlow" panose="020B0604020202020204" charset="0"/>
              </a:rPr>
              <a:t>Rang N</a:t>
            </a:r>
            <a:r>
              <a:rPr lang="fr-FR" dirty="0">
                <a:solidFill>
                  <a:schemeClr val="tx1"/>
                </a:solidFill>
                <a:latin typeface="Barlow" panose="020B0604020202020204" charset="0"/>
              </a:rPr>
              <a:t>) est décomposable au maximum en N matrices pouvant ce mettre en facteurs.</a:t>
            </a:r>
            <a:endParaRPr lang="en-US" dirty="0">
              <a:solidFill>
                <a:schemeClr val="tx1"/>
              </a:solidFill>
              <a:latin typeface="Barlow" panose="020B0604020202020204" charset="0"/>
            </a:endParaRPr>
          </a:p>
        </p:txBody>
      </p:sp>
      <p:pic>
        <p:nvPicPr>
          <p:cNvPr id="5" name="Image 4"/>
          <p:cNvPicPr>
            <a:picLocks noChangeAspect="1"/>
          </p:cNvPicPr>
          <p:nvPr/>
        </p:nvPicPr>
        <p:blipFill>
          <a:blip r:embed="rId4"/>
          <a:stretch>
            <a:fillRect/>
          </a:stretch>
        </p:blipFill>
        <p:spPr>
          <a:xfrm>
            <a:off x="309870" y="2259968"/>
            <a:ext cx="1859090" cy="448914"/>
          </a:xfrm>
          <a:prstGeom prst="rect">
            <a:avLst/>
          </a:prstGeom>
          <a:effectLst>
            <a:outerShdw blurRad="50800" dist="38100" dir="2700000" algn="tl" rotWithShape="0">
              <a:prstClr val="black">
                <a:alpha val="40000"/>
              </a:prstClr>
            </a:outerShdw>
          </a:effectLst>
        </p:spPr>
      </p:pic>
      <p:pic>
        <p:nvPicPr>
          <p:cNvPr id="6" name="Image 5"/>
          <p:cNvPicPr>
            <a:picLocks noChangeAspect="1"/>
          </p:cNvPicPr>
          <p:nvPr/>
        </p:nvPicPr>
        <p:blipFill>
          <a:blip r:embed="rId5"/>
          <a:stretch>
            <a:fillRect/>
          </a:stretch>
        </p:blipFill>
        <p:spPr>
          <a:xfrm>
            <a:off x="4299137" y="4358938"/>
            <a:ext cx="2356310" cy="465515"/>
          </a:xfrm>
          <a:prstGeom prst="rect">
            <a:avLst/>
          </a:prstGeom>
          <a:effectLst>
            <a:outerShdw blurRad="50800" dist="38100" dir="2700000" algn="tl" rotWithShape="0">
              <a:prstClr val="black">
                <a:alpha val="40000"/>
              </a:prstClr>
            </a:outerShdw>
          </a:effectLst>
        </p:spPr>
      </p:pic>
      <p:cxnSp>
        <p:nvCxnSpPr>
          <p:cNvPr id="11" name="Connecteur en angle 10"/>
          <p:cNvCxnSpPr>
            <a:stCxn id="10" idx="2"/>
            <a:endCxn id="6" idx="1"/>
          </p:cNvCxnSpPr>
          <p:nvPr/>
        </p:nvCxnSpPr>
        <p:spPr>
          <a:xfrm rot="16200000" flipH="1">
            <a:off x="3323161" y="3615719"/>
            <a:ext cx="500065" cy="14518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993068" y="4330086"/>
            <a:ext cx="1165144" cy="261610"/>
          </a:xfrm>
          <a:prstGeom prst="rect">
            <a:avLst/>
          </a:prstGeom>
        </p:spPr>
        <p:txBody>
          <a:bodyPr wrap="square">
            <a:spAutoFit/>
          </a:bodyPr>
          <a:lstStyle/>
          <a:p>
            <a:r>
              <a:rPr lang="fr-FR" sz="1100" dirty="0"/>
              <a:t>Notre Exemple</a:t>
            </a:r>
            <a:endParaRPr lang="en-US" sz="1000" dirty="0"/>
          </a:p>
        </p:txBody>
      </p:sp>
      <p:sp>
        <p:nvSpPr>
          <p:cNvPr id="12" name="ZoneTexte 11"/>
          <p:cNvSpPr txBox="1"/>
          <p:nvPr/>
        </p:nvSpPr>
        <p:spPr>
          <a:xfrm>
            <a:off x="8648700" y="4743450"/>
            <a:ext cx="383438" cy="307777"/>
          </a:xfrm>
          <a:prstGeom prst="rect">
            <a:avLst/>
          </a:prstGeom>
          <a:noFill/>
        </p:spPr>
        <p:txBody>
          <a:bodyPr wrap="none" rtlCol="0">
            <a:spAutoFit/>
          </a:bodyPr>
          <a:lstStyle/>
          <a:p>
            <a:r>
              <a:rPr lang="en-US" dirty="0"/>
              <a:t>19</a:t>
            </a:r>
          </a:p>
        </p:txBody>
      </p:sp>
    </p:spTree>
    <p:extLst>
      <p:ext uri="{BB962C8B-B14F-4D97-AF65-F5344CB8AC3E}">
        <p14:creationId xmlns:p14="http://schemas.microsoft.com/office/powerpoint/2010/main" val="239070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dirty="0"/>
              <a:t>4- </a:t>
            </a:r>
            <a:r>
              <a:rPr lang="fr-FR" b="1" dirty="0"/>
              <a:t>Mise en facteur de R </a:t>
            </a:r>
            <a:endParaRPr sz="1800" dirty="0"/>
          </a:p>
        </p:txBody>
      </p:sp>
      <p:pic>
        <p:nvPicPr>
          <p:cNvPr id="6" name="Image 5"/>
          <p:cNvPicPr>
            <a:picLocks noChangeAspect="1"/>
          </p:cNvPicPr>
          <p:nvPr/>
        </p:nvPicPr>
        <p:blipFill>
          <a:blip r:embed="rId3"/>
          <a:stretch>
            <a:fillRect/>
          </a:stretch>
        </p:blipFill>
        <p:spPr>
          <a:xfrm>
            <a:off x="265020" y="1152138"/>
            <a:ext cx="3692074" cy="461509"/>
          </a:xfrm>
          <a:prstGeom prst="rect">
            <a:avLst/>
          </a:prstGeom>
          <a:effectLst>
            <a:outerShdw blurRad="50800" dist="38100" dir="2700000" algn="tl" rotWithShape="0">
              <a:prstClr val="black">
                <a:alpha val="40000"/>
              </a:prstClr>
            </a:outerShdw>
          </a:effectLst>
        </p:spPr>
      </p:pic>
      <p:pic>
        <p:nvPicPr>
          <p:cNvPr id="5" name="Image 4"/>
          <p:cNvPicPr>
            <a:picLocks noChangeAspect="1"/>
          </p:cNvPicPr>
          <p:nvPr/>
        </p:nvPicPr>
        <p:blipFill>
          <a:blip r:embed="rId4"/>
          <a:stretch>
            <a:fillRect/>
          </a:stretch>
        </p:blipFill>
        <p:spPr>
          <a:xfrm>
            <a:off x="2714423" y="1990164"/>
            <a:ext cx="5515423" cy="2586543"/>
          </a:xfrm>
          <a:prstGeom prst="rect">
            <a:avLst/>
          </a:prstGeom>
        </p:spPr>
      </p:pic>
      <p:cxnSp>
        <p:nvCxnSpPr>
          <p:cNvPr id="11" name="Google Shape;1434;p59"/>
          <p:cNvCxnSpPr>
            <a:stCxn id="6" idx="2"/>
            <a:endCxn id="5" idx="1"/>
          </p:cNvCxnSpPr>
          <p:nvPr/>
        </p:nvCxnSpPr>
        <p:spPr>
          <a:xfrm rot="16200000" flipH="1">
            <a:off x="1577846" y="2146858"/>
            <a:ext cx="1669789" cy="603366"/>
          </a:xfrm>
          <a:prstGeom prst="bentConnector2">
            <a:avLst/>
          </a:prstGeom>
          <a:noFill/>
          <a:ln w="9525" cap="flat" cmpd="sng">
            <a:solidFill>
              <a:schemeClr val="dk1"/>
            </a:solidFill>
            <a:prstDash val="solid"/>
            <a:round/>
            <a:headEnd type="none" w="med" len="med"/>
            <a:tailEnd type="diamond" w="med" len="med"/>
          </a:ln>
        </p:spPr>
      </p:cxnSp>
      <p:sp>
        <p:nvSpPr>
          <p:cNvPr id="7" name="ZoneTexte 6"/>
          <p:cNvSpPr txBox="1"/>
          <p:nvPr/>
        </p:nvSpPr>
        <p:spPr>
          <a:xfrm>
            <a:off x="8648700" y="4743450"/>
            <a:ext cx="383438" cy="307777"/>
          </a:xfrm>
          <a:prstGeom prst="rect">
            <a:avLst/>
          </a:prstGeom>
          <a:noFill/>
        </p:spPr>
        <p:txBody>
          <a:bodyPr wrap="none" rtlCol="0">
            <a:spAutoFit/>
          </a:bodyPr>
          <a:lstStyle/>
          <a:p>
            <a:r>
              <a:rPr lang="en-US" dirty="0"/>
              <a:t>20</a:t>
            </a:r>
          </a:p>
        </p:txBody>
      </p:sp>
    </p:spTree>
    <p:extLst>
      <p:ext uri="{BB962C8B-B14F-4D97-AF65-F5344CB8AC3E}">
        <p14:creationId xmlns:p14="http://schemas.microsoft.com/office/powerpoint/2010/main" val="379194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46" name="Rectangle 45"/>
          <p:cNvSpPr/>
          <p:nvPr/>
        </p:nvSpPr>
        <p:spPr>
          <a:xfrm>
            <a:off x="5684462" y="1554900"/>
            <a:ext cx="3181801" cy="3057872"/>
          </a:xfrm>
          <a:prstGeom prst="rect">
            <a:avLst/>
          </a:prstGeom>
          <a:solidFill>
            <a:schemeClr val="accent6"/>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dirty="0"/>
              <a:t>5- </a:t>
            </a:r>
            <a:r>
              <a:rPr lang="fr-FR" b="1" dirty="0"/>
              <a:t>Tracé du Graphe à Partir des C et L Trouvés</a:t>
            </a:r>
            <a:endParaRPr sz="1800" dirty="0"/>
          </a:p>
        </p:txBody>
      </p:sp>
      <p:sp>
        <p:nvSpPr>
          <p:cNvPr id="12" name="Rectangle 11"/>
          <p:cNvSpPr/>
          <p:nvPr/>
        </p:nvSpPr>
        <p:spPr>
          <a:xfrm>
            <a:off x="238125" y="1291378"/>
            <a:ext cx="4572000" cy="523220"/>
          </a:xfrm>
          <a:prstGeom prst="rect">
            <a:avLst/>
          </a:prstGeom>
        </p:spPr>
        <p:txBody>
          <a:bodyPr>
            <a:spAutoFit/>
          </a:bodyPr>
          <a:lstStyle/>
          <a:p>
            <a:r>
              <a:rPr lang="fr-FR" dirty="0">
                <a:latin typeface="Barlow" panose="020B0604020202020204" charset="0"/>
                <a:ea typeface="Open Sans" pitchFamily="2" charset="0"/>
                <a:cs typeface="Open Sans" pitchFamily="2" charset="0"/>
              </a:rPr>
              <a:t>Représentation graphique des relations entre les catégories des variables à l'aide des vecteurs Ci et Li.</a:t>
            </a:r>
            <a:endParaRPr lang="en-US" dirty="0">
              <a:latin typeface="Barlow" panose="020B0604020202020204" charset="0"/>
              <a:ea typeface="Open Sans" pitchFamily="2" charset="0"/>
              <a:cs typeface="Open Sans" pitchFamily="2" charset="0"/>
            </a:endParaRPr>
          </a:p>
        </p:txBody>
      </p:sp>
      <p:grpSp>
        <p:nvGrpSpPr>
          <p:cNvPr id="44" name="Groupe 43"/>
          <p:cNvGrpSpPr/>
          <p:nvPr/>
        </p:nvGrpSpPr>
        <p:grpSpPr>
          <a:xfrm>
            <a:off x="622925" y="2003506"/>
            <a:ext cx="3573410" cy="2626659"/>
            <a:chOff x="5638168" y="1523463"/>
            <a:chExt cx="3573410" cy="2626659"/>
          </a:xfrm>
        </p:grpSpPr>
        <p:sp>
          <p:nvSpPr>
            <p:cNvPr id="43" name="Rectangle 42"/>
            <p:cNvSpPr/>
            <p:nvPr/>
          </p:nvSpPr>
          <p:spPr>
            <a:xfrm>
              <a:off x="5638168" y="1523463"/>
              <a:ext cx="3469342" cy="2626659"/>
            </a:xfrm>
            <a:prstGeom prst="rect">
              <a:avLst/>
            </a:prstGeom>
            <a:solidFill>
              <a:schemeClr val="accent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 41"/>
            <p:cNvGrpSpPr/>
            <p:nvPr/>
          </p:nvGrpSpPr>
          <p:grpSpPr>
            <a:xfrm>
              <a:off x="5743778" y="1631040"/>
              <a:ext cx="1290292" cy="2411506"/>
              <a:chOff x="944117" y="1927411"/>
              <a:chExt cx="1290292" cy="2411506"/>
            </a:xfrm>
          </p:grpSpPr>
          <p:pic>
            <p:nvPicPr>
              <p:cNvPr id="7" name="Image 6"/>
              <p:cNvPicPr>
                <a:picLocks noChangeAspect="1"/>
              </p:cNvPicPr>
              <p:nvPr/>
            </p:nvPicPr>
            <p:blipFill rotWithShape="1">
              <a:blip r:embed="rId3"/>
              <a:srcRect l="52077" t="1038" r="39615" b="24498"/>
              <a:stretch/>
            </p:blipFill>
            <p:spPr>
              <a:xfrm>
                <a:off x="944117" y="1927411"/>
                <a:ext cx="573741" cy="2411506"/>
              </a:xfrm>
              <a:prstGeom prst="rect">
                <a:avLst/>
              </a:prstGeom>
            </p:spPr>
          </p:pic>
          <p:sp>
            <p:nvSpPr>
              <p:cNvPr id="13" name="ZoneTexte 12"/>
              <p:cNvSpPr txBox="1"/>
              <p:nvPr/>
            </p:nvSpPr>
            <p:spPr>
              <a:xfrm>
                <a:off x="1616626" y="2052749"/>
                <a:ext cx="456575" cy="307777"/>
              </a:xfrm>
              <a:prstGeom prst="rect">
                <a:avLst/>
              </a:prstGeom>
              <a:noFill/>
            </p:spPr>
            <p:txBody>
              <a:bodyPr wrap="square" rtlCol="0">
                <a:spAutoFit/>
              </a:bodyPr>
              <a:lstStyle/>
              <a:p>
                <a:r>
                  <a:rPr lang="fr-FR" dirty="0"/>
                  <a:t>A</a:t>
                </a:r>
                <a:endParaRPr lang="en-US" dirty="0"/>
              </a:p>
            </p:txBody>
          </p:sp>
          <p:sp>
            <p:nvSpPr>
              <p:cNvPr id="14" name="ZoneTexte 13"/>
              <p:cNvSpPr txBox="1"/>
              <p:nvPr/>
            </p:nvSpPr>
            <p:spPr>
              <a:xfrm>
                <a:off x="1589576" y="2616128"/>
                <a:ext cx="644833" cy="307777"/>
              </a:xfrm>
              <a:prstGeom prst="rect">
                <a:avLst/>
              </a:prstGeom>
              <a:noFill/>
            </p:spPr>
            <p:txBody>
              <a:bodyPr wrap="square" rtlCol="0">
                <a:spAutoFit/>
              </a:bodyPr>
              <a:lstStyle/>
              <a:p>
                <a:r>
                  <a:rPr lang="fr-FR" dirty="0"/>
                  <a:t>BDD’</a:t>
                </a:r>
                <a:endParaRPr lang="en-US" dirty="0"/>
              </a:p>
            </p:txBody>
          </p:sp>
          <p:sp>
            <p:nvSpPr>
              <p:cNvPr id="15" name="ZoneTexte 14"/>
              <p:cNvSpPr txBox="1"/>
              <p:nvPr/>
            </p:nvSpPr>
            <p:spPr>
              <a:xfrm>
                <a:off x="1589576" y="3303709"/>
                <a:ext cx="519484" cy="307777"/>
              </a:xfrm>
              <a:prstGeom prst="rect">
                <a:avLst/>
              </a:prstGeom>
              <a:noFill/>
            </p:spPr>
            <p:txBody>
              <a:bodyPr wrap="square" rtlCol="0">
                <a:spAutoFit/>
              </a:bodyPr>
              <a:lstStyle/>
              <a:p>
                <a:r>
                  <a:rPr lang="fr-FR" dirty="0"/>
                  <a:t>CE</a:t>
                </a:r>
                <a:endParaRPr lang="en-US" dirty="0"/>
              </a:p>
            </p:txBody>
          </p:sp>
          <p:sp>
            <p:nvSpPr>
              <p:cNvPr id="16" name="ZoneTexte 15"/>
              <p:cNvSpPr txBox="1"/>
              <p:nvPr/>
            </p:nvSpPr>
            <p:spPr>
              <a:xfrm>
                <a:off x="1562683" y="3991290"/>
                <a:ext cx="644833" cy="307777"/>
              </a:xfrm>
              <a:prstGeom prst="rect">
                <a:avLst/>
              </a:prstGeom>
              <a:noFill/>
            </p:spPr>
            <p:txBody>
              <a:bodyPr wrap="square" rtlCol="0">
                <a:spAutoFit/>
              </a:bodyPr>
              <a:lstStyle/>
              <a:p>
                <a:r>
                  <a:rPr lang="fr-FR" dirty="0"/>
                  <a:t>FGH</a:t>
                </a:r>
                <a:endParaRPr lang="en-US" dirty="0"/>
              </a:p>
            </p:txBody>
          </p:sp>
        </p:grpSp>
        <p:grpSp>
          <p:nvGrpSpPr>
            <p:cNvPr id="41" name="Groupe 40"/>
            <p:cNvGrpSpPr/>
            <p:nvPr/>
          </p:nvGrpSpPr>
          <p:grpSpPr>
            <a:xfrm>
              <a:off x="7370415" y="2444473"/>
              <a:ext cx="1841163" cy="784639"/>
              <a:chOff x="2761130" y="1883664"/>
              <a:chExt cx="1841163" cy="784639"/>
            </a:xfrm>
          </p:grpSpPr>
          <p:pic>
            <p:nvPicPr>
              <p:cNvPr id="10" name="Image 9"/>
              <p:cNvPicPr>
                <a:picLocks noChangeAspect="1"/>
              </p:cNvPicPr>
              <p:nvPr/>
            </p:nvPicPr>
            <p:blipFill rotWithShape="1">
              <a:blip r:embed="rId3"/>
              <a:srcRect l="27585" t="83287" r="51303" b="2349"/>
              <a:stretch/>
            </p:blipFill>
            <p:spPr>
              <a:xfrm>
                <a:off x="2761130" y="1883664"/>
                <a:ext cx="1457884" cy="465183"/>
              </a:xfrm>
              <a:prstGeom prst="rect">
                <a:avLst/>
              </a:prstGeom>
            </p:spPr>
          </p:pic>
          <p:sp>
            <p:nvSpPr>
              <p:cNvPr id="17" name="ZoneTexte 16"/>
              <p:cNvSpPr txBox="1"/>
              <p:nvPr/>
            </p:nvSpPr>
            <p:spPr>
              <a:xfrm>
                <a:off x="2761130" y="2348847"/>
                <a:ext cx="597892" cy="307777"/>
              </a:xfrm>
              <a:prstGeom prst="rect">
                <a:avLst/>
              </a:prstGeom>
              <a:noFill/>
            </p:spPr>
            <p:txBody>
              <a:bodyPr wrap="square" rtlCol="0">
                <a:spAutoFit/>
              </a:bodyPr>
              <a:lstStyle/>
              <a:p>
                <a:r>
                  <a:rPr lang="en-US" dirty="0" err="1"/>
                  <a:t>Univ</a:t>
                </a:r>
                <a:endParaRPr lang="en-US" dirty="0"/>
              </a:p>
            </p:txBody>
          </p:sp>
          <p:sp>
            <p:nvSpPr>
              <p:cNvPr id="18" name="ZoneTexte 17"/>
              <p:cNvSpPr txBox="1"/>
              <p:nvPr/>
            </p:nvSpPr>
            <p:spPr>
              <a:xfrm>
                <a:off x="3287851" y="2348846"/>
                <a:ext cx="597892" cy="307777"/>
              </a:xfrm>
              <a:prstGeom prst="rect">
                <a:avLst/>
              </a:prstGeom>
              <a:noFill/>
            </p:spPr>
            <p:txBody>
              <a:bodyPr wrap="square" rtlCol="0">
                <a:spAutoFit/>
              </a:bodyPr>
              <a:lstStyle/>
              <a:p>
                <a:r>
                  <a:rPr lang="en-US" dirty="0"/>
                  <a:t>CP</a:t>
                </a:r>
              </a:p>
            </p:txBody>
          </p:sp>
          <p:sp>
            <p:nvSpPr>
              <p:cNvPr id="19" name="ZoneTexte 18"/>
              <p:cNvSpPr txBox="1"/>
              <p:nvPr/>
            </p:nvSpPr>
            <p:spPr>
              <a:xfrm>
                <a:off x="3748004" y="2360526"/>
                <a:ext cx="854289" cy="307777"/>
              </a:xfrm>
              <a:prstGeom prst="rect">
                <a:avLst/>
              </a:prstGeom>
              <a:noFill/>
            </p:spPr>
            <p:txBody>
              <a:bodyPr wrap="square" rtlCol="0">
                <a:spAutoFit/>
              </a:bodyPr>
              <a:lstStyle/>
              <a:p>
                <a:r>
                  <a:rPr lang="en-US" dirty="0" err="1"/>
                  <a:t>Autres</a:t>
                </a:r>
                <a:endParaRPr lang="en-US" dirty="0"/>
              </a:p>
            </p:txBody>
          </p:sp>
        </p:grpSp>
      </p:grpSp>
      <p:graphicFrame>
        <p:nvGraphicFramePr>
          <p:cNvPr id="8" name="Tableau 7"/>
          <p:cNvGraphicFramePr>
            <a:graphicFrameLocks noGrp="1"/>
          </p:cNvGraphicFramePr>
          <p:nvPr>
            <p:extLst>
              <p:ext uri="{D42A27DB-BD31-4B8C-83A1-F6EECF244321}">
                <p14:modId xmlns:p14="http://schemas.microsoft.com/office/powerpoint/2010/main" val="1913021682"/>
              </p:ext>
            </p:extLst>
          </p:nvPr>
        </p:nvGraphicFramePr>
        <p:xfrm>
          <a:off x="5796891" y="1893253"/>
          <a:ext cx="2326662" cy="2582732"/>
        </p:xfrm>
        <a:graphic>
          <a:graphicData uri="http://schemas.openxmlformats.org/drawingml/2006/table">
            <a:tbl>
              <a:tblPr firstRow="1" bandRow="1">
                <a:tableStyleId>{0B47F8DB-A9B5-4C72-BCA6-49C91F0AADC3}</a:tableStyleId>
              </a:tblPr>
              <a:tblGrid>
                <a:gridCol w="1385801">
                  <a:extLst>
                    <a:ext uri="{9D8B030D-6E8A-4147-A177-3AD203B41FA5}">
                      <a16:colId xmlns="" xmlns:a16="http://schemas.microsoft.com/office/drawing/2014/main" val="20000"/>
                    </a:ext>
                  </a:extLst>
                </a:gridCol>
                <a:gridCol w="474696">
                  <a:extLst>
                    <a:ext uri="{9D8B030D-6E8A-4147-A177-3AD203B41FA5}">
                      <a16:colId xmlns="" xmlns:a16="http://schemas.microsoft.com/office/drawing/2014/main" val="20001"/>
                    </a:ext>
                  </a:extLst>
                </a:gridCol>
                <a:gridCol w="466165">
                  <a:extLst>
                    <a:ext uri="{9D8B030D-6E8A-4147-A177-3AD203B41FA5}">
                      <a16:colId xmlns="" xmlns:a16="http://schemas.microsoft.com/office/drawing/2014/main" val="20002"/>
                    </a:ext>
                  </a:extLst>
                </a:gridCol>
              </a:tblGrid>
              <a:tr h="350138">
                <a:tc>
                  <a:txBody>
                    <a:bodyPr/>
                    <a:lstStyle/>
                    <a:p>
                      <a:r>
                        <a:rPr lang="en-US" dirty="0"/>
                        <a:t>A</a:t>
                      </a:r>
                    </a:p>
                  </a:txBody>
                  <a:tcPr>
                    <a:solidFill>
                      <a:schemeClr val="accent2">
                        <a:lumMod val="95000"/>
                      </a:schemeClr>
                    </a:solidFill>
                  </a:tcPr>
                </a:tc>
                <a:tc>
                  <a:txBody>
                    <a:bodyPr/>
                    <a:lstStyle/>
                    <a:p>
                      <a:pPr algn="ctr"/>
                      <a:r>
                        <a:rPr lang="en-US" dirty="0"/>
                        <a:t>1</a:t>
                      </a:r>
                    </a:p>
                  </a:txBody>
                  <a:tcPr/>
                </a:tc>
                <a:tc>
                  <a:txBody>
                    <a:bodyPr/>
                    <a:lstStyle/>
                    <a:p>
                      <a:pPr algn="ctr"/>
                      <a:r>
                        <a:rPr lang="en-US" dirty="0"/>
                        <a:t>1</a:t>
                      </a:r>
                    </a:p>
                  </a:txBody>
                  <a:tcPr/>
                </a:tc>
                <a:extLst>
                  <a:ext uri="{0D108BD9-81ED-4DB2-BD59-A6C34878D82A}">
                    <a16:rowId xmlns="" xmlns:a16="http://schemas.microsoft.com/office/drawing/2014/main" val="10000"/>
                  </a:ext>
                </a:extLst>
              </a:tr>
              <a:tr h="370840">
                <a:tc>
                  <a:txBody>
                    <a:bodyPr/>
                    <a:lstStyle/>
                    <a:p>
                      <a:r>
                        <a:rPr lang="en-US" dirty="0"/>
                        <a:t>BDD’</a:t>
                      </a:r>
                    </a:p>
                  </a:txBody>
                  <a:tcPr>
                    <a:solidFill>
                      <a:schemeClr val="accent2">
                        <a:lumMod val="95000"/>
                      </a:schemeClr>
                    </a:solidFill>
                  </a:tcPr>
                </a:tc>
                <a:tc>
                  <a:txBody>
                    <a:bodyPr/>
                    <a:lstStyle/>
                    <a:p>
                      <a:pPr algn="ctr"/>
                      <a:r>
                        <a:rPr lang="en-US" dirty="0"/>
                        <a:t>1</a:t>
                      </a:r>
                    </a:p>
                  </a:txBody>
                  <a:tcPr/>
                </a:tc>
                <a:tc>
                  <a:txBody>
                    <a:bodyPr/>
                    <a:lstStyle/>
                    <a:p>
                      <a:pPr algn="ctr"/>
                      <a:r>
                        <a:rPr lang="en-US" dirty="0"/>
                        <a:t>2</a:t>
                      </a:r>
                    </a:p>
                  </a:txBody>
                  <a:tcPr/>
                </a:tc>
                <a:extLst>
                  <a:ext uri="{0D108BD9-81ED-4DB2-BD59-A6C34878D82A}">
                    <a16:rowId xmlns="" xmlns:a16="http://schemas.microsoft.com/office/drawing/2014/main" val="10001"/>
                  </a:ext>
                </a:extLst>
              </a:tr>
              <a:tr h="370840">
                <a:tc>
                  <a:txBody>
                    <a:bodyPr/>
                    <a:lstStyle/>
                    <a:p>
                      <a:r>
                        <a:rPr lang="en-US" dirty="0"/>
                        <a:t>CE</a:t>
                      </a:r>
                    </a:p>
                  </a:txBody>
                  <a:tcPr>
                    <a:solidFill>
                      <a:schemeClr val="accent2">
                        <a:lumMod val="95000"/>
                      </a:schemeClr>
                    </a:solidFill>
                  </a:tcPr>
                </a:tc>
                <a:tc>
                  <a:txBody>
                    <a:bodyPr/>
                    <a:lstStyle/>
                    <a:p>
                      <a:pPr algn="ctr"/>
                      <a:r>
                        <a:rPr lang="en-US" dirty="0"/>
                        <a:t>2</a:t>
                      </a:r>
                    </a:p>
                  </a:txBody>
                  <a:tcPr/>
                </a:tc>
                <a:tc>
                  <a:txBody>
                    <a:bodyPr/>
                    <a:lstStyle/>
                    <a:p>
                      <a:pPr algn="ctr"/>
                      <a:r>
                        <a:rPr lang="en-US" dirty="0"/>
                        <a:t>-1</a:t>
                      </a:r>
                    </a:p>
                  </a:txBody>
                  <a:tcPr/>
                </a:tc>
                <a:extLst>
                  <a:ext uri="{0D108BD9-81ED-4DB2-BD59-A6C34878D82A}">
                    <a16:rowId xmlns="" xmlns:a16="http://schemas.microsoft.com/office/drawing/2014/main" val="10002"/>
                  </a:ext>
                </a:extLst>
              </a:tr>
              <a:tr h="378394">
                <a:tc>
                  <a:txBody>
                    <a:bodyPr/>
                    <a:lstStyle/>
                    <a:p>
                      <a:r>
                        <a:rPr lang="en-US" dirty="0"/>
                        <a:t>FGH</a:t>
                      </a:r>
                    </a:p>
                  </a:txBody>
                  <a:tcPr>
                    <a:solidFill>
                      <a:schemeClr val="accent2">
                        <a:lumMod val="95000"/>
                      </a:schemeClr>
                    </a:solidFill>
                  </a:tcPr>
                </a:tc>
                <a:tc>
                  <a:txBody>
                    <a:bodyPr/>
                    <a:lstStyle/>
                    <a:p>
                      <a:pPr algn="ctr"/>
                      <a:r>
                        <a:rPr lang="en-US" dirty="0"/>
                        <a:t>-4</a:t>
                      </a:r>
                    </a:p>
                  </a:txBody>
                  <a:tcPr/>
                </a:tc>
                <a:tc>
                  <a:txBody>
                    <a:bodyPr/>
                    <a:lstStyle/>
                    <a:p>
                      <a:pPr algn="ctr"/>
                      <a:r>
                        <a:rPr lang="en-US" dirty="0"/>
                        <a:t>-2</a:t>
                      </a:r>
                    </a:p>
                  </a:txBody>
                  <a:tcPr/>
                </a:tc>
                <a:extLst>
                  <a:ext uri="{0D108BD9-81ED-4DB2-BD59-A6C34878D82A}">
                    <a16:rowId xmlns="" xmlns:a16="http://schemas.microsoft.com/office/drawing/2014/main" val="10003"/>
                  </a:ext>
                </a:extLst>
              </a:tr>
              <a:tr h="370840">
                <a:tc>
                  <a:txBody>
                    <a:bodyPr/>
                    <a:lstStyle/>
                    <a:p>
                      <a:r>
                        <a:rPr lang="en-US" dirty="0"/>
                        <a:t>University</a:t>
                      </a:r>
                    </a:p>
                  </a:txBody>
                  <a:tcPr>
                    <a:solidFill>
                      <a:schemeClr val="accent2">
                        <a:lumMod val="95000"/>
                      </a:schemeClr>
                    </a:solidFill>
                  </a:tcPr>
                </a:tc>
                <a:tc>
                  <a:txBody>
                    <a:bodyPr/>
                    <a:lstStyle/>
                    <a:p>
                      <a:pPr algn="ctr"/>
                      <a:r>
                        <a:rPr lang="en-US" dirty="0"/>
                        <a:t>1</a:t>
                      </a:r>
                    </a:p>
                  </a:txBody>
                  <a:tcPr/>
                </a:tc>
                <a:tc>
                  <a:txBody>
                    <a:bodyPr/>
                    <a:lstStyle/>
                    <a:p>
                      <a:pPr algn="ctr"/>
                      <a:r>
                        <a:rPr lang="en-US" dirty="0"/>
                        <a:t>2</a:t>
                      </a:r>
                    </a:p>
                  </a:txBody>
                  <a:tcPr/>
                </a:tc>
                <a:extLst>
                  <a:ext uri="{0D108BD9-81ED-4DB2-BD59-A6C34878D82A}">
                    <a16:rowId xmlns="" xmlns:a16="http://schemas.microsoft.com/office/drawing/2014/main" val="10004"/>
                  </a:ext>
                </a:extLst>
              </a:tr>
              <a:tr h="370840">
                <a:tc>
                  <a:txBody>
                    <a:bodyPr/>
                    <a:lstStyle/>
                    <a:p>
                      <a:r>
                        <a:rPr lang="en-US" dirty="0"/>
                        <a:t>Class</a:t>
                      </a:r>
                      <a:r>
                        <a:rPr lang="en-US" baseline="0" dirty="0"/>
                        <a:t> prepare</a:t>
                      </a:r>
                      <a:endParaRPr lang="en-US" dirty="0"/>
                    </a:p>
                  </a:txBody>
                  <a:tcPr>
                    <a:solidFill>
                      <a:schemeClr val="accent2">
                        <a:lumMod val="95000"/>
                      </a:schemeClr>
                    </a:solidFill>
                  </a:tcPr>
                </a:tc>
                <a:tc>
                  <a:txBody>
                    <a:bodyPr/>
                    <a:lstStyle/>
                    <a:p>
                      <a:pPr algn="ctr"/>
                      <a:r>
                        <a:rPr lang="en-US" dirty="0"/>
                        <a:t>1</a:t>
                      </a:r>
                    </a:p>
                  </a:txBody>
                  <a:tcPr/>
                </a:tc>
                <a:tc>
                  <a:txBody>
                    <a:bodyPr/>
                    <a:lstStyle/>
                    <a:p>
                      <a:pPr algn="ctr"/>
                      <a:r>
                        <a:rPr lang="en-US" dirty="0"/>
                        <a:t>-1</a:t>
                      </a:r>
                    </a:p>
                  </a:txBody>
                  <a:tcPr/>
                </a:tc>
                <a:extLst>
                  <a:ext uri="{0D108BD9-81ED-4DB2-BD59-A6C34878D82A}">
                    <a16:rowId xmlns="" xmlns:a16="http://schemas.microsoft.com/office/drawing/2014/main" val="10005"/>
                  </a:ext>
                </a:extLst>
              </a:tr>
              <a:tr h="370840">
                <a:tc>
                  <a:txBody>
                    <a:bodyPr/>
                    <a:lstStyle/>
                    <a:p>
                      <a:r>
                        <a:rPr lang="en-US" dirty="0" err="1"/>
                        <a:t>Autre</a:t>
                      </a:r>
                      <a:endParaRPr lang="en-US" dirty="0"/>
                    </a:p>
                  </a:txBody>
                  <a:tcPr>
                    <a:solidFill>
                      <a:schemeClr val="accent2">
                        <a:lumMod val="95000"/>
                      </a:schemeClr>
                    </a:solidFill>
                  </a:tcPr>
                </a:tc>
                <a:tc>
                  <a:txBody>
                    <a:bodyPr/>
                    <a:lstStyle/>
                    <a:p>
                      <a:pPr algn="ctr"/>
                      <a:r>
                        <a:rPr lang="en-US" dirty="0"/>
                        <a:t>-2</a:t>
                      </a:r>
                    </a:p>
                  </a:txBody>
                  <a:tcPr/>
                </a:tc>
                <a:tc>
                  <a:txBody>
                    <a:bodyPr/>
                    <a:lstStyle/>
                    <a:p>
                      <a:pPr algn="ctr"/>
                      <a:r>
                        <a:rPr lang="en-US" dirty="0"/>
                        <a:t>-1</a:t>
                      </a:r>
                    </a:p>
                  </a:txBody>
                  <a:tcPr/>
                </a:tc>
                <a:extLst>
                  <a:ext uri="{0D108BD9-81ED-4DB2-BD59-A6C34878D82A}">
                    <a16:rowId xmlns="" xmlns:a16="http://schemas.microsoft.com/office/drawing/2014/main" val="10006"/>
                  </a:ext>
                </a:extLst>
              </a:tr>
            </a:tbl>
          </a:graphicData>
        </a:graphic>
      </p:graphicFrame>
      <p:sp>
        <p:nvSpPr>
          <p:cNvPr id="9" name="Accolade fermante 8"/>
          <p:cNvSpPr/>
          <p:nvPr/>
        </p:nvSpPr>
        <p:spPr>
          <a:xfrm>
            <a:off x="8177341" y="1892290"/>
            <a:ext cx="179294" cy="14253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ccolade fermante 20"/>
          <p:cNvSpPr/>
          <p:nvPr/>
        </p:nvSpPr>
        <p:spPr>
          <a:xfrm>
            <a:off x="8177341" y="3393879"/>
            <a:ext cx="179294" cy="10806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ZoneTexte 21"/>
          <p:cNvSpPr txBox="1"/>
          <p:nvPr/>
        </p:nvSpPr>
        <p:spPr>
          <a:xfrm>
            <a:off x="8447665" y="2451095"/>
            <a:ext cx="854289" cy="307777"/>
          </a:xfrm>
          <a:prstGeom prst="rect">
            <a:avLst/>
          </a:prstGeom>
          <a:noFill/>
        </p:spPr>
        <p:txBody>
          <a:bodyPr wrap="square" rtlCol="0">
            <a:spAutoFit/>
          </a:bodyPr>
          <a:lstStyle/>
          <a:p>
            <a:r>
              <a:rPr lang="en-US" dirty="0"/>
              <a:t>C</a:t>
            </a:r>
          </a:p>
        </p:txBody>
      </p:sp>
      <p:sp>
        <p:nvSpPr>
          <p:cNvPr id="23" name="ZoneTexte 22"/>
          <p:cNvSpPr txBox="1"/>
          <p:nvPr/>
        </p:nvSpPr>
        <p:spPr>
          <a:xfrm>
            <a:off x="8402373" y="3777639"/>
            <a:ext cx="854289" cy="307777"/>
          </a:xfrm>
          <a:prstGeom prst="rect">
            <a:avLst/>
          </a:prstGeom>
          <a:noFill/>
        </p:spPr>
        <p:txBody>
          <a:bodyPr wrap="square" rtlCol="0">
            <a:spAutoFit/>
          </a:bodyPr>
          <a:lstStyle/>
          <a:p>
            <a:r>
              <a:rPr lang="en-US" dirty="0"/>
              <a:t>L</a:t>
            </a:r>
          </a:p>
        </p:txBody>
      </p:sp>
      <p:sp>
        <p:nvSpPr>
          <p:cNvPr id="25" name="ZoneTexte 24"/>
          <p:cNvSpPr txBox="1"/>
          <p:nvPr/>
        </p:nvSpPr>
        <p:spPr>
          <a:xfrm>
            <a:off x="7246395" y="1554900"/>
            <a:ext cx="428922" cy="307777"/>
          </a:xfrm>
          <a:prstGeom prst="rect">
            <a:avLst/>
          </a:prstGeom>
          <a:noFill/>
        </p:spPr>
        <p:txBody>
          <a:bodyPr wrap="square" rtlCol="0">
            <a:spAutoFit/>
          </a:bodyPr>
          <a:lstStyle/>
          <a:p>
            <a:r>
              <a:rPr lang="en-US" dirty="0"/>
              <a:t>T1</a:t>
            </a:r>
          </a:p>
        </p:txBody>
      </p:sp>
      <p:sp>
        <p:nvSpPr>
          <p:cNvPr id="26" name="ZoneTexte 25"/>
          <p:cNvSpPr txBox="1"/>
          <p:nvPr/>
        </p:nvSpPr>
        <p:spPr>
          <a:xfrm>
            <a:off x="7657389" y="1554900"/>
            <a:ext cx="428922" cy="307777"/>
          </a:xfrm>
          <a:prstGeom prst="rect">
            <a:avLst/>
          </a:prstGeom>
          <a:noFill/>
        </p:spPr>
        <p:txBody>
          <a:bodyPr wrap="square" rtlCol="0">
            <a:spAutoFit/>
          </a:bodyPr>
          <a:lstStyle/>
          <a:p>
            <a:r>
              <a:rPr lang="en-US" dirty="0"/>
              <a:t>T2</a:t>
            </a:r>
          </a:p>
        </p:txBody>
      </p:sp>
      <p:cxnSp>
        <p:nvCxnSpPr>
          <p:cNvPr id="47" name="Connecteur en angle 46"/>
          <p:cNvCxnSpPr/>
          <p:nvPr/>
        </p:nvCxnSpPr>
        <p:spPr>
          <a:xfrm flipV="1">
            <a:off x="4092267" y="2985276"/>
            <a:ext cx="1575032" cy="11001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8648700" y="4743450"/>
            <a:ext cx="383438" cy="307777"/>
          </a:xfrm>
          <a:prstGeom prst="rect">
            <a:avLst/>
          </a:prstGeom>
          <a:noFill/>
        </p:spPr>
        <p:txBody>
          <a:bodyPr wrap="none" rtlCol="0">
            <a:spAutoFit/>
          </a:bodyPr>
          <a:lstStyle/>
          <a:p>
            <a:r>
              <a:rPr lang="en-US" dirty="0"/>
              <a:t>21</a:t>
            </a:r>
          </a:p>
        </p:txBody>
      </p:sp>
    </p:spTree>
    <p:extLst>
      <p:ext uri="{BB962C8B-B14F-4D97-AF65-F5344CB8AC3E}">
        <p14:creationId xmlns:p14="http://schemas.microsoft.com/office/powerpoint/2010/main" val="137030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 grpId="0" animBg="1"/>
      <p:bldP spid="21" grpId="0" animBg="1"/>
      <p:bldP spid="22" grpId="0"/>
      <p:bldP spid="23"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dirty="0"/>
              <a:t>5- </a:t>
            </a:r>
            <a:r>
              <a:rPr lang="fr-FR" b="1" dirty="0"/>
              <a:t>Tracé du Graphe à Partir des C et L Trouvés</a:t>
            </a:r>
            <a:endParaRPr sz="1800" dirty="0"/>
          </a:p>
        </p:txBody>
      </p:sp>
      <p:sp>
        <p:nvSpPr>
          <p:cNvPr id="27" name="Rectangle 26"/>
          <p:cNvSpPr/>
          <p:nvPr/>
        </p:nvSpPr>
        <p:spPr>
          <a:xfrm>
            <a:off x="143434" y="1017725"/>
            <a:ext cx="2488081" cy="2774346"/>
          </a:xfrm>
          <a:prstGeom prst="rect">
            <a:avLst/>
          </a:prstGeom>
          <a:solidFill>
            <a:schemeClr val="accent6"/>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au 27"/>
          <p:cNvGraphicFramePr>
            <a:graphicFrameLocks noGrp="1"/>
          </p:cNvGraphicFramePr>
          <p:nvPr>
            <p:extLst>
              <p:ext uri="{D42A27DB-BD31-4B8C-83A1-F6EECF244321}">
                <p14:modId xmlns:p14="http://schemas.microsoft.com/office/powerpoint/2010/main" val="484662819"/>
              </p:ext>
            </p:extLst>
          </p:nvPr>
        </p:nvGraphicFramePr>
        <p:xfrm>
          <a:off x="220778" y="1131918"/>
          <a:ext cx="2326662" cy="2582732"/>
        </p:xfrm>
        <a:graphic>
          <a:graphicData uri="http://schemas.openxmlformats.org/drawingml/2006/table">
            <a:tbl>
              <a:tblPr firstRow="1" bandRow="1">
                <a:tableStyleId>{0B47F8DB-A9B5-4C72-BCA6-49C91F0AADC3}</a:tableStyleId>
              </a:tblPr>
              <a:tblGrid>
                <a:gridCol w="1385801">
                  <a:extLst>
                    <a:ext uri="{9D8B030D-6E8A-4147-A177-3AD203B41FA5}">
                      <a16:colId xmlns="" xmlns:a16="http://schemas.microsoft.com/office/drawing/2014/main" val="20000"/>
                    </a:ext>
                  </a:extLst>
                </a:gridCol>
                <a:gridCol w="474696">
                  <a:extLst>
                    <a:ext uri="{9D8B030D-6E8A-4147-A177-3AD203B41FA5}">
                      <a16:colId xmlns="" xmlns:a16="http://schemas.microsoft.com/office/drawing/2014/main" val="20001"/>
                    </a:ext>
                  </a:extLst>
                </a:gridCol>
                <a:gridCol w="466165">
                  <a:extLst>
                    <a:ext uri="{9D8B030D-6E8A-4147-A177-3AD203B41FA5}">
                      <a16:colId xmlns="" xmlns:a16="http://schemas.microsoft.com/office/drawing/2014/main" val="20002"/>
                    </a:ext>
                  </a:extLst>
                </a:gridCol>
              </a:tblGrid>
              <a:tr h="350138">
                <a:tc>
                  <a:txBody>
                    <a:bodyPr/>
                    <a:lstStyle/>
                    <a:p>
                      <a:r>
                        <a:rPr lang="en-US" dirty="0"/>
                        <a:t>A</a:t>
                      </a:r>
                    </a:p>
                  </a:txBody>
                  <a:tcPr>
                    <a:solidFill>
                      <a:schemeClr val="accent2">
                        <a:lumMod val="95000"/>
                      </a:schemeClr>
                    </a:solidFill>
                  </a:tcPr>
                </a:tc>
                <a:tc>
                  <a:txBody>
                    <a:bodyPr/>
                    <a:lstStyle/>
                    <a:p>
                      <a:pPr algn="ctr"/>
                      <a:r>
                        <a:rPr lang="en-US" dirty="0"/>
                        <a:t>1</a:t>
                      </a:r>
                    </a:p>
                  </a:txBody>
                  <a:tcPr/>
                </a:tc>
                <a:tc>
                  <a:txBody>
                    <a:bodyPr/>
                    <a:lstStyle/>
                    <a:p>
                      <a:pPr algn="ctr"/>
                      <a:r>
                        <a:rPr lang="en-US" dirty="0"/>
                        <a:t>1</a:t>
                      </a:r>
                    </a:p>
                  </a:txBody>
                  <a:tcPr/>
                </a:tc>
                <a:extLst>
                  <a:ext uri="{0D108BD9-81ED-4DB2-BD59-A6C34878D82A}">
                    <a16:rowId xmlns="" xmlns:a16="http://schemas.microsoft.com/office/drawing/2014/main" val="10000"/>
                  </a:ext>
                </a:extLst>
              </a:tr>
              <a:tr h="370840">
                <a:tc>
                  <a:txBody>
                    <a:bodyPr/>
                    <a:lstStyle/>
                    <a:p>
                      <a:r>
                        <a:rPr lang="en-US" dirty="0"/>
                        <a:t>BDD’</a:t>
                      </a:r>
                    </a:p>
                  </a:txBody>
                  <a:tcPr>
                    <a:solidFill>
                      <a:schemeClr val="accent2">
                        <a:lumMod val="95000"/>
                      </a:schemeClr>
                    </a:solidFill>
                  </a:tcPr>
                </a:tc>
                <a:tc>
                  <a:txBody>
                    <a:bodyPr/>
                    <a:lstStyle/>
                    <a:p>
                      <a:pPr algn="ctr"/>
                      <a:r>
                        <a:rPr lang="en-US" dirty="0"/>
                        <a:t>1</a:t>
                      </a:r>
                    </a:p>
                  </a:txBody>
                  <a:tcPr/>
                </a:tc>
                <a:tc>
                  <a:txBody>
                    <a:bodyPr/>
                    <a:lstStyle/>
                    <a:p>
                      <a:pPr algn="ctr"/>
                      <a:r>
                        <a:rPr lang="en-US" dirty="0"/>
                        <a:t>2</a:t>
                      </a:r>
                    </a:p>
                  </a:txBody>
                  <a:tcPr/>
                </a:tc>
                <a:extLst>
                  <a:ext uri="{0D108BD9-81ED-4DB2-BD59-A6C34878D82A}">
                    <a16:rowId xmlns="" xmlns:a16="http://schemas.microsoft.com/office/drawing/2014/main" val="10001"/>
                  </a:ext>
                </a:extLst>
              </a:tr>
              <a:tr h="370840">
                <a:tc>
                  <a:txBody>
                    <a:bodyPr/>
                    <a:lstStyle/>
                    <a:p>
                      <a:r>
                        <a:rPr lang="en-US" dirty="0"/>
                        <a:t>CE</a:t>
                      </a:r>
                    </a:p>
                  </a:txBody>
                  <a:tcPr>
                    <a:solidFill>
                      <a:schemeClr val="accent2">
                        <a:lumMod val="95000"/>
                      </a:schemeClr>
                    </a:solidFill>
                  </a:tcPr>
                </a:tc>
                <a:tc>
                  <a:txBody>
                    <a:bodyPr/>
                    <a:lstStyle/>
                    <a:p>
                      <a:pPr algn="ctr"/>
                      <a:r>
                        <a:rPr lang="en-US" dirty="0"/>
                        <a:t>2</a:t>
                      </a:r>
                    </a:p>
                  </a:txBody>
                  <a:tcPr/>
                </a:tc>
                <a:tc>
                  <a:txBody>
                    <a:bodyPr/>
                    <a:lstStyle/>
                    <a:p>
                      <a:pPr algn="ctr"/>
                      <a:r>
                        <a:rPr lang="en-US" dirty="0"/>
                        <a:t>-1</a:t>
                      </a:r>
                    </a:p>
                  </a:txBody>
                  <a:tcPr/>
                </a:tc>
                <a:extLst>
                  <a:ext uri="{0D108BD9-81ED-4DB2-BD59-A6C34878D82A}">
                    <a16:rowId xmlns="" xmlns:a16="http://schemas.microsoft.com/office/drawing/2014/main" val="10002"/>
                  </a:ext>
                </a:extLst>
              </a:tr>
              <a:tr h="378394">
                <a:tc>
                  <a:txBody>
                    <a:bodyPr/>
                    <a:lstStyle/>
                    <a:p>
                      <a:r>
                        <a:rPr lang="en-US" dirty="0"/>
                        <a:t>FGH</a:t>
                      </a:r>
                    </a:p>
                  </a:txBody>
                  <a:tcPr>
                    <a:solidFill>
                      <a:schemeClr val="accent2">
                        <a:lumMod val="95000"/>
                      </a:schemeClr>
                    </a:solidFill>
                  </a:tcPr>
                </a:tc>
                <a:tc>
                  <a:txBody>
                    <a:bodyPr/>
                    <a:lstStyle/>
                    <a:p>
                      <a:pPr algn="ctr"/>
                      <a:r>
                        <a:rPr lang="en-US" dirty="0"/>
                        <a:t>-4</a:t>
                      </a:r>
                    </a:p>
                  </a:txBody>
                  <a:tcPr/>
                </a:tc>
                <a:tc>
                  <a:txBody>
                    <a:bodyPr/>
                    <a:lstStyle/>
                    <a:p>
                      <a:pPr algn="ctr"/>
                      <a:r>
                        <a:rPr lang="en-US" dirty="0"/>
                        <a:t>-2</a:t>
                      </a:r>
                    </a:p>
                  </a:txBody>
                  <a:tcPr/>
                </a:tc>
                <a:extLst>
                  <a:ext uri="{0D108BD9-81ED-4DB2-BD59-A6C34878D82A}">
                    <a16:rowId xmlns="" xmlns:a16="http://schemas.microsoft.com/office/drawing/2014/main" val="10003"/>
                  </a:ext>
                </a:extLst>
              </a:tr>
              <a:tr h="370840">
                <a:tc>
                  <a:txBody>
                    <a:bodyPr/>
                    <a:lstStyle/>
                    <a:p>
                      <a:r>
                        <a:rPr lang="en-US" dirty="0"/>
                        <a:t>University</a:t>
                      </a:r>
                    </a:p>
                  </a:txBody>
                  <a:tcPr>
                    <a:solidFill>
                      <a:schemeClr val="accent2">
                        <a:lumMod val="95000"/>
                      </a:schemeClr>
                    </a:solidFill>
                  </a:tcPr>
                </a:tc>
                <a:tc>
                  <a:txBody>
                    <a:bodyPr/>
                    <a:lstStyle/>
                    <a:p>
                      <a:pPr algn="ctr"/>
                      <a:r>
                        <a:rPr lang="en-US" dirty="0"/>
                        <a:t>1</a:t>
                      </a:r>
                    </a:p>
                  </a:txBody>
                  <a:tcPr/>
                </a:tc>
                <a:tc>
                  <a:txBody>
                    <a:bodyPr/>
                    <a:lstStyle/>
                    <a:p>
                      <a:pPr algn="ctr"/>
                      <a:r>
                        <a:rPr lang="en-US" dirty="0"/>
                        <a:t>2</a:t>
                      </a:r>
                    </a:p>
                  </a:txBody>
                  <a:tcPr/>
                </a:tc>
                <a:extLst>
                  <a:ext uri="{0D108BD9-81ED-4DB2-BD59-A6C34878D82A}">
                    <a16:rowId xmlns="" xmlns:a16="http://schemas.microsoft.com/office/drawing/2014/main" val="10004"/>
                  </a:ext>
                </a:extLst>
              </a:tr>
              <a:tr h="370840">
                <a:tc>
                  <a:txBody>
                    <a:bodyPr/>
                    <a:lstStyle/>
                    <a:p>
                      <a:r>
                        <a:rPr lang="en-US" dirty="0"/>
                        <a:t>Class</a:t>
                      </a:r>
                      <a:r>
                        <a:rPr lang="en-US" baseline="0" dirty="0"/>
                        <a:t> prepare</a:t>
                      </a:r>
                      <a:endParaRPr lang="en-US" dirty="0"/>
                    </a:p>
                  </a:txBody>
                  <a:tcPr>
                    <a:solidFill>
                      <a:schemeClr val="accent2">
                        <a:lumMod val="95000"/>
                      </a:schemeClr>
                    </a:solidFill>
                  </a:tcPr>
                </a:tc>
                <a:tc>
                  <a:txBody>
                    <a:bodyPr/>
                    <a:lstStyle/>
                    <a:p>
                      <a:pPr algn="ctr"/>
                      <a:r>
                        <a:rPr lang="en-US" dirty="0"/>
                        <a:t>1</a:t>
                      </a:r>
                    </a:p>
                  </a:txBody>
                  <a:tcPr/>
                </a:tc>
                <a:tc>
                  <a:txBody>
                    <a:bodyPr/>
                    <a:lstStyle/>
                    <a:p>
                      <a:pPr algn="ctr"/>
                      <a:r>
                        <a:rPr lang="en-US" dirty="0"/>
                        <a:t>-1</a:t>
                      </a:r>
                    </a:p>
                  </a:txBody>
                  <a:tcPr/>
                </a:tc>
                <a:extLst>
                  <a:ext uri="{0D108BD9-81ED-4DB2-BD59-A6C34878D82A}">
                    <a16:rowId xmlns="" xmlns:a16="http://schemas.microsoft.com/office/drawing/2014/main" val="10005"/>
                  </a:ext>
                </a:extLst>
              </a:tr>
              <a:tr h="370840">
                <a:tc>
                  <a:txBody>
                    <a:bodyPr/>
                    <a:lstStyle/>
                    <a:p>
                      <a:r>
                        <a:rPr lang="en-US" dirty="0" err="1"/>
                        <a:t>Autre</a:t>
                      </a:r>
                      <a:endParaRPr lang="en-US" dirty="0"/>
                    </a:p>
                  </a:txBody>
                  <a:tcPr>
                    <a:solidFill>
                      <a:schemeClr val="accent2">
                        <a:lumMod val="95000"/>
                      </a:schemeClr>
                    </a:solidFill>
                  </a:tcPr>
                </a:tc>
                <a:tc>
                  <a:txBody>
                    <a:bodyPr/>
                    <a:lstStyle/>
                    <a:p>
                      <a:pPr algn="ctr"/>
                      <a:r>
                        <a:rPr lang="en-US" dirty="0"/>
                        <a:t>-2</a:t>
                      </a:r>
                    </a:p>
                  </a:txBody>
                  <a:tcPr/>
                </a:tc>
                <a:tc>
                  <a:txBody>
                    <a:bodyPr/>
                    <a:lstStyle/>
                    <a:p>
                      <a:pPr algn="ctr"/>
                      <a:r>
                        <a:rPr lang="en-US" dirty="0"/>
                        <a:t>-1</a:t>
                      </a:r>
                    </a:p>
                  </a:txBody>
                  <a:tcPr/>
                </a:tc>
                <a:extLst>
                  <a:ext uri="{0D108BD9-81ED-4DB2-BD59-A6C34878D82A}">
                    <a16:rowId xmlns="" xmlns:a16="http://schemas.microsoft.com/office/drawing/2014/main" val="10006"/>
                  </a:ext>
                </a:extLst>
              </a:tr>
            </a:tbl>
          </a:graphicData>
        </a:graphic>
      </p:graphicFrame>
      <p:grpSp>
        <p:nvGrpSpPr>
          <p:cNvPr id="3" name="Groupe 2"/>
          <p:cNvGrpSpPr/>
          <p:nvPr/>
        </p:nvGrpSpPr>
        <p:grpSpPr>
          <a:xfrm>
            <a:off x="4347882" y="1362637"/>
            <a:ext cx="3989295" cy="3669764"/>
            <a:chOff x="4347882" y="1362637"/>
            <a:chExt cx="3989295" cy="3669764"/>
          </a:xfrm>
        </p:grpSpPr>
        <p:sp>
          <p:nvSpPr>
            <p:cNvPr id="46" name="Rectangle 45"/>
            <p:cNvSpPr/>
            <p:nvPr/>
          </p:nvSpPr>
          <p:spPr>
            <a:xfrm>
              <a:off x="4347882" y="1362637"/>
              <a:ext cx="3989295" cy="3669764"/>
            </a:xfrm>
            <a:prstGeom prst="rect">
              <a:avLst/>
            </a:prstGeom>
            <a:solidFill>
              <a:schemeClr val="accent3">
                <a:lumMod val="95000"/>
              </a:schemeClr>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a:blip r:embed="rId3"/>
            <a:stretch>
              <a:fillRect/>
            </a:stretch>
          </p:blipFill>
          <p:spPr>
            <a:xfrm>
              <a:off x="4465931" y="1452283"/>
              <a:ext cx="3793769" cy="3476109"/>
            </a:xfrm>
            <a:prstGeom prst="rect">
              <a:avLst/>
            </a:prstGeom>
          </p:spPr>
        </p:pic>
      </p:grpSp>
      <p:cxnSp>
        <p:nvCxnSpPr>
          <p:cNvPr id="4" name="Connecteur en angle 3"/>
          <p:cNvCxnSpPr>
            <a:endCxn id="46" idx="1"/>
          </p:cNvCxnSpPr>
          <p:nvPr/>
        </p:nvCxnSpPr>
        <p:spPr>
          <a:xfrm>
            <a:off x="2631515" y="2402541"/>
            <a:ext cx="1716367" cy="7949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8648700" y="4743450"/>
            <a:ext cx="383438" cy="307777"/>
          </a:xfrm>
          <a:prstGeom prst="rect">
            <a:avLst/>
          </a:prstGeom>
          <a:noFill/>
        </p:spPr>
        <p:txBody>
          <a:bodyPr wrap="none" rtlCol="0">
            <a:spAutoFit/>
          </a:bodyPr>
          <a:lstStyle/>
          <a:p>
            <a:r>
              <a:rPr lang="en-US" dirty="0"/>
              <a:t>22</a:t>
            </a:r>
          </a:p>
        </p:txBody>
      </p:sp>
    </p:spTree>
    <p:extLst>
      <p:ext uri="{BB962C8B-B14F-4D97-AF65-F5344CB8AC3E}">
        <p14:creationId xmlns:p14="http://schemas.microsoft.com/office/powerpoint/2010/main" val="33061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085024" y="1564950"/>
            <a:ext cx="6108550" cy="1511400"/>
          </a:xfrm>
          <a:prstGeom prst="rect">
            <a:avLst/>
          </a:prstGeom>
        </p:spPr>
        <p:txBody>
          <a:bodyPr spcFirstLastPara="1" wrap="square" lIns="91425" tIns="91425" rIns="91425" bIns="91425" anchor="ctr" anchorCtr="0">
            <a:noAutofit/>
          </a:bodyPr>
          <a:lstStyle/>
          <a:p>
            <a:pPr marL="0" lvl="0" indent="0"/>
            <a:r>
              <a:rPr lang="en-US" b="1" dirty="0" err="1"/>
              <a:t>Régles</a:t>
            </a:r>
            <a:r>
              <a:rPr lang="en-US" b="1" dirty="0"/>
              <a:t> pour </a:t>
            </a:r>
            <a:r>
              <a:rPr lang="en-US" b="1" dirty="0" err="1"/>
              <a:t>Interpréter</a:t>
            </a:r>
            <a:endParaRPr lang="en-US" dirty="0"/>
          </a:p>
        </p:txBody>
      </p:sp>
      <p:sp>
        <p:nvSpPr>
          <p:cNvPr id="915" name="Google Shape;915;p40"/>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916" name="Google Shape;916;p40"/>
          <p:cNvGrpSpPr/>
          <p:nvPr/>
        </p:nvGrpSpPr>
        <p:grpSpPr>
          <a:xfrm flipH="1">
            <a:off x="6775879" y="3859221"/>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23</a:t>
            </a:r>
          </a:p>
        </p:txBody>
      </p:sp>
    </p:spTree>
    <p:extLst>
      <p:ext uri="{BB962C8B-B14F-4D97-AF65-F5344CB8AC3E}">
        <p14:creationId xmlns:p14="http://schemas.microsoft.com/office/powerpoint/2010/main" val="251471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err="1"/>
              <a:t>Produit</a:t>
            </a:r>
            <a:r>
              <a:rPr lang="en-US" b="1" dirty="0"/>
              <a:t> </a:t>
            </a:r>
            <a:r>
              <a:rPr lang="en-US" b="1" dirty="0" err="1"/>
              <a:t>Scalaire</a:t>
            </a:r>
            <a:endParaRPr dirty="0"/>
          </a:p>
        </p:txBody>
      </p:sp>
      <p:sp>
        <p:nvSpPr>
          <p:cNvPr id="17" name="ZoneTexte 16"/>
          <p:cNvSpPr txBox="1"/>
          <p:nvPr/>
        </p:nvSpPr>
        <p:spPr>
          <a:xfrm>
            <a:off x="2622621" y="1299450"/>
            <a:ext cx="5801379" cy="646331"/>
          </a:xfrm>
          <a:prstGeom prst="rect">
            <a:avLst/>
          </a:prstGeom>
          <a:noFill/>
        </p:spPr>
        <p:txBody>
          <a:bodyPr wrap="square" rtlCol="0">
            <a:spAutoFit/>
          </a:bodyPr>
          <a:lstStyle/>
          <a:p>
            <a:r>
              <a:rPr lang="fr-FR" sz="1600" dirty="0"/>
              <a:t>Les catégories correspondantes ont une </a:t>
            </a:r>
            <a:r>
              <a:rPr lang="fr-FR" sz="1800" b="1" dirty="0">
                <a:solidFill>
                  <a:schemeClr val="accent1"/>
                </a:solidFill>
              </a:rPr>
              <a:t>association positive</a:t>
            </a:r>
            <a:r>
              <a:rPr lang="fr-FR" sz="1600" dirty="0"/>
              <a:t>.</a:t>
            </a:r>
            <a:endParaRPr lang="en-US" sz="1600" dirty="0">
              <a:latin typeface="Barlow" panose="020B0604020202020204" charset="0"/>
            </a:endParaRPr>
          </a:p>
        </p:txBody>
      </p:sp>
      <p:sp>
        <p:nvSpPr>
          <p:cNvPr id="73" name="Google Shape;1232;p52"/>
          <p:cNvSpPr/>
          <p:nvPr/>
        </p:nvSpPr>
        <p:spPr>
          <a:xfrm>
            <a:off x="1084821" y="1233363"/>
            <a:ext cx="768900" cy="768900"/>
          </a:xfrm>
          <a:prstGeom prst="rect">
            <a:avLst/>
          </a:prstGeom>
          <a:solidFill>
            <a:schemeClr val="accent2"/>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algn="ctr"/>
            <a:r>
              <a:rPr lang="en-US" sz="2800" dirty="0">
                <a:latin typeface="Open Sans" pitchFamily="2" charset="0"/>
                <a:ea typeface="Open Sans" pitchFamily="2" charset="0"/>
                <a:cs typeface="Open Sans" pitchFamily="2" charset="0"/>
              </a:rPr>
              <a:t>&gt; 0</a:t>
            </a:r>
            <a:endParaRPr lang="en-US" dirty="0">
              <a:latin typeface="Open Sans" pitchFamily="2" charset="0"/>
              <a:ea typeface="Open Sans" pitchFamily="2" charset="0"/>
              <a:cs typeface="Open Sans" pitchFamily="2" charset="0"/>
            </a:endParaRPr>
          </a:p>
        </p:txBody>
      </p:sp>
      <p:cxnSp>
        <p:nvCxnSpPr>
          <p:cNvPr id="74" name="Google Shape;1233;p52"/>
          <p:cNvCxnSpPr>
            <a:stCxn id="73" idx="3"/>
          </p:cNvCxnSpPr>
          <p:nvPr/>
        </p:nvCxnSpPr>
        <p:spPr>
          <a:xfrm>
            <a:off x="1853721" y="1617813"/>
            <a:ext cx="571500" cy="0"/>
          </a:xfrm>
          <a:prstGeom prst="straightConnector1">
            <a:avLst/>
          </a:prstGeom>
          <a:noFill/>
          <a:ln w="9525" cap="flat" cmpd="sng">
            <a:solidFill>
              <a:schemeClr val="dk1"/>
            </a:solidFill>
            <a:prstDash val="solid"/>
            <a:round/>
            <a:headEnd type="none" w="med" len="med"/>
            <a:tailEnd type="diamond" w="med" len="med"/>
          </a:ln>
        </p:spPr>
      </p:cxnSp>
      <p:sp>
        <p:nvSpPr>
          <p:cNvPr id="81" name="ZoneTexte 80"/>
          <p:cNvSpPr txBox="1"/>
          <p:nvPr/>
        </p:nvSpPr>
        <p:spPr>
          <a:xfrm>
            <a:off x="2622621" y="2391498"/>
            <a:ext cx="5801379" cy="646331"/>
          </a:xfrm>
          <a:prstGeom prst="rect">
            <a:avLst/>
          </a:prstGeom>
          <a:noFill/>
        </p:spPr>
        <p:txBody>
          <a:bodyPr wrap="square" rtlCol="0">
            <a:spAutoFit/>
          </a:bodyPr>
          <a:lstStyle/>
          <a:p>
            <a:r>
              <a:rPr lang="fr-FR" sz="1600" dirty="0"/>
              <a:t>Les catégories correspondantes ont une </a:t>
            </a:r>
            <a:r>
              <a:rPr lang="fr-FR" sz="1800" b="1" dirty="0">
                <a:solidFill>
                  <a:schemeClr val="accent1"/>
                </a:solidFill>
              </a:rPr>
              <a:t>association négative</a:t>
            </a:r>
            <a:r>
              <a:rPr lang="fr-FR" sz="1600" dirty="0"/>
              <a:t>.</a:t>
            </a:r>
            <a:endParaRPr lang="en-US" sz="1600" dirty="0">
              <a:latin typeface="Barlow" panose="020B0604020202020204" charset="0"/>
            </a:endParaRPr>
          </a:p>
        </p:txBody>
      </p:sp>
      <p:sp>
        <p:nvSpPr>
          <p:cNvPr id="82" name="Google Shape;1232;p52"/>
          <p:cNvSpPr/>
          <p:nvPr/>
        </p:nvSpPr>
        <p:spPr>
          <a:xfrm>
            <a:off x="1084821" y="2330214"/>
            <a:ext cx="768900" cy="768900"/>
          </a:xfrm>
          <a:prstGeom prst="rect">
            <a:avLst/>
          </a:prstGeom>
          <a:solidFill>
            <a:schemeClr val="accent2"/>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algn="ctr"/>
            <a:r>
              <a:rPr lang="en-US" sz="2800" dirty="0">
                <a:latin typeface="Open Sans" pitchFamily="2" charset="0"/>
                <a:ea typeface="Open Sans" pitchFamily="2" charset="0"/>
                <a:cs typeface="Open Sans" pitchFamily="2" charset="0"/>
              </a:rPr>
              <a:t>&lt; 0</a:t>
            </a:r>
            <a:endParaRPr lang="en-US" dirty="0">
              <a:latin typeface="Open Sans" pitchFamily="2" charset="0"/>
              <a:ea typeface="Open Sans" pitchFamily="2" charset="0"/>
              <a:cs typeface="Open Sans" pitchFamily="2" charset="0"/>
            </a:endParaRPr>
          </a:p>
        </p:txBody>
      </p:sp>
      <p:cxnSp>
        <p:nvCxnSpPr>
          <p:cNvPr id="83" name="Google Shape;1233;p52"/>
          <p:cNvCxnSpPr>
            <a:stCxn id="82" idx="3"/>
          </p:cNvCxnSpPr>
          <p:nvPr/>
        </p:nvCxnSpPr>
        <p:spPr>
          <a:xfrm>
            <a:off x="1853721" y="2714664"/>
            <a:ext cx="571500" cy="0"/>
          </a:xfrm>
          <a:prstGeom prst="straightConnector1">
            <a:avLst/>
          </a:prstGeom>
          <a:noFill/>
          <a:ln w="9525" cap="flat" cmpd="sng">
            <a:solidFill>
              <a:schemeClr val="dk1"/>
            </a:solidFill>
            <a:prstDash val="solid"/>
            <a:round/>
            <a:headEnd type="none" w="med" len="med"/>
            <a:tailEnd type="diamond" w="med" len="med"/>
          </a:ln>
        </p:spPr>
      </p:cxnSp>
      <p:sp>
        <p:nvSpPr>
          <p:cNvPr id="84" name="ZoneTexte 83"/>
          <p:cNvSpPr txBox="1"/>
          <p:nvPr/>
        </p:nvSpPr>
        <p:spPr>
          <a:xfrm>
            <a:off x="2622621" y="3504779"/>
            <a:ext cx="5801379" cy="615553"/>
          </a:xfrm>
          <a:prstGeom prst="rect">
            <a:avLst/>
          </a:prstGeom>
          <a:noFill/>
        </p:spPr>
        <p:txBody>
          <a:bodyPr wrap="square" rtlCol="0">
            <a:spAutoFit/>
          </a:bodyPr>
          <a:lstStyle/>
          <a:p>
            <a:r>
              <a:rPr lang="fr-FR" sz="1600" dirty="0"/>
              <a:t>Il </a:t>
            </a:r>
            <a:r>
              <a:rPr lang="fr-FR" sz="1800" b="1" dirty="0">
                <a:solidFill>
                  <a:schemeClr val="accent1"/>
                </a:solidFill>
              </a:rPr>
              <a:t>n'y a pas d'association </a:t>
            </a:r>
            <a:r>
              <a:rPr lang="fr-FR" sz="1600" dirty="0"/>
              <a:t>significative entre les catégories correspondantes.</a:t>
            </a:r>
            <a:endParaRPr lang="en-US" sz="1600" dirty="0">
              <a:latin typeface="Barlow" panose="020B0604020202020204" charset="0"/>
            </a:endParaRPr>
          </a:p>
        </p:txBody>
      </p:sp>
      <p:sp>
        <p:nvSpPr>
          <p:cNvPr id="85" name="Google Shape;1232;p52"/>
          <p:cNvSpPr/>
          <p:nvPr/>
        </p:nvSpPr>
        <p:spPr>
          <a:xfrm>
            <a:off x="1084821" y="3428106"/>
            <a:ext cx="768900" cy="768900"/>
          </a:xfrm>
          <a:prstGeom prst="rect">
            <a:avLst/>
          </a:prstGeom>
          <a:solidFill>
            <a:schemeClr val="accent2"/>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algn="ctr"/>
            <a:r>
              <a:rPr lang="en-US" sz="2800" dirty="0">
                <a:latin typeface="Open Sans" pitchFamily="2" charset="0"/>
                <a:ea typeface="Open Sans" pitchFamily="2" charset="0"/>
                <a:cs typeface="Open Sans" pitchFamily="2" charset="0"/>
              </a:rPr>
              <a:t>= 0</a:t>
            </a:r>
            <a:endParaRPr lang="en-US" dirty="0">
              <a:latin typeface="Open Sans" pitchFamily="2" charset="0"/>
              <a:ea typeface="Open Sans" pitchFamily="2" charset="0"/>
              <a:cs typeface="Open Sans" pitchFamily="2" charset="0"/>
            </a:endParaRPr>
          </a:p>
        </p:txBody>
      </p:sp>
      <p:cxnSp>
        <p:nvCxnSpPr>
          <p:cNvPr id="86" name="Google Shape;1233;p52"/>
          <p:cNvCxnSpPr>
            <a:stCxn id="85" idx="3"/>
          </p:cNvCxnSpPr>
          <p:nvPr/>
        </p:nvCxnSpPr>
        <p:spPr>
          <a:xfrm>
            <a:off x="1853721" y="3812556"/>
            <a:ext cx="571500" cy="0"/>
          </a:xfrm>
          <a:prstGeom prst="straightConnector1">
            <a:avLst/>
          </a:prstGeom>
          <a:noFill/>
          <a:ln w="9525" cap="flat" cmpd="sng">
            <a:solidFill>
              <a:schemeClr val="dk1"/>
            </a:solidFill>
            <a:prstDash val="solid"/>
            <a:round/>
            <a:headEnd type="none" w="med" len="med"/>
            <a:tailEnd type="diamond" w="med" len="med"/>
          </a:ln>
        </p:spPr>
      </p:cxnSp>
      <p:sp>
        <p:nvSpPr>
          <p:cNvPr id="12" name="ZoneTexte 11"/>
          <p:cNvSpPr txBox="1"/>
          <p:nvPr/>
        </p:nvSpPr>
        <p:spPr>
          <a:xfrm>
            <a:off x="8648700" y="4743450"/>
            <a:ext cx="383438" cy="307777"/>
          </a:xfrm>
          <a:prstGeom prst="rect">
            <a:avLst/>
          </a:prstGeom>
          <a:noFill/>
        </p:spPr>
        <p:txBody>
          <a:bodyPr wrap="none" rtlCol="0">
            <a:spAutoFit/>
          </a:bodyPr>
          <a:lstStyle/>
          <a:p>
            <a:r>
              <a:rPr lang="en-US" dirty="0"/>
              <a:t>24</a:t>
            </a:r>
          </a:p>
        </p:txBody>
      </p:sp>
    </p:spTree>
    <p:extLst>
      <p:ext uri="{BB962C8B-B14F-4D97-AF65-F5344CB8AC3E}">
        <p14:creationId xmlns:p14="http://schemas.microsoft.com/office/powerpoint/2010/main" val="116626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3" grpId="0" animBg="1"/>
      <p:bldP spid="81" grpId="0"/>
      <p:bldP spid="82" grpId="0" animBg="1"/>
      <p:bldP spid="84" grpId="0"/>
      <p:bldP spid="8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a:t>La </a:t>
            </a:r>
            <a:r>
              <a:rPr lang="en-US" b="1" dirty="0" err="1"/>
              <a:t>Proximité</a:t>
            </a:r>
            <a:endParaRPr dirty="0"/>
          </a:p>
        </p:txBody>
      </p:sp>
      <p:sp>
        <p:nvSpPr>
          <p:cNvPr id="3" name="ZoneTexte 2"/>
          <p:cNvSpPr txBox="1"/>
          <p:nvPr/>
        </p:nvSpPr>
        <p:spPr>
          <a:xfrm>
            <a:off x="5308600" y="3078638"/>
            <a:ext cx="2827105"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000" dirty="0"/>
              <a:t>La similarité entre les catégories</a:t>
            </a:r>
            <a:endParaRPr lang="en-US" sz="2000" dirty="0"/>
          </a:p>
        </p:txBody>
      </p:sp>
      <p:sp>
        <p:nvSpPr>
          <p:cNvPr id="14" name="ZoneTexte 13"/>
          <p:cNvSpPr txBox="1"/>
          <p:nvPr/>
        </p:nvSpPr>
        <p:spPr>
          <a:xfrm>
            <a:off x="884085" y="1453038"/>
            <a:ext cx="2251800"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000" dirty="0"/>
              <a:t>La </a:t>
            </a:r>
            <a:r>
              <a:rPr lang="en-US" sz="2000" dirty="0" err="1"/>
              <a:t>proximité</a:t>
            </a:r>
            <a:r>
              <a:rPr lang="en-US" sz="2000" dirty="0"/>
              <a:t> des points</a:t>
            </a:r>
          </a:p>
        </p:txBody>
      </p:sp>
      <p:cxnSp>
        <p:nvCxnSpPr>
          <p:cNvPr id="6" name="Connecteur en arc 5"/>
          <p:cNvCxnSpPr>
            <a:stCxn id="14" idx="3"/>
            <a:endCxn id="3" idx="1"/>
          </p:cNvCxnSpPr>
          <p:nvPr/>
        </p:nvCxnSpPr>
        <p:spPr>
          <a:xfrm>
            <a:off x="3135885" y="1806981"/>
            <a:ext cx="2172715" cy="16256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8648700" y="4743450"/>
            <a:ext cx="383438" cy="307777"/>
          </a:xfrm>
          <a:prstGeom prst="rect">
            <a:avLst/>
          </a:prstGeom>
          <a:noFill/>
        </p:spPr>
        <p:txBody>
          <a:bodyPr wrap="none" rtlCol="0">
            <a:spAutoFit/>
          </a:bodyPr>
          <a:lstStyle/>
          <a:p>
            <a:r>
              <a:rPr lang="en-US" dirty="0"/>
              <a:t>25</a:t>
            </a:r>
          </a:p>
        </p:txBody>
      </p:sp>
    </p:spTree>
    <p:extLst>
      <p:ext uri="{BB962C8B-B14F-4D97-AF65-F5344CB8AC3E}">
        <p14:creationId xmlns:p14="http://schemas.microsoft.com/office/powerpoint/2010/main" val="359767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a:t>La </a:t>
            </a:r>
            <a:r>
              <a:rPr lang="en-US" b="1" dirty="0" err="1"/>
              <a:t>Proximité</a:t>
            </a:r>
            <a:endParaRPr dirty="0"/>
          </a:p>
        </p:txBody>
      </p:sp>
      <p:sp>
        <p:nvSpPr>
          <p:cNvPr id="26" name="ZoneTexte 25"/>
          <p:cNvSpPr txBox="1"/>
          <p:nvPr/>
        </p:nvSpPr>
        <p:spPr>
          <a:xfrm>
            <a:off x="3296231" y="1244867"/>
            <a:ext cx="2342569"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000" dirty="0"/>
              <a:t>Les catégories qui sont proches</a:t>
            </a:r>
            <a:endParaRPr lang="en-US" sz="2000" dirty="0"/>
          </a:p>
        </p:txBody>
      </p:sp>
      <p:sp>
        <p:nvSpPr>
          <p:cNvPr id="29" name="ZoneTexte 28"/>
          <p:cNvSpPr txBox="1"/>
          <p:nvPr/>
        </p:nvSpPr>
        <p:spPr>
          <a:xfrm>
            <a:off x="527551" y="2539551"/>
            <a:ext cx="2555585"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000" dirty="0"/>
              <a:t>sont co-occurrent fréquemment</a:t>
            </a:r>
            <a:endParaRPr lang="en-US" sz="2000" dirty="0"/>
          </a:p>
        </p:txBody>
      </p:sp>
      <p:sp>
        <p:nvSpPr>
          <p:cNvPr id="30" name="ZoneTexte 29"/>
          <p:cNvSpPr txBox="1"/>
          <p:nvPr/>
        </p:nvSpPr>
        <p:spPr>
          <a:xfrm>
            <a:off x="6137499" y="2548929"/>
            <a:ext cx="2698169"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000" dirty="0"/>
              <a:t>sont plus liées dans la structure des données</a:t>
            </a:r>
            <a:endParaRPr lang="en-US" sz="2000" dirty="0">
              <a:effectLst/>
            </a:endParaRPr>
          </a:p>
        </p:txBody>
      </p:sp>
      <p:sp>
        <p:nvSpPr>
          <p:cNvPr id="31" name="ZoneTexte 30"/>
          <p:cNvSpPr txBox="1"/>
          <p:nvPr/>
        </p:nvSpPr>
        <p:spPr>
          <a:xfrm>
            <a:off x="3479492" y="3130062"/>
            <a:ext cx="1976045" cy="1117229"/>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000" dirty="0"/>
              <a:t>partagent des caractéristiques similaires</a:t>
            </a:r>
            <a:endParaRPr lang="en-US" sz="2000" dirty="0"/>
          </a:p>
        </p:txBody>
      </p:sp>
      <p:cxnSp>
        <p:nvCxnSpPr>
          <p:cNvPr id="41" name="Connecteur en arc 40"/>
          <p:cNvCxnSpPr>
            <a:stCxn id="26" idx="3"/>
            <a:endCxn id="30" idx="0"/>
          </p:cNvCxnSpPr>
          <p:nvPr/>
        </p:nvCxnSpPr>
        <p:spPr>
          <a:xfrm>
            <a:off x="5638800" y="1598810"/>
            <a:ext cx="1847784" cy="95011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en arc 43"/>
          <p:cNvCxnSpPr>
            <a:stCxn id="26" idx="2"/>
            <a:endCxn id="31" idx="0"/>
          </p:cNvCxnSpPr>
          <p:nvPr/>
        </p:nvCxnSpPr>
        <p:spPr>
          <a:xfrm rot="5400000">
            <a:off x="3878862" y="2541407"/>
            <a:ext cx="1177309" cy="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en arc 46"/>
          <p:cNvCxnSpPr>
            <a:stCxn id="26" idx="1"/>
            <a:endCxn id="29" idx="0"/>
          </p:cNvCxnSpPr>
          <p:nvPr/>
        </p:nvCxnSpPr>
        <p:spPr>
          <a:xfrm rot="10800000" flipV="1">
            <a:off x="1805345" y="1598809"/>
            <a:ext cx="1490887" cy="94074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8648700" y="4743450"/>
            <a:ext cx="383438" cy="307777"/>
          </a:xfrm>
          <a:prstGeom prst="rect">
            <a:avLst/>
          </a:prstGeom>
          <a:noFill/>
        </p:spPr>
        <p:txBody>
          <a:bodyPr wrap="none" rtlCol="0">
            <a:spAutoFit/>
          </a:bodyPr>
          <a:lstStyle/>
          <a:p>
            <a:r>
              <a:rPr lang="en-US" dirty="0"/>
              <a:t>26</a:t>
            </a:r>
          </a:p>
        </p:txBody>
      </p:sp>
    </p:spTree>
    <p:extLst>
      <p:ext uri="{BB962C8B-B14F-4D97-AF65-F5344CB8AC3E}">
        <p14:creationId xmlns:p14="http://schemas.microsoft.com/office/powerpoint/2010/main" val="428109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0" grpId="0" animBg="1"/>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a:t>La </a:t>
            </a:r>
            <a:r>
              <a:rPr lang="en-US" b="1" dirty="0" err="1"/>
              <a:t>Proximité</a:t>
            </a:r>
            <a:endParaRPr dirty="0"/>
          </a:p>
        </p:txBody>
      </p:sp>
      <p:sp>
        <p:nvSpPr>
          <p:cNvPr id="3" name="ZoneTexte 2"/>
          <p:cNvSpPr txBox="1"/>
          <p:nvPr/>
        </p:nvSpPr>
        <p:spPr>
          <a:xfrm>
            <a:off x="428495" y="1190682"/>
            <a:ext cx="2827105"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000" dirty="0"/>
              <a:t>Catégories contribuent moins à l'explication</a:t>
            </a:r>
          </a:p>
        </p:txBody>
      </p:sp>
      <p:sp>
        <p:nvSpPr>
          <p:cNvPr id="14" name="ZoneTexte 13"/>
          <p:cNvSpPr txBox="1"/>
          <p:nvPr/>
        </p:nvSpPr>
        <p:spPr>
          <a:xfrm>
            <a:off x="3027000" y="2427802"/>
            <a:ext cx="2251800"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000" dirty="0" err="1"/>
              <a:t>Proximité</a:t>
            </a:r>
            <a:r>
              <a:rPr lang="en-US" sz="2000" dirty="0"/>
              <a:t> de </a:t>
            </a:r>
            <a:r>
              <a:rPr lang="en-US" sz="2000" dirty="0" err="1"/>
              <a:t>l'origine</a:t>
            </a:r>
            <a:endParaRPr lang="en-US" sz="2000" dirty="0"/>
          </a:p>
        </p:txBody>
      </p:sp>
      <p:cxnSp>
        <p:nvCxnSpPr>
          <p:cNvPr id="6" name="Connecteur en arc 5"/>
          <p:cNvCxnSpPr>
            <a:stCxn id="14" idx="0"/>
            <a:endCxn id="3" idx="3"/>
          </p:cNvCxnSpPr>
          <p:nvPr/>
        </p:nvCxnSpPr>
        <p:spPr>
          <a:xfrm rot="16200000" flipV="1">
            <a:off x="3262662" y="1537564"/>
            <a:ext cx="883177" cy="8973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5058999" y="3663265"/>
            <a:ext cx="3852001"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000" dirty="0"/>
              <a:t>Les catégories peuvent ne pas être influentes dans l'analyse</a:t>
            </a:r>
            <a:endParaRPr lang="en-US" sz="2000" dirty="0"/>
          </a:p>
        </p:txBody>
      </p:sp>
      <p:cxnSp>
        <p:nvCxnSpPr>
          <p:cNvPr id="9" name="Connecteur en arc 8"/>
          <p:cNvCxnSpPr>
            <a:stCxn id="14" idx="2"/>
            <a:endCxn id="7" idx="1"/>
          </p:cNvCxnSpPr>
          <p:nvPr/>
        </p:nvCxnSpPr>
        <p:spPr>
          <a:xfrm rot="16200000" flipH="1">
            <a:off x="4165189" y="3123398"/>
            <a:ext cx="881520" cy="9060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8648700" y="4743450"/>
            <a:ext cx="383438" cy="307777"/>
          </a:xfrm>
          <a:prstGeom prst="rect">
            <a:avLst/>
          </a:prstGeom>
          <a:noFill/>
        </p:spPr>
        <p:txBody>
          <a:bodyPr wrap="none" rtlCol="0">
            <a:spAutoFit/>
          </a:bodyPr>
          <a:lstStyle/>
          <a:p>
            <a:r>
              <a:rPr lang="en-US" dirty="0"/>
              <a:t>27</a:t>
            </a:r>
          </a:p>
        </p:txBody>
      </p:sp>
    </p:spTree>
    <p:extLst>
      <p:ext uri="{BB962C8B-B14F-4D97-AF65-F5344CB8AC3E}">
        <p14:creationId xmlns:p14="http://schemas.microsoft.com/office/powerpoint/2010/main" val="248615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t>L’angle</a:t>
            </a:r>
            <a:r>
              <a:rPr lang="en-US" dirty="0"/>
              <a:t> entre les points</a:t>
            </a:r>
            <a:endParaRPr dirty="0"/>
          </a:p>
        </p:txBody>
      </p:sp>
      <p:sp>
        <p:nvSpPr>
          <p:cNvPr id="14" name="ZoneTexte 13"/>
          <p:cNvSpPr txBox="1"/>
          <p:nvPr/>
        </p:nvSpPr>
        <p:spPr>
          <a:xfrm>
            <a:off x="885100" y="1523701"/>
            <a:ext cx="1629500"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000" dirty="0"/>
              <a:t>Plus petite angle</a:t>
            </a:r>
          </a:p>
        </p:txBody>
      </p:sp>
      <p:sp>
        <p:nvSpPr>
          <p:cNvPr id="7" name="ZoneTexte 6"/>
          <p:cNvSpPr txBox="1"/>
          <p:nvPr/>
        </p:nvSpPr>
        <p:spPr>
          <a:xfrm>
            <a:off x="5033599" y="3445449"/>
            <a:ext cx="3390401"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000" dirty="0"/>
              <a:t>Association plus forte entre</a:t>
            </a:r>
          </a:p>
          <a:p>
            <a:pPr algn="ctr"/>
            <a:r>
              <a:rPr lang="fr-FR" sz="2000" dirty="0"/>
              <a:t>Les catégories</a:t>
            </a:r>
            <a:endParaRPr lang="en-US" sz="2000" dirty="0"/>
          </a:p>
        </p:txBody>
      </p:sp>
      <p:cxnSp>
        <p:nvCxnSpPr>
          <p:cNvPr id="9" name="Connecteur en arc 8"/>
          <p:cNvCxnSpPr>
            <a:stCxn id="14" idx="3"/>
            <a:endCxn id="7" idx="1"/>
          </p:cNvCxnSpPr>
          <p:nvPr/>
        </p:nvCxnSpPr>
        <p:spPr>
          <a:xfrm>
            <a:off x="2514600" y="1877644"/>
            <a:ext cx="2518999" cy="19217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8648700" y="4743450"/>
            <a:ext cx="383438" cy="307777"/>
          </a:xfrm>
          <a:prstGeom prst="rect">
            <a:avLst/>
          </a:prstGeom>
          <a:noFill/>
        </p:spPr>
        <p:txBody>
          <a:bodyPr wrap="none" rtlCol="0">
            <a:spAutoFit/>
          </a:bodyPr>
          <a:lstStyle/>
          <a:p>
            <a:r>
              <a:rPr lang="en-US" dirty="0"/>
              <a:t>28</a:t>
            </a:r>
          </a:p>
        </p:txBody>
      </p:sp>
    </p:spTree>
    <p:extLst>
      <p:ext uri="{BB962C8B-B14F-4D97-AF65-F5344CB8AC3E}">
        <p14:creationId xmlns:p14="http://schemas.microsoft.com/office/powerpoint/2010/main" val="79573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06" name="Google Shape;806;p38"/>
          <p:cNvSpPr txBox="1">
            <a:spLocks noGrp="1"/>
          </p:cNvSpPr>
          <p:nvPr>
            <p:ph type="subTitle" idx="4"/>
          </p:nvPr>
        </p:nvSpPr>
        <p:spPr>
          <a:xfrm>
            <a:off x="1457393" y="2048132"/>
            <a:ext cx="2305500" cy="484800"/>
          </a:xfrm>
          <a:prstGeom prst="rect">
            <a:avLst/>
          </a:prstGeom>
        </p:spPr>
        <p:txBody>
          <a:bodyPr spcFirstLastPara="1" wrap="square" lIns="91425" tIns="91425" rIns="91425" bIns="91425" anchor="b" anchorCtr="0">
            <a:noAutofit/>
          </a:bodyPr>
          <a:lstStyle/>
          <a:p>
            <a:pPr marL="0" lvl="0" indent="0"/>
            <a:r>
              <a:rPr lang="fr-FR" b="1" dirty="0"/>
              <a:t>Tableau de probabilité</a:t>
            </a:r>
            <a:endParaRPr dirty="0"/>
          </a:p>
        </p:txBody>
      </p:sp>
      <p:sp>
        <p:nvSpPr>
          <p:cNvPr id="808" name="Google Shape;808;p38"/>
          <p:cNvSpPr txBox="1">
            <a:spLocks noGrp="1"/>
          </p:cNvSpPr>
          <p:nvPr>
            <p:ph type="subTitle" idx="1"/>
          </p:nvPr>
        </p:nvSpPr>
        <p:spPr>
          <a:xfrm>
            <a:off x="6377297" y="2052311"/>
            <a:ext cx="2305500" cy="484800"/>
          </a:xfrm>
          <a:prstGeom prst="rect">
            <a:avLst/>
          </a:prstGeom>
        </p:spPr>
        <p:txBody>
          <a:bodyPr spcFirstLastPara="1" wrap="square" lIns="91425" tIns="91425" rIns="91425" bIns="91425" anchor="b" anchorCtr="0">
            <a:noAutofit/>
          </a:bodyPr>
          <a:lstStyle/>
          <a:p>
            <a:pPr marL="0" lvl="0" indent="0"/>
            <a:r>
              <a:rPr lang="en" b="1" dirty="0"/>
              <a:t>Les nuages et leur ajustement</a:t>
            </a:r>
            <a:endParaRPr dirty="0"/>
          </a:p>
        </p:txBody>
      </p:sp>
      <p:sp>
        <p:nvSpPr>
          <p:cNvPr id="809" name="Google Shape;809;p38"/>
          <p:cNvSpPr txBox="1">
            <a:spLocks noGrp="1"/>
          </p:cNvSpPr>
          <p:nvPr>
            <p:ph type="subTitle" idx="2"/>
          </p:nvPr>
        </p:nvSpPr>
        <p:spPr>
          <a:xfrm>
            <a:off x="2997869" y="3482325"/>
            <a:ext cx="1862778" cy="484800"/>
          </a:xfrm>
          <a:prstGeom prst="rect">
            <a:avLst/>
          </a:prstGeom>
        </p:spPr>
        <p:txBody>
          <a:bodyPr spcFirstLastPara="1" wrap="square" lIns="91425" tIns="91425" rIns="91425" bIns="91425" anchor="b" anchorCtr="0">
            <a:noAutofit/>
          </a:bodyPr>
          <a:lstStyle/>
          <a:p>
            <a:pPr marL="0" lvl="0" indent="0"/>
            <a:r>
              <a:rPr lang="en-US" b="1" dirty="0" err="1">
                <a:solidFill>
                  <a:schemeClr val="tx1"/>
                </a:solidFill>
              </a:rPr>
              <a:t>Inertie</a:t>
            </a:r>
            <a:r>
              <a:rPr lang="en-US" b="1" dirty="0">
                <a:solidFill>
                  <a:schemeClr val="tx1"/>
                </a:solidFill>
              </a:rPr>
              <a:t> en AFC</a:t>
            </a:r>
            <a:endParaRPr dirty="0"/>
          </a:p>
        </p:txBody>
      </p:sp>
      <p:sp>
        <p:nvSpPr>
          <p:cNvPr id="810" name="Google Shape;810;p38"/>
          <p:cNvSpPr txBox="1">
            <a:spLocks noGrp="1"/>
          </p:cNvSpPr>
          <p:nvPr>
            <p:ph type="subTitle" idx="3"/>
          </p:nvPr>
        </p:nvSpPr>
        <p:spPr>
          <a:xfrm>
            <a:off x="4925647" y="3438486"/>
            <a:ext cx="2923312" cy="484800"/>
          </a:xfrm>
          <a:prstGeom prst="rect">
            <a:avLst/>
          </a:prstGeom>
        </p:spPr>
        <p:txBody>
          <a:bodyPr spcFirstLastPara="1" wrap="square" lIns="91425" tIns="91425" rIns="91425" bIns="91425" anchor="b" anchorCtr="0">
            <a:noAutofit/>
          </a:bodyPr>
          <a:lstStyle/>
          <a:p>
            <a:pPr marL="0" lvl="0" indent="0"/>
            <a:r>
              <a:rPr lang="fr-FR" b="1" spc="-55" dirty="0">
                <a:solidFill>
                  <a:schemeClr val="tx1"/>
                </a:solidFill>
              </a:rPr>
              <a:t>Représentation</a:t>
            </a:r>
            <a:r>
              <a:rPr lang="fr-FR" b="1" spc="35" dirty="0">
                <a:solidFill>
                  <a:schemeClr val="tx1"/>
                </a:solidFill>
              </a:rPr>
              <a:t> </a:t>
            </a:r>
            <a:r>
              <a:rPr lang="fr-FR" b="1" spc="-85" dirty="0">
                <a:solidFill>
                  <a:schemeClr val="tx1"/>
                </a:solidFill>
              </a:rPr>
              <a:t>des</a:t>
            </a:r>
            <a:r>
              <a:rPr lang="fr-FR" b="1" spc="40" dirty="0">
                <a:solidFill>
                  <a:schemeClr val="tx1"/>
                </a:solidFill>
              </a:rPr>
              <a:t> </a:t>
            </a:r>
            <a:r>
              <a:rPr lang="fr-FR" b="1" spc="-55" dirty="0">
                <a:solidFill>
                  <a:schemeClr val="tx1"/>
                </a:solidFill>
              </a:rPr>
              <a:t>lignes</a:t>
            </a:r>
            <a:r>
              <a:rPr lang="fr-FR" b="1" spc="45" dirty="0">
                <a:solidFill>
                  <a:schemeClr val="tx1"/>
                </a:solidFill>
              </a:rPr>
              <a:t> </a:t>
            </a:r>
            <a:r>
              <a:rPr lang="fr-FR" b="1" spc="-40" dirty="0">
                <a:solidFill>
                  <a:schemeClr val="tx1"/>
                </a:solidFill>
              </a:rPr>
              <a:t>et</a:t>
            </a:r>
            <a:r>
              <a:rPr lang="fr-FR" b="1" spc="40" dirty="0">
                <a:solidFill>
                  <a:schemeClr val="tx1"/>
                </a:solidFill>
              </a:rPr>
              <a:t> </a:t>
            </a:r>
            <a:r>
              <a:rPr lang="fr-FR" b="1" spc="-60" dirty="0">
                <a:solidFill>
                  <a:schemeClr val="tx1"/>
                </a:solidFill>
              </a:rPr>
              <a:t>colonnes</a:t>
            </a:r>
            <a:endParaRPr dirty="0"/>
          </a:p>
        </p:txBody>
      </p:sp>
      <p:sp>
        <p:nvSpPr>
          <p:cNvPr id="811" name="Google Shape;811;p38"/>
          <p:cNvSpPr/>
          <p:nvPr/>
        </p:nvSpPr>
        <p:spPr>
          <a:xfrm>
            <a:off x="2321947" y="122913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38"/>
          <p:cNvGrpSpPr/>
          <p:nvPr/>
        </p:nvGrpSpPr>
        <p:grpSpPr>
          <a:xfrm>
            <a:off x="2435847" y="1343200"/>
            <a:ext cx="339200" cy="338875"/>
            <a:chOff x="2489475" y="2118450"/>
            <a:chExt cx="339200" cy="338875"/>
          </a:xfrm>
        </p:grpSpPr>
        <p:sp>
          <p:nvSpPr>
            <p:cNvPr id="813" name="Google Shape;813;p38"/>
            <p:cNvSpPr/>
            <p:nvPr/>
          </p:nvSpPr>
          <p:spPr>
            <a:xfrm>
              <a:off x="2489475" y="2118450"/>
              <a:ext cx="339200" cy="338875"/>
            </a:xfrm>
            <a:custGeom>
              <a:avLst/>
              <a:gdLst/>
              <a:ahLst/>
              <a:cxnLst/>
              <a:rect l="l" t="t" r="r" b="b"/>
              <a:pathLst>
                <a:path w="13568" h="13555" extrusionOk="0">
                  <a:moveTo>
                    <a:pt x="7151" y="525"/>
                  </a:moveTo>
                  <a:lnTo>
                    <a:pt x="7164" y="844"/>
                  </a:lnTo>
                  <a:cubicBezTo>
                    <a:pt x="7164" y="967"/>
                    <a:pt x="7247" y="1066"/>
                    <a:pt x="7357" y="1093"/>
                  </a:cubicBezTo>
                  <a:cubicBezTo>
                    <a:pt x="7536" y="1149"/>
                    <a:pt x="7719" y="1216"/>
                    <a:pt x="7885" y="1315"/>
                  </a:cubicBezTo>
                  <a:cubicBezTo>
                    <a:pt x="7930" y="1337"/>
                    <a:pt x="7977" y="1348"/>
                    <a:pt x="8023" y="1348"/>
                  </a:cubicBezTo>
                  <a:cubicBezTo>
                    <a:pt x="8089" y="1348"/>
                    <a:pt x="8151" y="1326"/>
                    <a:pt x="8200" y="1285"/>
                  </a:cubicBezTo>
                  <a:lnTo>
                    <a:pt x="8436" y="1066"/>
                  </a:lnTo>
                  <a:lnTo>
                    <a:pt x="8947" y="1577"/>
                  </a:lnTo>
                  <a:lnTo>
                    <a:pt x="8741" y="1813"/>
                  </a:lnTo>
                  <a:cubicBezTo>
                    <a:pt x="8658" y="1896"/>
                    <a:pt x="8645" y="2032"/>
                    <a:pt x="8698" y="2129"/>
                  </a:cubicBezTo>
                  <a:cubicBezTo>
                    <a:pt x="8798" y="2294"/>
                    <a:pt x="8864" y="2477"/>
                    <a:pt x="8920" y="2656"/>
                  </a:cubicBezTo>
                  <a:cubicBezTo>
                    <a:pt x="8947" y="2766"/>
                    <a:pt x="9047" y="2849"/>
                    <a:pt x="9169" y="2849"/>
                  </a:cubicBezTo>
                  <a:lnTo>
                    <a:pt x="9488" y="2862"/>
                  </a:lnTo>
                  <a:lnTo>
                    <a:pt x="9488" y="3596"/>
                  </a:lnTo>
                  <a:lnTo>
                    <a:pt x="9169" y="3609"/>
                  </a:lnTo>
                  <a:cubicBezTo>
                    <a:pt x="9047" y="3609"/>
                    <a:pt x="8947" y="3692"/>
                    <a:pt x="8920" y="3805"/>
                  </a:cubicBezTo>
                  <a:cubicBezTo>
                    <a:pt x="8864" y="3984"/>
                    <a:pt x="8798" y="4163"/>
                    <a:pt x="8698" y="4329"/>
                  </a:cubicBezTo>
                  <a:cubicBezTo>
                    <a:pt x="8645" y="4426"/>
                    <a:pt x="8658" y="4565"/>
                    <a:pt x="8741" y="4648"/>
                  </a:cubicBezTo>
                  <a:lnTo>
                    <a:pt x="8947" y="4884"/>
                  </a:lnTo>
                  <a:lnTo>
                    <a:pt x="8436" y="5395"/>
                  </a:lnTo>
                  <a:lnTo>
                    <a:pt x="8200" y="5173"/>
                  </a:lnTo>
                  <a:cubicBezTo>
                    <a:pt x="8152" y="5132"/>
                    <a:pt x="8091" y="5111"/>
                    <a:pt x="8026" y="5111"/>
                  </a:cubicBezTo>
                  <a:cubicBezTo>
                    <a:pt x="7980" y="5111"/>
                    <a:pt x="7931" y="5122"/>
                    <a:pt x="7885" y="5146"/>
                  </a:cubicBezTo>
                  <a:cubicBezTo>
                    <a:pt x="7719" y="5242"/>
                    <a:pt x="7536" y="5312"/>
                    <a:pt x="7357" y="5365"/>
                  </a:cubicBezTo>
                  <a:cubicBezTo>
                    <a:pt x="7247" y="5395"/>
                    <a:pt x="7164" y="5491"/>
                    <a:pt x="7164" y="5601"/>
                  </a:cubicBezTo>
                  <a:lnTo>
                    <a:pt x="7151" y="5933"/>
                  </a:lnTo>
                  <a:lnTo>
                    <a:pt x="6418" y="5933"/>
                  </a:lnTo>
                  <a:lnTo>
                    <a:pt x="6404" y="5601"/>
                  </a:lnTo>
                  <a:cubicBezTo>
                    <a:pt x="6404" y="5491"/>
                    <a:pt x="6321" y="5395"/>
                    <a:pt x="6208" y="5365"/>
                  </a:cubicBezTo>
                  <a:cubicBezTo>
                    <a:pt x="6029" y="5312"/>
                    <a:pt x="5850" y="5242"/>
                    <a:pt x="5684" y="5146"/>
                  </a:cubicBezTo>
                  <a:cubicBezTo>
                    <a:pt x="5643" y="5122"/>
                    <a:pt x="5597" y="5111"/>
                    <a:pt x="5552" y="5111"/>
                  </a:cubicBezTo>
                  <a:cubicBezTo>
                    <a:pt x="5489" y="5111"/>
                    <a:pt x="5426" y="5132"/>
                    <a:pt x="5378" y="5173"/>
                  </a:cubicBezTo>
                  <a:lnTo>
                    <a:pt x="5130" y="5395"/>
                  </a:lnTo>
                  <a:lnTo>
                    <a:pt x="4618" y="4884"/>
                  </a:lnTo>
                  <a:lnTo>
                    <a:pt x="4841" y="4635"/>
                  </a:lnTo>
                  <a:cubicBezTo>
                    <a:pt x="4924" y="4552"/>
                    <a:pt x="4937" y="4426"/>
                    <a:pt x="4867" y="4329"/>
                  </a:cubicBezTo>
                  <a:cubicBezTo>
                    <a:pt x="4771" y="4163"/>
                    <a:pt x="4701" y="3984"/>
                    <a:pt x="4661" y="3805"/>
                  </a:cubicBezTo>
                  <a:cubicBezTo>
                    <a:pt x="4618" y="3692"/>
                    <a:pt x="4522" y="3609"/>
                    <a:pt x="4412" y="3609"/>
                  </a:cubicBezTo>
                  <a:lnTo>
                    <a:pt x="4081" y="3596"/>
                  </a:lnTo>
                  <a:lnTo>
                    <a:pt x="4081" y="2862"/>
                  </a:lnTo>
                  <a:lnTo>
                    <a:pt x="4412" y="2849"/>
                  </a:lnTo>
                  <a:cubicBezTo>
                    <a:pt x="4522" y="2849"/>
                    <a:pt x="4618" y="2766"/>
                    <a:pt x="4661" y="2656"/>
                  </a:cubicBezTo>
                  <a:cubicBezTo>
                    <a:pt x="4701" y="2477"/>
                    <a:pt x="4771" y="2294"/>
                    <a:pt x="4867" y="2129"/>
                  </a:cubicBezTo>
                  <a:cubicBezTo>
                    <a:pt x="4937" y="2032"/>
                    <a:pt x="4924" y="1896"/>
                    <a:pt x="4841" y="1813"/>
                  </a:cubicBezTo>
                  <a:lnTo>
                    <a:pt x="4618" y="1577"/>
                  </a:lnTo>
                  <a:lnTo>
                    <a:pt x="5130" y="1066"/>
                  </a:lnTo>
                  <a:lnTo>
                    <a:pt x="5378" y="1285"/>
                  </a:lnTo>
                  <a:cubicBezTo>
                    <a:pt x="5427" y="1326"/>
                    <a:pt x="5491" y="1348"/>
                    <a:pt x="5555" y="1348"/>
                  </a:cubicBezTo>
                  <a:cubicBezTo>
                    <a:pt x="5599" y="1348"/>
                    <a:pt x="5644" y="1337"/>
                    <a:pt x="5684" y="1315"/>
                  </a:cubicBezTo>
                  <a:cubicBezTo>
                    <a:pt x="5850" y="1216"/>
                    <a:pt x="6029" y="1149"/>
                    <a:pt x="6208" y="1093"/>
                  </a:cubicBezTo>
                  <a:cubicBezTo>
                    <a:pt x="6321" y="1066"/>
                    <a:pt x="6404" y="967"/>
                    <a:pt x="6404" y="857"/>
                  </a:cubicBezTo>
                  <a:lnTo>
                    <a:pt x="6418" y="525"/>
                  </a:lnTo>
                  <a:close/>
                  <a:moveTo>
                    <a:pt x="11453" y="4024"/>
                  </a:moveTo>
                  <a:lnTo>
                    <a:pt x="11453" y="10650"/>
                  </a:lnTo>
                  <a:lnTo>
                    <a:pt x="2129" y="10650"/>
                  </a:lnTo>
                  <a:lnTo>
                    <a:pt x="2129" y="4024"/>
                  </a:lnTo>
                  <a:lnTo>
                    <a:pt x="3622" y="4024"/>
                  </a:lnTo>
                  <a:cubicBezTo>
                    <a:pt x="3666" y="4080"/>
                    <a:pt x="3735" y="4107"/>
                    <a:pt x="3802" y="4107"/>
                  </a:cubicBezTo>
                  <a:lnTo>
                    <a:pt x="4203" y="4120"/>
                  </a:lnTo>
                  <a:cubicBezTo>
                    <a:pt x="4233" y="4233"/>
                    <a:pt x="4273" y="4329"/>
                    <a:pt x="4329" y="4426"/>
                  </a:cubicBezTo>
                  <a:lnTo>
                    <a:pt x="4051" y="4718"/>
                  </a:lnTo>
                  <a:cubicBezTo>
                    <a:pt x="3954" y="4814"/>
                    <a:pt x="3968" y="4980"/>
                    <a:pt x="4067" y="5076"/>
                  </a:cubicBezTo>
                  <a:lnTo>
                    <a:pt x="4937" y="5946"/>
                  </a:lnTo>
                  <a:cubicBezTo>
                    <a:pt x="4987" y="6005"/>
                    <a:pt x="5056" y="6033"/>
                    <a:pt x="5126" y="6033"/>
                  </a:cubicBezTo>
                  <a:cubicBezTo>
                    <a:pt x="5191" y="6033"/>
                    <a:pt x="5258" y="6009"/>
                    <a:pt x="5312" y="5963"/>
                  </a:cubicBezTo>
                  <a:lnTo>
                    <a:pt x="5588" y="5697"/>
                  </a:lnTo>
                  <a:cubicBezTo>
                    <a:pt x="5684" y="5740"/>
                    <a:pt x="5780" y="5780"/>
                    <a:pt x="5893" y="5810"/>
                  </a:cubicBezTo>
                  <a:lnTo>
                    <a:pt x="5906" y="6212"/>
                  </a:lnTo>
                  <a:cubicBezTo>
                    <a:pt x="5906" y="6348"/>
                    <a:pt x="6029" y="6461"/>
                    <a:pt x="6169" y="6461"/>
                  </a:cubicBezTo>
                  <a:lnTo>
                    <a:pt x="7400" y="6461"/>
                  </a:lnTo>
                  <a:cubicBezTo>
                    <a:pt x="7553" y="6461"/>
                    <a:pt x="7662" y="6348"/>
                    <a:pt x="7676" y="6212"/>
                  </a:cubicBezTo>
                  <a:lnTo>
                    <a:pt x="7689" y="5810"/>
                  </a:lnTo>
                  <a:cubicBezTo>
                    <a:pt x="7785" y="5780"/>
                    <a:pt x="7885" y="5740"/>
                    <a:pt x="7981" y="5697"/>
                  </a:cubicBezTo>
                  <a:lnTo>
                    <a:pt x="8270" y="5963"/>
                  </a:lnTo>
                  <a:cubicBezTo>
                    <a:pt x="8316" y="6009"/>
                    <a:pt x="8378" y="6033"/>
                    <a:pt x="8442" y="6033"/>
                  </a:cubicBezTo>
                  <a:cubicBezTo>
                    <a:pt x="8510" y="6033"/>
                    <a:pt x="8580" y="6005"/>
                    <a:pt x="8632" y="5946"/>
                  </a:cubicBezTo>
                  <a:lnTo>
                    <a:pt x="9501" y="5076"/>
                  </a:lnTo>
                  <a:cubicBezTo>
                    <a:pt x="9611" y="4980"/>
                    <a:pt x="9611" y="4814"/>
                    <a:pt x="9515" y="4718"/>
                  </a:cubicBezTo>
                  <a:lnTo>
                    <a:pt x="9252" y="4426"/>
                  </a:lnTo>
                  <a:cubicBezTo>
                    <a:pt x="9296" y="4329"/>
                    <a:pt x="9335" y="4233"/>
                    <a:pt x="9379" y="4120"/>
                  </a:cubicBezTo>
                  <a:lnTo>
                    <a:pt x="9764" y="4107"/>
                  </a:lnTo>
                  <a:cubicBezTo>
                    <a:pt x="9833" y="4107"/>
                    <a:pt x="9903" y="4080"/>
                    <a:pt x="9943" y="4024"/>
                  </a:cubicBezTo>
                  <a:close/>
                  <a:moveTo>
                    <a:pt x="12240" y="2958"/>
                  </a:moveTo>
                  <a:cubicBezTo>
                    <a:pt x="12393" y="2958"/>
                    <a:pt x="12502" y="3085"/>
                    <a:pt x="12502" y="3224"/>
                  </a:cubicBezTo>
                  <a:lnTo>
                    <a:pt x="12502" y="11702"/>
                  </a:lnTo>
                  <a:lnTo>
                    <a:pt x="8383" y="11702"/>
                  </a:lnTo>
                  <a:cubicBezTo>
                    <a:pt x="8230" y="11702"/>
                    <a:pt x="8104" y="11825"/>
                    <a:pt x="8104" y="11964"/>
                  </a:cubicBezTo>
                  <a:lnTo>
                    <a:pt x="5461" y="11964"/>
                  </a:lnTo>
                  <a:cubicBezTo>
                    <a:pt x="5461" y="11825"/>
                    <a:pt x="5339" y="11702"/>
                    <a:pt x="5199" y="11702"/>
                  </a:cubicBezTo>
                  <a:lnTo>
                    <a:pt x="1063" y="11702"/>
                  </a:lnTo>
                  <a:lnTo>
                    <a:pt x="1063" y="3224"/>
                  </a:lnTo>
                  <a:cubicBezTo>
                    <a:pt x="1063" y="3085"/>
                    <a:pt x="1189" y="2958"/>
                    <a:pt x="1329" y="2958"/>
                  </a:cubicBezTo>
                  <a:lnTo>
                    <a:pt x="3553" y="2958"/>
                  </a:lnTo>
                  <a:lnTo>
                    <a:pt x="3553" y="3500"/>
                  </a:lnTo>
                  <a:lnTo>
                    <a:pt x="1866" y="3500"/>
                  </a:lnTo>
                  <a:cubicBezTo>
                    <a:pt x="1714" y="3500"/>
                    <a:pt x="1591" y="3609"/>
                    <a:pt x="1591" y="3762"/>
                  </a:cubicBezTo>
                  <a:lnTo>
                    <a:pt x="1591" y="10912"/>
                  </a:lnTo>
                  <a:cubicBezTo>
                    <a:pt x="1591" y="11052"/>
                    <a:pt x="1714" y="11174"/>
                    <a:pt x="1866" y="11174"/>
                  </a:cubicBezTo>
                  <a:lnTo>
                    <a:pt x="11716" y="11174"/>
                  </a:lnTo>
                  <a:cubicBezTo>
                    <a:pt x="11852" y="11174"/>
                    <a:pt x="11978" y="11052"/>
                    <a:pt x="11978" y="10912"/>
                  </a:cubicBezTo>
                  <a:lnTo>
                    <a:pt x="11978" y="3762"/>
                  </a:lnTo>
                  <a:cubicBezTo>
                    <a:pt x="11978" y="3609"/>
                    <a:pt x="11852" y="3500"/>
                    <a:pt x="11716" y="3500"/>
                  </a:cubicBezTo>
                  <a:lnTo>
                    <a:pt x="10013" y="3500"/>
                  </a:lnTo>
                  <a:lnTo>
                    <a:pt x="10013" y="2958"/>
                  </a:lnTo>
                  <a:close/>
                  <a:moveTo>
                    <a:pt x="13043" y="12240"/>
                  </a:moveTo>
                  <a:lnTo>
                    <a:pt x="13043" y="12768"/>
                  </a:lnTo>
                  <a:cubicBezTo>
                    <a:pt x="13043" y="12904"/>
                    <a:pt x="12917" y="13030"/>
                    <a:pt x="12765" y="13030"/>
                  </a:cubicBezTo>
                  <a:lnTo>
                    <a:pt x="801" y="13030"/>
                  </a:lnTo>
                  <a:cubicBezTo>
                    <a:pt x="648" y="13030"/>
                    <a:pt x="539" y="12904"/>
                    <a:pt x="539" y="12768"/>
                  </a:cubicBezTo>
                  <a:lnTo>
                    <a:pt x="539" y="12240"/>
                  </a:lnTo>
                  <a:lnTo>
                    <a:pt x="5007" y="12240"/>
                  </a:lnTo>
                  <a:cubicBezTo>
                    <a:pt x="5090" y="12393"/>
                    <a:pt x="5269" y="12502"/>
                    <a:pt x="5461" y="12502"/>
                  </a:cubicBezTo>
                  <a:lnTo>
                    <a:pt x="8104" y="12502"/>
                  </a:lnTo>
                  <a:cubicBezTo>
                    <a:pt x="8313" y="12502"/>
                    <a:pt x="8479" y="12393"/>
                    <a:pt x="8575" y="12240"/>
                  </a:cubicBezTo>
                  <a:close/>
                  <a:moveTo>
                    <a:pt x="6169" y="1"/>
                  </a:moveTo>
                  <a:cubicBezTo>
                    <a:pt x="6029" y="1"/>
                    <a:pt x="5906" y="110"/>
                    <a:pt x="5906" y="250"/>
                  </a:cubicBezTo>
                  <a:lnTo>
                    <a:pt x="5893" y="651"/>
                  </a:lnTo>
                  <a:cubicBezTo>
                    <a:pt x="5780" y="678"/>
                    <a:pt x="5684" y="718"/>
                    <a:pt x="5588" y="761"/>
                  </a:cubicBezTo>
                  <a:lnTo>
                    <a:pt x="5312" y="499"/>
                  </a:lnTo>
                  <a:cubicBezTo>
                    <a:pt x="5257" y="452"/>
                    <a:pt x="5190" y="428"/>
                    <a:pt x="5125" y="428"/>
                  </a:cubicBezTo>
                  <a:cubicBezTo>
                    <a:pt x="5055" y="428"/>
                    <a:pt x="4987" y="455"/>
                    <a:pt x="4937" y="512"/>
                  </a:cubicBezTo>
                  <a:lnTo>
                    <a:pt x="4067" y="1382"/>
                  </a:lnTo>
                  <a:cubicBezTo>
                    <a:pt x="3968" y="1481"/>
                    <a:pt x="3954" y="1647"/>
                    <a:pt x="4051" y="1743"/>
                  </a:cubicBezTo>
                  <a:lnTo>
                    <a:pt x="4329" y="2032"/>
                  </a:lnTo>
                  <a:cubicBezTo>
                    <a:pt x="4273" y="2129"/>
                    <a:pt x="4233" y="2228"/>
                    <a:pt x="4203" y="2324"/>
                  </a:cubicBezTo>
                  <a:lnTo>
                    <a:pt x="3802" y="2351"/>
                  </a:lnTo>
                  <a:cubicBezTo>
                    <a:pt x="3735" y="2351"/>
                    <a:pt x="3666" y="2377"/>
                    <a:pt x="3622" y="2434"/>
                  </a:cubicBezTo>
                  <a:lnTo>
                    <a:pt x="1329" y="2434"/>
                  </a:lnTo>
                  <a:cubicBezTo>
                    <a:pt x="884" y="2434"/>
                    <a:pt x="539" y="2792"/>
                    <a:pt x="539" y="3224"/>
                  </a:cubicBezTo>
                  <a:lnTo>
                    <a:pt x="539" y="11702"/>
                  </a:lnTo>
                  <a:lnTo>
                    <a:pt x="276" y="11702"/>
                  </a:lnTo>
                  <a:cubicBezTo>
                    <a:pt x="124" y="11702"/>
                    <a:pt x="1" y="11825"/>
                    <a:pt x="1" y="11964"/>
                  </a:cubicBezTo>
                  <a:lnTo>
                    <a:pt x="1" y="12768"/>
                  </a:lnTo>
                  <a:cubicBezTo>
                    <a:pt x="1" y="13209"/>
                    <a:pt x="359" y="13555"/>
                    <a:pt x="801" y="13555"/>
                  </a:cubicBezTo>
                  <a:lnTo>
                    <a:pt x="13306" y="13555"/>
                  </a:lnTo>
                  <a:cubicBezTo>
                    <a:pt x="13445" y="13555"/>
                    <a:pt x="13568" y="13445"/>
                    <a:pt x="13568" y="13292"/>
                  </a:cubicBezTo>
                  <a:lnTo>
                    <a:pt x="13568" y="11798"/>
                  </a:lnTo>
                  <a:cubicBezTo>
                    <a:pt x="13568" y="11742"/>
                    <a:pt x="13528" y="11702"/>
                    <a:pt x="13485" y="11702"/>
                  </a:cubicBezTo>
                  <a:lnTo>
                    <a:pt x="13043" y="11702"/>
                  </a:lnTo>
                  <a:lnTo>
                    <a:pt x="13043" y="3224"/>
                  </a:lnTo>
                  <a:cubicBezTo>
                    <a:pt x="13043" y="2792"/>
                    <a:pt x="12682" y="2434"/>
                    <a:pt x="12240" y="2434"/>
                  </a:cubicBezTo>
                  <a:lnTo>
                    <a:pt x="9943" y="2434"/>
                  </a:lnTo>
                  <a:cubicBezTo>
                    <a:pt x="9903" y="2377"/>
                    <a:pt x="9833" y="2351"/>
                    <a:pt x="9764" y="2351"/>
                  </a:cubicBezTo>
                  <a:lnTo>
                    <a:pt x="9379" y="2324"/>
                  </a:lnTo>
                  <a:cubicBezTo>
                    <a:pt x="9335" y="2228"/>
                    <a:pt x="9296" y="2129"/>
                    <a:pt x="9252" y="2032"/>
                  </a:cubicBezTo>
                  <a:lnTo>
                    <a:pt x="9515" y="1743"/>
                  </a:lnTo>
                  <a:cubicBezTo>
                    <a:pt x="9611" y="1647"/>
                    <a:pt x="9611" y="1481"/>
                    <a:pt x="9515" y="1382"/>
                  </a:cubicBezTo>
                  <a:lnTo>
                    <a:pt x="8632" y="512"/>
                  </a:lnTo>
                  <a:cubicBezTo>
                    <a:pt x="8580" y="455"/>
                    <a:pt x="8511" y="428"/>
                    <a:pt x="8443" y="428"/>
                  </a:cubicBezTo>
                  <a:cubicBezTo>
                    <a:pt x="8379" y="428"/>
                    <a:pt x="8316" y="452"/>
                    <a:pt x="8270" y="499"/>
                  </a:cubicBezTo>
                  <a:lnTo>
                    <a:pt x="7981" y="761"/>
                  </a:lnTo>
                  <a:cubicBezTo>
                    <a:pt x="7885" y="718"/>
                    <a:pt x="7785" y="678"/>
                    <a:pt x="7689" y="651"/>
                  </a:cubicBezTo>
                  <a:lnTo>
                    <a:pt x="7676" y="250"/>
                  </a:lnTo>
                  <a:cubicBezTo>
                    <a:pt x="7662" y="110"/>
                    <a:pt x="7553" y="1"/>
                    <a:pt x="7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619450" y="2159900"/>
              <a:ext cx="79600" cy="79250"/>
            </a:xfrm>
            <a:custGeom>
              <a:avLst/>
              <a:gdLst/>
              <a:ahLst/>
              <a:cxnLst/>
              <a:rect l="l" t="t" r="r" b="b"/>
              <a:pathLst>
                <a:path w="3184" h="3170" extrusionOk="0">
                  <a:moveTo>
                    <a:pt x="1590" y="527"/>
                  </a:moveTo>
                  <a:cubicBezTo>
                    <a:pt x="2171" y="527"/>
                    <a:pt x="2643" y="998"/>
                    <a:pt x="2643" y="1579"/>
                  </a:cubicBezTo>
                  <a:cubicBezTo>
                    <a:pt x="2614" y="2285"/>
                    <a:pt x="2099" y="2637"/>
                    <a:pt x="1584" y="2637"/>
                  </a:cubicBezTo>
                  <a:cubicBezTo>
                    <a:pt x="1069" y="2637"/>
                    <a:pt x="555" y="2285"/>
                    <a:pt x="528" y="1579"/>
                  </a:cubicBezTo>
                  <a:cubicBezTo>
                    <a:pt x="528" y="998"/>
                    <a:pt x="996" y="527"/>
                    <a:pt x="1590" y="527"/>
                  </a:cubicBezTo>
                  <a:close/>
                  <a:moveTo>
                    <a:pt x="1592" y="1"/>
                  </a:moveTo>
                  <a:cubicBezTo>
                    <a:pt x="817" y="1"/>
                    <a:pt x="42" y="527"/>
                    <a:pt x="0" y="1579"/>
                  </a:cubicBezTo>
                  <a:cubicBezTo>
                    <a:pt x="0" y="2462"/>
                    <a:pt x="707" y="3169"/>
                    <a:pt x="1590" y="3169"/>
                  </a:cubicBezTo>
                  <a:cubicBezTo>
                    <a:pt x="2463" y="3169"/>
                    <a:pt x="3184" y="2462"/>
                    <a:pt x="3184" y="1579"/>
                  </a:cubicBezTo>
                  <a:cubicBezTo>
                    <a:pt x="3142" y="527"/>
                    <a:pt x="2367" y="1"/>
                    <a:pt x="1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560025" y="2282350"/>
              <a:ext cx="198375" cy="92325"/>
            </a:xfrm>
            <a:custGeom>
              <a:avLst/>
              <a:gdLst/>
              <a:ahLst/>
              <a:cxnLst/>
              <a:rect l="l" t="t" r="r" b="b"/>
              <a:pathLst>
                <a:path w="7935" h="3693" extrusionOk="0">
                  <a:moveTo>
                    <a:pt x="7138" y="525"/>
                  </a:moveTo>
                  <a:cubicBezTo>
                    <a:pt x="7274" y="525"/>
                    <a:pt x="7400" y="651"/>
                    <a:pt x="7400" y="788"/>
                  </a:cubicBezTo>
                  <a:cubicBezTo>
                    <a:pt x="7393" y="966"/>
                    <a:pt x="7268" y="1053"/>
                    <a:pt x="7142" y="1053"/>
                  </a:cubicBezTo>
                  <a:cubicBezTo>
                    <a:pt x="7012" y="1053"/>
                    <a:pt x="6880" y="962"/>
                    <a:pt x="6872" y="788"/>
                  </a:cubicBezTo>
                  <a:cubicBezTo>
                    <a:pt x="6872" y="651"/>
                    <a:pt x="6985" y="525"/>
                    <a:pt x="7138" y="525"/>
                  </a:cubicBezTo>
                  <a:close/>
                  <a:moveTo>
                    <a:pt x="3041" y="788"/>
                  </a:moveTo>
                  <a:cubicBezTo>
                    <a:pt x="3181" y="788"/>
                    <a:pt x="3303" y="914"/>
                    <a:pt x="3303" y="1050"/>
                  </a:cubicBezTo>
                  <a:cubicBezTo>
                    <a:pt x="3297" y="1231"/>
                    <a:pt x="3169" y="1321"/>
                    <a:pt x="3041" y="1321"/>
                  </a:cubicBezTo>
                  <a:cubicBezTo>
                    <a:pt x="2913" y="1321"/>
                    <a:pt x="2786" y="1231"/>
                    <a:pt x="2779" y="1050"/>
                  </a:cubicBezTo>
                  <a:cubicBezTo>
                    <a:pt x="2779" y="914"/>
                    <a:pt x="2888" y="788"/>
                    <a:pt x="3041" y="788"/>
                  </a:cubicBezTo>
                  <a:close/>
                  <a:moveTo>
                    <a:pt x="800" y="1797"/>
                  </a:moveTo>
                  <a:cubicBezTo>
                    <a:pt x="940" y="1797"/>
                    <a:pt x="1063" y="1910"/>
                    <a:pt x="1063" y="2062"/>
                  </a:cubicBezTo>
                  <a:cubicBezTo>
                    <a:pt x="1056" y="2235"/>
                    <a:pt x="928" y="2321"/>
                    <a:pt x="800" y="2321"/>
                  </a:cubicBezTo>
                  <a:cubicBezTo>
                    <a:pt x="673" y="2321"/>
                    <a:pt x="545" y="2235"/>
                    <a:pt x="538" y="2062"/>
                  </a:cubicBezTo>
                  <a:cubicBezTo>
                    <a:pt x="538" y="1910"/>
                    <a:pt x="648" y="1797"/>
                    <a:pt x="800" y="1797"/>
                  </a:cubicBezTo>
                  <a:close/>
                  <a:moveTo>
                    <a:pt x="5020" y="2643"/>
                  </a:moveTo>
                  <a:cubicBezTo>
                    <a:pt x="5159" y="2643"/>
                    <a:pt x="5282" y="2753"/>
                    <a:pt x="5282" y="2905"/>
                  </a:cubicBezTo>
                  <a:cubicBezTo>
                    <a:pt x="5282" y="3042"/>
                    <a:pt x="5159" y="3168"/>
                    <a:pt x="5020" y="3168"/>
                  </a:cubicBezTo>
                  <a:cubicBezTo>
                    <a:pt x="4674" y="3154"/>
                    <a:pt x="4674" y="2656"/>
                    <a:pt x="5020" y="2643"/>
                  </a:cubicBezTo>
                  <a:close/>
                  <a:moveTo>
                    <a:pt x="7120" y="1"/>
                  </a:moveTo>
                  <a:cubicBezTo>
                    <a:pt x="6548" y="1"/>
                    <a:pt x="6158" y="627"/>
                    <a:pt x="6417" y="1133"/>
                  </a:cubicBezTo>
                  <a:lnTo>
                    <a:pt x="5365" y="2185"/>
                  </a:lnTo>
                  <a:cubicBezTo>
                    <a:pt x="5262" y="2137"/>
                    <a:pt x="5141" y="2113"/>
                    <a:pt x="5020" y="2113"/>
                  </a:cubicBezTo>
                  <a:cubicBezTo>
                    <a:pt x="4898" y="2113"/>
                    <a:pt x="4777" y="2137"/>
                    <a:pt x="4674" y="2185"/>
                  </a:cubicBezTo>
                  <a:lnTo>
                    <a:pt x="3775" y="1368"/>
                  </a:lnTo>
                  <a:cubicBezTo>
                    <a:pt x="3995" y="863"/>
                    <a:pt x="3604" y="263"/>
                    <a:pt x="3059" y="263"/>
                  </a:cubicBezTo>
                  <a:cubicBezTo>
                    <a:pt x="3053" y="263"/>
                    <a:pt x="3047" y="263"/>
                    <a:pt x="3041" y="263"/>
                  </a:cubicBezTo>
                  <a:cubicBezTo>
                    <a:pt x="2600" y="263"/>
                    <a:pt x="2225" y="635"/>
                    <a:pt x="2254" y="1093"/>
                  </a:cubicBezTo>
                  <a:lnTo>
                    <a:pt x="1312" y="1465"/>
                  </a:lnTo>
                  <a:cubicBezTo>
                    <a:pt x="1161" y="1331"/>
                    <a:pt x="980" y="1270"/>
                    <a:pt x="803" y="1270"/>
                  </a:cubicBezTo>
                  <a:cubicBezTo>
                    <a:pt x="395" y="1270"/>
                    <a:pt x="0" y="1588"/>
                    <a:pt x="0" y="2062"/>
                  </a:cubicBezTo>
                  <a:cubicBezTo>
                    <a:pt x="0" y="2504"/>
                    <a:pt x="359" y="2849"/>
                    <a:pt x="800" y="2849"/>
                  </a:cubicBezTo>
                  <a:cubicBezTo>
                    <a:pt x="807" y="2849"/>
                    <a:pt x="814" y="2849"/>
                    <a:pt x="821" y="2849"/>
                  </a:cubicBezTo>
                  <a:cubicBezTo>
                    <a:pt x="1296" y="2849"/>
                    <a:pt x="1659" y="2401"/>
                    <a:pt x="1577" y="1923"/>
                  </a:cubicBezTo>
                  <a:lnTo>
                    <a:pt x="2447" y="1578"/>
                  </a:lnTo>
                  <a:cubicBezTo>
                    <a:pt x="2590" y="1754"/>
                    <a:pt x="2822" y="1852"/>
                    <a:pt x="3051" y="1852"/>
                  </a:cubicBezTo>
                  <a:cubicBezTo>
                    <a:pt x="3180" y="1852"/>
                    <a:pt x="3307" y="1821"/>
                    <a:pt x="3416" y="1757"/>
                  </a:cubicBezTo>
                  <a:lnTo>
                    <a:pt x="4299" y="2574"/>
                  </a:lnTo>
                  <a:cubicBezTo>
                    <a:pt x="4053" y="3079"/>
                    <a:pt x="4444" y="3692"/>
                    <a:pt x="5002" y="3692"/>
                  </a:cubicBezTo>
                  <a:cubicBezTo>
                    <a:pt x="5008" y="3692"/>
                    <a:pt x="5014" y="3692"/>
                    <a:pt x="5020" y="3692"/>
                  </a:cubicBezTo>
                  <a:cubicBezTo>
                    <a:pt x="5025" y="3692"/>
                    <a:pt x="5031" y="3692"/>
                    <a:pt x="5037" y="3692"/>
                  </a:cubicBezTo>
                  <a:cubicBezTo>
                    <a:pt x="5595" y="3692"/>
                    <a:pt x="5986" y="3066"/>
                    <a:pt x="5740" y="2560"/>
                  </a:cubicBezTo>
                  <a:lnTo>
                    <a:pt x="6789" y="1508"/>
                  </a:lnTo>
                  <a:cubicBezTo>
                    <a:pt x="6897" y="1560"/>
                    <a:pt x="7011" y="1585"/>
                    <a:pt x="7123" y="1585"/>
                  </a:cubicBezTo>
                  <a:cubicBezTo>
                    <a:pt x="7542" y="1585"/>
                    <a:pt x="7935" y="1246"/>
                    <a:pt x="7924" y="788"/>
                  </a:cubicBezTo>
                  <a:cubicBezTo>
                    <a:pt x="7924" y="359"/>
                    <a:pt x="7566" y="1"/>
                    <a:pt x="7138" y="1"/>
                  </a:cubicBezTo>
                  <a:cubicBezTo>
                    <a:pt x="7132" y="1"/>
                    <a:pt x="7126" y="1"/>
                    <a:pt x="7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6" name="Google Shape;816;p38"/>
          <p:cNvCxnSpPr>
            <a:stCxn id="817" idx="3"/>
            <a:endCxn id="811" idx="1"/>
          </p:cNvCxnSpPr>
          <p:nvPr/>
        </p:nvCxnSpPr>
        <p:spPr>
          <a:xfrm>
            <a:off x="2017150" y="1512650"/>
            <a:ext cx="304800" cy="0"/>
          </a:xfrm>
          <a:prstGeom prst="straightConnector1">
            <a:avLst/>
          </a:prstGeom>
          <a:noFill/>
          <a:ln w="9525" cap="flat" cmpd="sng">
            <a:solidFill>
              <a:schemeClr val="dk1"/>
            </a:solidFill>
            <a:prstDash val="solid"/>
            <a:round/>
            <a:headEnd type="none" w="med" len="med"/>
            <a:tailEnd type="diamond" w="med" len="med"/>
          </a:ln>
        </p:spPr>
      </p:cxnSp>
      <p:sp>
        <p:nvSpPr>
          <p:cNvPr id="818" name="Google Shape;818;p38"/>
          <p:cNvSpPr/>
          <p:nvPr/>
        </p:nvSpPr>
        <p:spPr>
          <a:xfrm>
            <a:off x="4716422" y="122913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9" name="Google Shape;819;p38"/>
          <p:cNvCxnSpPr>
            <a:stCxn id="820" idx="3"/>
            <a:endCxn id="818" idx="1"/>
          </p:cNvCxnSpPr>
          <p:nvPr/>
        </p:nvCxnSpPr>
        <p:spPr>
          <a:xfrm>
            <a:off x="4411625" y="1512651"/>
            <a:ext cx="304800" cy="0"/>
          </a:xfrm>
          <a:prstGeom prst="straightConnector1">
            <a:avLst/>
          </a:prstGeom>
          <a:noFill/>
          <a:ln w="9525" cap="flat" cmpd="sng">
            <a:solidFill>
              <a:schemeClr val="dk1"/>
            </a:solidFill>
            <a:prstDash val="solid"/>
            <a:round/>
            <a:headEnd type="none" w="med" len="med"/>
            <a:tailEnd type="diamond" w="med" len="med"/>
          </a:ln>
        </p:spPr>
      </p:cxnSp>
      <p:sp>
        <p:nvSpPr>
          <p:cNvPr id="821" name="Google Shape;821;p38"/>
          <p:cNvSpPr/>
          <p:nvPr/>
        </p:nvSpPr>
        <p:spPr>
          <a:xfrm>
            <a:off x="7110897" y="122913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3637344" y="267468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38"/>
          <p:cNvCxnSpPr>
            <a:stCxn id="824" idx="3"/>
            <a:endCxn id="822" idx="1"/>
          </p:cNvCxnSpPr>
          <p:nvPr/>
        </p:nvCxnSpPr>
        <p:spPr>
          <a:xfrm>
            <a:off x="3332597" y="2958200"/>
            <a:ext cx="304800" cy="0"/>
          </a:xfrm>
          <a:prstGeom prst="straightConnector1">
            <a:avLst/>
          </a:prstGeom>
          <a:noFill/>
          <a:ln w="9525" cap="flat" cmpd="sng">
            <a:solidFill>
              <a:schemeClr val="dk1"/>
            </a:solidFill>
            <a:prstDash val="solid"/>
            <a:round/>
            <a:headEnd type="none" w="med" len="med"/>
            <a:tailEnd type="diamond" w="med" len="med"/>
          </a:ln>
        </p:spPr>
      </p:cxnSp>
      <p:sp>
        <p:nvSpPr>
          <p:cNvPr id="825" name="Google Shape;825;p38"/>
          <p:cNvSpPr/>
          <p:nvPr/>
        </p:nvSpPr>
        <p:spPr>
          <a:xfrm>
            <a:off x="6072184" y="2674688"/>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 name="Google Shape;826;p38"/>
          <p:cNvCxnSpPr>
            <a:stCxn id="827" idx="3"/>
            <a:endCxn id="825" idx="1"/>
          </p:cNvCxnSpPr>
          <p:nvPr/>
        </p:nvCxnSpPr>
        <p:spPr>
          <a:xfrm>
            <a:off x="5767387" y="2958199"/>
            <a:ext cx="304800" cy="0"/>
          </a:xfrm>
          <a:prstGeom prst="straightConnector1">
            <a:avLst/>
          </a:prstGeom>
          <a:noFill/>
          <a:ln w="9525" cap="flat" cmpd="sng">
            <a:solidFill>
              <a:schemeClr val="dk1"/>
            </a:solidFill>
            <a:prstDash val="solid"/>
            <a:round/>
            <a:headEnd type="none" w="med" len="med"/>
            <a:tailEnd type="diamond" w="med" len="med"/>
          </a:ln>
        </p:spPr>
      </p:cxnSp>
      <p:sp>
        <p:nvSpPr>
          <p:cNvPr id="829" name="Google Shape;829;p38"/>
          <p:cNvSpPr txBox="1">
            <a:spLocks noGrp="1"/>
          </p:cNvSpPr>
          <p:nvPr>
            <p:ph type="subTitle" idx="6"/>
          </p:nvPr>
        </p:nvSpPr>
        <p:spPr>
          <a:xfrm>
            <a:off x="3875247" y="2034201"/>
            <a:ext cx="2475800" cy="484800"/>
          </a:xfrm>
          <a:prstGeom prst="rect">
            <a:avLst/>
          </a:prstGeom>
        </p:spPr>
        <p:txBody>
          <a:bodyPr spcFirstLastPara="1" wrap="square" lIns="91425" tIns="91425" rIns="91425" bIns="91425" anchor="b" anchorCtr="0">
            <a:noAutofit/>
          </a:bodyPr>
          <a:lstStyle/>
          <a:p>
            <a:pPr marL="0" lvl="0" indent="0"/>
            <a:r>
              <a:rPr lang="en" b="1" dirty="0"/>
              <a:t>Modèle d’indépendance</a:t>
            </a:r>
            <a:endParaRPr dirty="0"/>
          </a:p>
        </p:txBody>
      </p:sp>
      <p:grpSp>
        <p:nvGrpSpPr>
          <p:cNvPr id="838" name="Google Shape;838;p38"/>
          <p:cNvGrpSpPr/>
          <p:nvPr/>
        </p:nvGrpSpPr>
        <p:grpSpPr>
          <a:xfrm>
            <a:off x="6219297" y="2788538"/>
            <a:ext cx="272800" cy="339300"/>
            <a:chOff x="4108450" y="3256400"/>
            <a:chExt cx="272800" cy="339300"/>
          </a:xfrm>
        </p:grpSpPr>
        <p:sp>
          <p:nvSpPr>
            <p:cNvPr id="839" name="Google Shape;839;p38"/>
            <p:cNvSpPr/>
            <p:nvPr/>
          </p:nvSpPr>
          <p:spPr>
            <a:xfrm>
              <a:off x="4108450" y="3256400"/>
              <a:ext cx="272800" cy="339300"/>
            </a:xfrm>
            <a:custGeom>
              <a:avLst/>
              <a:gdLst/>
              <a:ahLst/>
              <a:cxnLst/>
              <a:rect l="l" t="t" r="r" b="b"/>
              <a:pathLst>
                <a:path w="10912" h="13572" extrusionOk="0">
                  <a:moveTo>
                    <a:pt x="8714" y="817"/>
                  </a:moveTo>
                  <a:lnTo>
                    <a:pt x="10069" y="2172"/>
                  </a:lnTo>
                  <a:lnTo>
                    <a:pt x="8714" y="2172"/>
                  </a:lnTo>
                  <a:lnTo>
                    <a:pt x="8714" y="817"/>
                  </a:lnTo>
                  <a:close/>
                  <a:moveTo>
                    <a:pt x="8190" y="1564"/>
                  </a:moveTo>
                  <a:lnTo>
                    <a:pt x="8190" y="2451"/>
                  </a:lnTo>
                  <a:cubicBezTo>
                    <a:pt x="8190" y="2587"/>
                    <a:pt x="8299" y="2713"/>
                    <a:pt x="8452" y="2713"/>
                  </a:cubicBezTo>
                  <a:lnTo>
                    <a:pt x="9322" y="2713"/>
                  </a:lnTo>
                  <a:lnTo>
                    <a:pt x="9322" y="10570"/>
                  </a:lnTo>
                  <a:lnTo>
                    <a:pt x="2961" y="10570"/>
                  </a:lnTo>
                  <a:lnTo>
                    <a:pt x="2961" y="1564"/>
                  </a:lnTo>
                  <a:close/>
                  <a:moveTo>
                    <a:pt x="8190" y="542"/>
                  </a:moveTo>
                  <a:lnTo>
                    <a:pt x="8190" y="1066"/>
                  </a:lnTo>
                  <a:lnTo>
                    <a:pt x="2696" y="1066"/>
                  </a:lnTo>
                  <a:cubicBezTo>
                    <a:pt x="2560" y="1066"/>
                    <a:pt x="2433" y="1192"/>
                    <a:pt x="2433" y="1329"/>
                  </a:cubicBezTo>
                  <a:lnTo>
                    <a:pt x="2433" y="10846"/>
                  </a:lnTo>
                  <a:cubicBezTo>
                    <a:pt x="2433" y="10985"/>
                    <a:pt x="2560" y="11108"/>
                    <a:pt x="2696" y="11108"/>
                  </a:cubicBezTo>
                  <a:lnTo>
                    <a:pt x="9584" y="11108"/>
                  </a:lnTo>
                  <a:cubicBezTo>
                    <a:pt x="9737" y="11108"/>
                    <a:pt x="9849" y="10985"/>
                    <a:pt x="9849" y="10846"/>
                  </a:cubicBezTo>
                  <a:lnTo>
                    <a:pt x="9849" y="2713"/>
                  </a:lnTo>
                  <a:lnTo>
                    <a:pt x="10387" y="2713"/>
                  </a:lnTo>
                  <a:lnTo>
                    <a:pt x="10387" y="11633"/>
                  </a:lnTo>
                  <a:lnTo>
                    <a:pt x="1909" y="11633"/>
                  </a:lnTo>
                  <a:lnTo>
                    <a:pt x="1909" y="542"/>
                  </a:lnTo>
                  <a:close/>
                  <a:moveTo>
                    <a:pt x="1368" y="1909"/>
                  </a:moveTo>
                  <a:lnTo>
                    <a:pt x="1368" y="11925"/>
                  </a:lnTo>
                  <a:cubicBezTo>
                    <a:pt x="1368" y="12077"/>
                    <a:pt x="1494" y="12187"/>
                    <a:pt x="1647" y="12187"/>
                  </a:cubicBezTo>
                  <a:lnTo>
                    <a:pt x="9003" y="12187"/>
                  </a:lnTo>
                  <a:lnTo>
                    <a:pt x="9003" y="13043"/>
                  </a:lnTo>
                  <a:lnTo>
                    <a:pt x="525" y="13043"/>
                  </a:lnTo>
                  <a:lnTo>
                    <a:pt x="525" y="1909"/>
                  </a:lnTo>
                  <a:close/>
                  <a:moveTo>
                    <a:pt x="1647" y="1"/>
                  </a:moveTo>
                  <a:cubicBezTo>
                    <a:pt x="1494" y="1"/>
                    <a:pt x="1368" y="127"/>
                    <a:pt x="1368" y="280"/>
                  </a:cubicBezTo>
                  <a:lnTo>
                    <a:pt x="1368" y="1385"/>
                  </a:lnTo>
                  <a:lnTo>
                    <a:pt x="262" y="1385"/>
                  </a:lnTo>
                  <a:cubicBezTo>
                    <a:pt x="110" y="1385"/>
                    <a:pt x="0" y="1508"/>
                    <a:pt x="0" y="1647"/>
                  </a:cubicBezTo>
                  <a:lnTo>
                    <a:pt x="0" y="13309"/>
                  </a:lnTo>
                  <a:cubicBezTo>
                    <a:pt x="0" y="13445"/>
                    <a:pt x="110" y="13571"/>
                    <a:pt x="262" y="13571"/>
                  </a:cubicBezTo>
                  <a:lnTo>
                    <a:pt x="9269" y="13571"/>
                  </a:lnTo>
                  <a:cubicBezTo>
                    <a:pt x="9418" y="13571"/>
                    <a:pt x="9531" y="13445"/>
                    <a:pt x="9531" y="13309"/>
                  </a:cubicBezTo>
                  <a:lnTo>
                    <a:pt x="9531" y="12187"/>
                  </a:lnTo>
                  <a:lnTo>
                    <a:pt x="10829" y="12187"/>
                  </a:lnTo>
                  <a:cubicBezTo>
                    <a:pt x="10872" y="12187"/>
                    <a:pt x="10912" y="12160"/>
                    <a:pt x="10912" y="12117"/>
                  </a:cubicBezTo>
                  <a:lnTo>
                    <a:pt x="10912" y="2228"/>
                  </a:lnTo>
                  <a:cubicBezTo>
                    <a:pt x="10912" y="2215"/>
                    <a:pt x="10898" y="2202"/>
                    <a:pt x="10885" y="2202"/>
                  </a:cubicBezTo>
                  <a:lnTo>
                    <a:pt x="10829" y="2202"/>
                  </a:lnTo>
                  <a:lnTo>
                    <a:pt x="8714" y="84"/>
                  </a:lnTo>
                  <a:cubicBezTo>
                    <a:pt x="8658" y="31"/>
                    <a:pt x="8605" y="1"/>
                    <a:pt x="8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4268525" y="3324075"/>
              <a:ext cx="59525" cy="59650"/>
            </a:xfrm>
            <a:custGeom>
              <a:avLst/>
              <a:gdLst/>
              <a:ahLst/>
              <a:cxnLst/>
              <a:rect l="l" t="t" r="r" b="b"/>
              <a:pathLst>
                <a:path w="2381" h="2386" extrusionOk="0">
                  <a:moveTo>
                    <a:pt x="542" y="560"/>
                  </a:moveTo>
                  <a:cubicBezTo>
                    <a:pt x="1189" y="670"/>
                    <a:pt x="1717" y="1194"/>
                    <a:pt x="1826" y="1858"/>
                  </a:cubicBezTo>
                  <a:lnTo>
                    <a:pt x="542" y="1858"/>
                  </a:lnTo>
                  <a:lnTo>
                    <a:pt x="542" y="560"/>
                  </a:lnTo>
                  <a:close/>
                  <a:moveTo>
                    <a:pt x="213" y="1"/>
                  </a:moveTo>
                  <a:cubicBezTo>
                    <a:pt x="97" y="1"/>
                    <a:pt x="1" y="81"/>
                    <a:pt x="1" y="212"/>
                  </a:cubicBezTo>
                  <a:lnTo>
                    <a:pt x="1" y="2120"/>
                  </a:lnTo>
                  <a:cubicBezTo>
                    <a:pt x="1" y="2260"/>
                    <a:pt x="127" y="2386"/>
                    <a:pt x="263" y="2386"/>
                  </a:cubicBezTo>
                  <a:lnTo>
                    <a:pt x="2119" y="2386"/>
                  </a:lnTo>
                  <a:cubicBezTo>
                    <a:pt x="2268" y="2386"/>
                    <a:pt x="2381" y="2260"/>
                    <a:pt x="2381" y="2120"/>
                  </a:cubicBezTo>
                  <a:cubicBezTo>
                    <a:pt x="2381" y="959"/>
                    <a:pt x="1438" y="6"/>
                    <a:pt x="263" y="6"/>
                  </a:cubicBezTo>
                  <a:cubicBezTo>
                    <a:pt x="246" y="3"/>
                    <a:pt x="229"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4178650" y="3350850"/>
              <a:ext cx="123100" cy="105500"/>
            </a:xfrm>
            <a:custGeom>
              <a:avLst/>
              <a:gdLst/>
              <a:ahLst/>
              <a:cxnLst/>
              <a:rect l="l" t="t" r="r" b="b"/>
              <a:pathLst>
                <a:path w="4924" h="4220" extrusionOk="0">
                  <a:moveTo>
                    <a:pt x="2543" y="551"/>
                  </a:moveTo>
                  <a:lnTo>
                    <a:pt x="2543" y="1962"/>
                  </a:lnTo>
                  <a:lnTo>
                    <a:pt x="1328" y="2669"/>
                  </a:lnTo>
                  <a:cubicBezTo>
                    <a:pt x="967" y="1756"/>
                    <a:pt x="1591" y="704"/>
                    <a:pt x="2543" y="551"/>
                  </a:cubicBezTo>
                  <a:close/>
                  <a:moveTo>
                    <a:pt x="4356" y="2377"/>
                  </a:moveTo>
                  <a:cubicBezTo>
                    <a:pt x="4286" y="2752"/>
                    <a:pt x="4094" y="3084"/>
                    <a:pt x="3805" y="3333"/>
                  </a:cubicBezTo>
                  <a:lnTo>
                    <a:pt x="3250" y="2377"/>
                  </a:lnTo>
                  <a:close/>
                  <a:moveTo>
                    <a:pt x="2696" y="2477"/>
                  </a:moveTo>
                  <a:lnTo>
                    <a:pt x="3347" y="3609"/>
                  </a:lnTo>
                  <a:cubicBezTo>
                    <a:pt x="3182" y="3673"/>
                    <a:pt x="3004" y="3703"/>
                    <a:pt x="2825" y="3703"/>
                  </a:cubicBezTo>
                  <a:cubicBezTo>
                    <a:pt x="2346" y="3703"/>
                    <a:pt x="1858" y="3487"/>
                    <a:pt x="1577" y="3124"/>
                  </a:cubicBezTo>
                  <a:lnTo>
                    <a:pt x="2696" y="2477"/>
                  </a:lnTo>
                  <a:close/>
                  <a:moveTo>
                    <a:pt x="2809" y="0"/>
                  </a:moveTo>
                  <a:cubicBezTo>
                    <a:pt x="1" y="97"/>
                    <a:pt x="14" y="4120"/>
                    <a:pt x="2809" y="4220"/>
                  </a:cubicBezTo>
                  <a:cubicBezTo>
                    <a:pt x="3971" y="4220"/>
                    <a:pt x="4924" y="3277"/>
                    <a:pt x="4924" y="2115"/>
                  </a:cubicBezTo>
                  <a:cubicBezTo>
                    <a:pt x="4924" y="1962"/>
                    <a:pt x="4801" y="1839"/>
                    <a:pt x="4648" y="1839"/>
                  </a:cubicBezTo>
                  <a:lnTo>
                    <a:pt x="3071" y="1839"/>
                  </a:lnTo>
                  <a:lnTo>
                    <a:pt x="3071" y="263"/>
                  </a:lnTo>
                  <a:cubicBezTo>
                    <a:pt x="3071" y="110"/>
                    <a:pt x="2945" y="0"/>
                    <a:pt x="2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4195250" y="3310675"/>
              <a:ext cx="61925" cy="13550"/>
            </a:xfrm>
            <a:custGeom>
              <a:avLst/>
              <a:gdLst/>
              <a:ahLst/>
              <a:cxnLst/>
              <a:rect l="l" t="t" r="r" b="b"/>
              <a:pathLst>
                <a:path w="2477" h="542" extrusionOk="0">
                  <a:moveTo>
                    <a:pt x="276" y="1"/>
                  </a:moveTo>
                  <a:cubicBezTo>
                    <a:pt x="123" y="1"/>
                    <a:pt x="1" y="153"/>
                    <a:pt x="27" y="306"/>
                  </a:cubicBezTo>
                  <a:cubicBezTo>
                    <a:pt x="40" y="446"/>
                    <a:pt x="153" y="542"/>
                    <a:pt x="289" y="542"/>
                  </a:cubicBezTo>
                  <a:lnTo>
                    <a:pt x="2128" y="542"/>
                  </a:lnTo>
                  <a:cubicBezTo>
                    <a:pt x="2477" y="529"/>
                    <a:pt x="2477" y="17"/>
                    <a:pt x="2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4193500" y="3495000"/>
              <a:ext cx="62275" cy="13225"/>
            </a:xfrm>
            <a:custGeom>
              <a:avLst/>
              <a:gdLst/>
              <a:ahLst/>
              <a:cxnLst/>
              <a:rect l="l" t="t" r="r" b="b"/>
              <a:pathLst>
                <a:path w="2491" h="529" extrusionOk="0">
                  <a:moveTo>
                    <a:pt x="346" y="1"/>
                  </a:moveTo>
                  <a:cubicBezTo>
                    <a:pt x="1" y="14"/>
                    <a:pt x="1" y="512"/>
                    <a:pt x="346" y="528"/>
                  </a:cubicBezTo>
                  <a:lnTo>
                    <a:pt x="2198" y="528"/>
                  </a:lnTo>
                  <a:cubicBezTo>
                    <a:pt x="2364" y="528"/>
                    <a:pt x="2491" y="389"/>
                    <a:pt x="2464" y="223"/>
                  </a:cubicBezTo>
                  <a:cubicBezTo>
                    <a:pt x="2447" y="97"/>
                    <a:pt x="2325"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4193500" y="3468350"/>
              <a:ext cx="62275" cy="13225"/>
            </a:xfrm>
            <a:custGeom>
              <a:avLst/>
              <a:gdLst/>
              <a:ahLst/>
              <a:cxnLst/>
              <a:rect l="l" t="t" r="r" b="b"/>
              <a:pathLst>
                <a:path w="2491" h="529" extrusionOk="0">
                  <a:moveTo>
                    <a:pt x="346" y="1"/>
                  </a:moveTo>
                  <a:cubicBezTo>
                    <a:pt x="1" y="18"/>
                    <a:pt x="1" y="529"/>
                    <a:pt x="346" y="529"/>
                  </a:cubicBezTo>
                  <a:lnTo>
                    <a:pt x="2198" y="529"/>
                  </a:lnTo>
                  <a:cubicBezTo>
                    <a:pt x="2364" y="529"/>
                    <a:pt x="2491" y="389"/>
                    <a:pt x="2464" y="223"/>
                  </a:cubicBezTo>
                  <a:cubicBezTo>
                    <a:pt x="2447" y="101"/>
                    <a:pt x="2325"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4266450" y="3495000"/>
              <a:ext cx="62275" cy="13225"/>
            </a:xfrm>
            <a:custGeom>
              <a:avLst/>
              <a:gdLst/>
              <a:ahLst/>
              <a:cxnLst/>
              <a:rect l="l" t="t" r="r" b="b"/>
              <a:pathLst>
                <a:path w="2491" h="529" extrusionOk="0">
                  <a:moveTo>
                    <a:pt x="359" y="1"/>
                  </a:moveTo>
                  <a:cubicBezTo>
                    <a:pt x="1" y="14"/>
                    <a:pt x="1" y="512"/>
                    <a:pt x="359" y="528"/>
                  </a:cubicBezTo>
                  <a:lnTo>
                    <a:pt x="2202" y="528"/>
                  </a:lnTo>
                  <a:cubicBezTo>
                    <a:pt x="2368" y="528"/>
                    <a:pt x="2490" y="389"/>
                    <a:pt x="2464" y="223"/>
                  </a:cubicBezTo>
                  <a:cubicBezTo>
                    <a:pt x="2451" y="97"/>
                    <a:pt x="2324" y="1"/>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4266450" y="3468350"/>
              <a:ext cx="62275" cy="13225"/>
            </a:xfrm>
            <a:custGeom>
              <a:avLst/>
              <a:gdLst/>
              <a:ahLst/>
              <a:cxnLst/>
              <a:rect l="l" t="t" r="r" b="b"/>
              <a:pathLst>
                <a:path w="2491" h="529" extrusionOk="0">
                  <a:moveTo>
                    <a:pt x="359" y="1"/>
                  </a:moveTo>
                  <a:cubicBezTo>
                    <a:pt x="1" y="18"/>
                    <a:pt x="1" y="529"/>
                    <a:pt x="359" y="529"/>
                  </a:cubicBezTo>
                  <a:lnTo>
                    <a:pt x="2202" y="529"/>
                  </a:lnTo>
                  <a:cubicBezTo>
                    <a:pt x="2368" y="529"/>
                    <a:pt x="2490" y="389"/>
                    <a:pt x="2464" y="223"/>
                  </a:cubicBezTo>
                  <a:cubicBezTo>
                    <a:pt x="2451" y="101"/>
                    <a:pt x="2324" y="1"/>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38"/>
          <p:cNvGrpSpPr/>
          <p:nvPr/>
        </p:nvGrpSpPr>
        <p:grpSpPr>
          <a:xfrm>
            <a:off x="7224810" y="1342988"/>
            <a:ext cx="339275" cy="339300"/>
            <a:chOff x="3277475" y="3256400"/>
            <a:chExt cx="339275" cy="339300"/>
          </a:xfrm>
        </p:grpSpPr>
        <p:sp>
          <p:nvSpPr>
            <p:cNvPr id="848" name="Google Shape;848;p38"/>
            <p:cNvSpPr/>
            <p:nvPr/>
          </p:nvSpPr>
          <p:spPr>
            <a:xfrm>
              <a:off x="3277475" y="3256400"/>
              <a:ext cx="339275" cy="339300"/>
            </a:xfrm>
            <a:custGeom>
              <a:avLst/>
              <a:gdLst/>
              <a:ahLst/>
              <a:cxnLst/>
              <a:rect l="l" t="t" r="r" b="b"/>
              <a:pathLst>
                <a:path w="13571" h="13572" extrusionOk="0">
                  <a:moveTo>
                    <a:pt x="2546" y="2451"/>
                  </a:moveTo>
                  <a:lnTo>
                    <a:pt x="2546" y="2975"/>
                  </a:lnTo>
                  <a:lnTo>
                    <a:pt x="1328" y="2975"/>
                  </a:lnTo>
                  <a:cubicBezTo>
                    <a:pt x="1179" y="2975"/>
                    <a:pt x="1066" y="3085"/>
                    <a:pt x="1066" y="3237"/>
                  </a:cubicBezTo>
                  <a:lnTo>
                    <a:pt x="1066" y="9863"/>
                  </a:lnTo>
                  <a:lnTo>
                    <a:pt x="541" y="9863"/>
                  </a:lnTo>
                  <a:lnTo>
                    <a:pt x="541" y="2713"/>
                  </a:lnTo>
                  <a:cubicBezTo>
                    <a:pt x="541" y="2560"/>
                    <a:pt x="651" y="2451"/>
                    <a:pt x="804" y="2451"/>
                  </a:cubicBezTo>
                  <a:close/>
                  <a:moveTo>
                    <a:pt x="2546" y="3500"/>
                  </a:moveTo>
                  <a:lnTo>
                    <a:pt x="2546" y="9863"/>
                  </a:lnTo>
                  <a:lnTo>
                    <a:pt x="1594" y="9863"/>
                  </a:lnTo>
                  <a:lnTo>
                    <a:pt x="1594" y="3500"/>
                  </a:lnTo>
                  <a:close/>
                  <a:moveTo>
                    <a:pt x="10500" y="542"/>
                  </a:moveTo>
                  <a:lnTo>
                    <a:pt x="10500" y="9863"/>
                  </a:lnTo>
                  <a:lnTo>
                    <a:pt x="3071" y="9863"/>
                  </a:lnTo>
                  <a:lnTo>
                    <a:pt x="3071" y="542"/>
                  </a:lnTo>
                  <a:close/>
                  <a:moveTo>
                    <a:pt x="11981" y="3500"/>
                  </a:moveTo>
                  <a:lnTo>
                    <a:pt x="11981" y="9863"/>
                  </a:lnTo>
                  <a:lnTo>
                    <a:pt x="11025" y="9863"/>
                  </a:lnTo>
                  <a:lnTo>
                    <a:pt x="11025" y="3500"/>
                  </a:lnTo>
                  <a:close/>
                  <a:moveTo>
                    <a:pt x="12767" y="2451"/>
                  </a:moveTo>
                  <a:cubicBezTo>
                    <a:pt x="12920" y="2451"/>
                    <a:pt x="13030" y="2560"/>
                    <a:pt x="13030" y="2713"/>
                  </a:cubicBezTo>
                  <a:lnTo>
                    <a:pt x="13030" y="9863"/>
                  </a:lnTo>
                  <a:lnTo>
                    <a:pt x="12505" y="9863"/>
                  </a:lnTo>
                  <a:lnTo>
                    <a:pt x="12505" y="3237"/>
                  </a:lnTo>
                  <a:cubicBezTo>
                    <a:pt x="12505" y="3085"/>
                    <a:pt x="12396" y="2975"/>
                    <a:pt x="12243" y="2975"/>
                  </a:cubicBezTo>
                  <a:lnTo>
                    <a:pt x="11025" y="2975"/>
                  </a:lnTo>
                  <a:lnTo>
                    <a:pt x="11025" y="2451"/>
                  </a:lnTo>
                  <a:close/>
                  <a:moveTo>
                    <a:pt x="13030" y="10388"/>
                  </a:moveTo>
                  <a:lnTo>
                    <a:pt x="13030" y="10653"/>
                  </a:lnTo>
                  <a:cubicBezTo>
                    <a:pt x="13030" y="10803"/>
                    <a:pt x="12920" y="10915"/>
                    <a:pt x="12767" y="10915"/>
                  </a:cubicBezTo>
                  <a:lnTo>
                    <a:pt x="804" y="10915"/>
                  </a:lnTo>
                  <a:cubicBezTo>
                    <a:pt x="651" y="10915"/>
                    <a:pt x="541" y="10803"/>
                    <a:pt x="541" y="10653"/>
                  </a:cubicBezTo>
                  <a:lnTo>
                    <a:pt x="541" y="10388"/>
                  </a:lnTo>
                  <a:close/>
                  <a:moveTo>
                    <a:pt x="7595" y="11453"/>
                  </a:moveTo>
                  <a:lnTo>
                    <a:pt x="8024" y="13043"/>
                  </a:lnTo>
                  <a:lnTo>
                    <a:pt x="5534" y="13043"/>
                  </a:lnTo>
                  <a:lnTo>
                    <a:pt x="5962" y="11453"/>
                  </a:lnTo>
                  <a:close/>
                  <a:moveTo>
                    <a:pt x="2809" y="1"/>
                  </a:moveTo>
                  <a:cubicBezTo>
                    <a:pt x="2672" y="1"/>
                    <a:pt x="2546" y="127"/>
                    <a:pt x="2546" y="280"/>
                  </a:cubicBezTo>
                  <a:lnTo>
                    <a:pt x="2546" y="1909"/>
                  </a:lnTo>
                  <a:lnTo>
                    <a:pt x="804" y="1909"/>
                  </a:lnTo>
                  <a:cubicBezTo>
                    <a:pt x="362" y="1909"/>
                    <a:pt x="0" y="2271"/>
                    <a:pt x="0" y="2713"/>
                  </a:cubicBezTo>
                  <a:lnTo>
                    <a:pt x="0" y="10653"/>
                  </a:lnTo>
                  <a:cubicBezTo>
                    <a:pt x="0" y="11095"/>
                    <a:pt x="362" y="11453"/>
                    <a:pt x="804" y="11453"/>
                  </a:cubicBezTo>
                  <a:lnTo>
                    <a:pt x="5424" y="11453"/>
                  </a:lnTo>
                  <a:lnTo>
                    <a:pt x="4996" y="13043"/>
                  </a:lnTo>
                  <a:lnTo>
                    <a:pt x="4664" y="13043"/>
                  </a:lnTo>
                  <a:cubicBezTo>
                    <a:pt x="4302" y="13043"/>
                    <a:pt x="4302" y="13558"/>
                    <a:pt x="4664" y="13571"/>
                  </a:cubicBezTo>
                  <a:lnTo>
                    <a:pt x="8897" y="13571"/>
                  </a:lnTo>
                  <a:cubicBezTo>
                    <a:pt x="9242" y="13558"/>
                    <a:pt x="9255" y="13060"/>
                    <a:pt x="8897" y="13043"/>
                  </a:cubicBezTo>
                  <a:lnTo>
                    <a:pt x="8578" y="13043"/>
                  </a:lnTo>
                  <a:lnTo>
                    <a:pt x="8150" y="11453"/>
                  </a:lnTo>
                  <a:lnTo>
                    <a:pt x="12767" y="11453"/>
                  </a:lnTo>
                  <a:cubicBezTo>
                    <a:pt x="13212" y="11453"/>
                    <a:pt x="13571" y="11095"/>
                    <a:pt x="13571" y="10653"/>
                  </a:cubicBezTo>
                  <a:lnTo>
                    <a:pt x="13571" y="2713"/>
                  </a:lnTo>
                  <a:cubicBezTo>
                    <a:pt x="13571" y="2271"/>
                    <a:pt x="13212" y="1909"/>
                    <a:pt x="12767" y="1909"/>
                  </a:cubicBezTo>
                  <a:lnTo>
                    <a:pt x="11025" y="1909"/>
                  </a:lnTo>
                  <a:lnTo>
                    <a:pt x="11025" y="280"/>
                  </a:lnTo>
                  <a:cubicBezTo>
                    <a:pt x="11025" y="127"/>
                    <a:pt x="10902" y="1"/>
                    <a:pt x="10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3374325" y="3341150"/>
              <a:ext cx="145575" cy="145900"/>
            </a:xfrm>
            <a:custGeom>
              <a:avLst/>
              <a:gdLst/>
              <a:ahLst/>
              <a:cxnLst/>
              <a:rect l="l" t="t" r="r" b="b"/>
              <a:pathLst>
                <a:path w="5823" h="5836" extrusionOk="0">
                  <a:moveTo>
                    <a:pt x="3306" y="541"/>
                  </a:moveTo>
                  <a:lnTo>
                    <a:pt x="3306" y="1328"/>
                  </a:lnTo>
                  <a:lnTo>
                    <a:pt x="2516" y="1328"/>
                  </a:lnTo>
                  <a:lnTo>
                    <a:pt x="2516" y="541"/>
                  </a:lnTo>
                  <a:close/>
                  <a:moveTo>
                    <a:pt x="1328" y="2516"/>
                  </a:moveTo>
                  <a:lnTo>
                    <a:pt x="1328" y="3320"/>
                  </a:lnTo>
                  <a:lnTo>
                    <a:pt x="525" y="3320"/>
                  </a:lnTo>
                  <a:lnTo>
                    <a:pt x="525" y="2516"/>
                  </a:lnTo>
                  <a:close/>
                  <a:moveTo>
                    <a:pt x="5298" y="2516"/>
                  </a:moveTo>
                  <a:lnTo>
                    <a:pt x="5298" y="3320"/>
                  </a:lnTo>
                  <a:lnTo>
                    <a:pt x="4495" y="3320"/>
                  </a:lnTo>
                  <a:lnTo>
                    <a:pt x="4495" y="2516"/>
                  </a:lnTo>
                  <a:close/>
                  <a:moveTo>
                    <a:pt x="3306" y="4508"/>
                  </a:moveTo>
                  <a:lnTo>
                    <a:pt x="3306" y="5298"/>
                  </a:lnTo>
                  <a:lnTo>
                    <a:pt x="2516" y="5298"/>
                  </a:lnTo>
                  <a:lnTo>
                    <a:pt x="2516" y="4508"/>
                  </a:lnTo>
                  <a:close/>
                  <a:moveTo>
                    <a:pt x="2254" y="0"/>
                  </a:moveTo>
                  <a:cubicBezTo>
                    <a:pt x="2101" y="0"/>
                    <a:pt x="1979" y="126"/>
                    <a:pt x="1979" y="276"/>
                  </a:cubicBezTo>
                  <a:lnTo>
                    <a:pt x="1979" y="1590"/>
                  </a:lnTo>
                  <a:cubicBezTo>
                    <a:pt x="1979" y="1743"/>
                    <a:pt x="2101" y="1869"/>
                    <a:pt x="2254" y="1869"/>
                  </a:cubicBezTo>
                  <a:lnTo>
                    <a:pt x="2643" y="1869"/>
                  </a:lnTo>
                  <a:lnTo>
                    <a:pt x="2643" y="2656"/>
                  </a:lnTo>
                  <a:lnTo>
                    <a:pt x="1853" y="2656"/>
                  </a:lnTo>
                  <a:lnTo>
                    <a:pt x="1853" y="2254"/>
                  </a:lnTo>
                  <a:cubicBezTo>
                    <a:pt x="1853" y="2118"/>
                    <a:pt x="1730" y="1992"/>
                    <a:pt x="1590" y="1992"/>
                  </a:cubicBezTo>
                  <a:lnTo>
                    <a:pt x="262" y="1992"/>
                  </a:lnTo>
                  <a:cubicBezTo>
                    <a:pt x="110" y="1992"/>
                    <a:pt x="0" y="2118"/>
                    <a:pt x="0" y="2254"/>
                  </a:cubicBezTo>
                  <a:lnTo>
                    <a:pt x="0" y="3582"/>
                  </a:lnTo>
                  <a:cubicBezTo>
                    <a:pt x="0" y="3735"/>
                    <a:pt x="110" y="3844"/>
                    <a:pt x="262" y="3844"/>
                  </a:cubicBezTo>
                  <a:lnTo>
                    <a:pt x="1590" y="3844"/>
                  </a:lnTo>
                  <a:cubicBezTo>
                    <a:pt x="1730" y="3844"/>
                    <a:pt x="1853" y="3735"/>
                    <a:pt x="1853" y="3582"/>
                  </a:cubicBezTo>
                  <a:lnTo>
                    <a:pt x="1853" y="3180"/>
                  </a:lnTo>
                  <a:lnTo>
                    <a:pt x="2643" y="3180"/>
                  </a:lnTo>
                  <a:lnTo>
                    <a:pt x="2643" y="3983"/>
                  </a:lnTo>
                  <a:lnTo>
                    <a:pt x="2254" y="3983"/>
                  </a:lnTo>
                  <a:cubicBezTo>
                    <a:pt x="2101" y="3983"/>
                    <a:pt x="1979" y="4093"/>
                    <a:pt x="1979" y="4246"/>
                  </a:cubicBezTo>
                  <a:lnTo>
                    <a:pt x="1979" y="5574"/>
                  </a:lnTo>
                  <a:cubicBezTo>
                    <a:pt x="1979" y="5713"/>
                    <a:pt x="2101" y="5836"/>
                    <a:pt x="2254" y="5836"/>
                  </a:cubicBezTo>
                  <a:lnTo>
                    <a:pt x="3569" y="5836"/>
                  </a:lnTo>
                  <a:cubicBezTo>
                    <a:pt x="3721" y="5836"/>
                    <a:pt x="3831" y="5713"/>
                    <a:pt x="3831" y="5574"/>
                  </a:cubicBezTo>
                  <a:lnTo>
                    <a:pt x="3831" y="4246"/>
                  </a:lnTo>
                  <a:cubicBezTo>
                    <a:pt x="3831" y="4093"/>
                    <a:pt x="3721" y="3983"/>
                    <a:pt x="3569" y="3983"/>
                  </a:cubicBezTo>
                  <a:lnTo>
                    <a:pt x="3180" y="3983"/>
                  </a:lnTo>
                  <a:lnTo>
                    <a:pt x="3180" y="3180"/>
                  </a:lnTo>
                  <a:lnTo>
                    <a:pt x="3970" y="3180"/>
                  </a:lnTo>
                  <a:lnTo>
                    <a:pt x="3970" y="3582"/>
                  </a:lnTo>
                  <a:cubicBezTo>
                    <a:pt x="3970" y="3735"/>
                    <a:pt x="4093" y="3844"/>
                    <a:pt x="4233" y="3844"/>
                  </a:cubicBezTo>
                  <a:lnTo>
                    <a:pt x="5560" y="3844"/>
                  </a:lnTo>
                  <a:cubicBezTo>
                    <a:pt x="5713" y="3844"/>
                    <a:pt x="5823" y="3735"/>
                    <a:pt x="5823" y="3582"/>
                  </a:cubicBezTo>
                  <a:lnTo>
                    <a:pt x="5823" y="2254"/>
                  </a:lnTo>
                  <a:cubicBezTo>
                    <a:pt x="5823" y="2118"/>
                    <a:pt x="5713" y="1992"/>
                    <a:pt x="5560" y="1992"/>
                  </a:cubicBezTo>
                  <a:lnTo>
                    <a:pt x="4233" y="1992"/>
                  </a:lnTo>
                  <a:cubicBezTo>
                    <a:pt x="4093" y="1992"/>
                    <a:pt x="3970" y="2118"/>
                    <a:pt x="3970" y="2254"/>
                  </a:cubicBezTo>
                  <a:lnTo>
                    <a:pt x="3970" y="2656"/>
                  </a:lnTo>
                  <a:lnTo>
                    <a:pt x="3180" y="2656"/>
                  </a:lnTo>
                  <a:lnTo>
                    <a:pt x="3180" y="1869"/>
                  </a:lnTo>
                  <a:lnTo>
                    <a:pt x="3569" y="1869"/>
                  </a:lnTo>
                  <a:cubicBezTo>
                    <a:pt x="3721" y="1869"/>
                    <a:pt x="3831" y="1743"/>
                    <a:pt x="3831" y="1590"/>
                  </a:cubicBezTo>
                  <a:lnTo>
                    <a:pt x="3831" y="276"/>
                  </a:lnTo>
                  <a:cubicBezTo>
                    <a:pt x="3831" y="126"/>
                    <a:pt x="3721" y="0"/>
                    <a:pt x="3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371900" y="3313500"/>
              <a:ext cx="65025" cy="13150"/>
            </a:xfrm>
            <a:custGeom>
              <a:avLst/>
              <a:gdLst/>
              <a:ahLst/>
              <a:cxnLst/>
              <a:rect l="l" t="t" r="r" b="b"/>
              <a:pathLst>
                <a:path w="2601" h="526" extrusionOk="0">
                  <a:moveTo>
                    <a:pt x="346" y="1"/>
                  </a:moveTo>
                  <a:cubicBezTo>
                    <a:pt x="1" y="14"/>
                    <a:pt x="1" y="512"/>
                    <a:pt x="346" y="525"/>
                  </a:cubicBezTo>
                  <a:lnTo>
                    <a:pt x="2338" y="525"/>
                  </a:lnTo>
                  <a:cubicBezTo>
                    <a:pt x="2491" y="525"/>
                    <a:pt x="2600" y="416"/>
                    <a:pt x="2600" y="263"/>
                  </a:cubicBezTo>
                  <a:cubicBezTo>
                    <a:pt x="2600" y="123"/>
                    <a:pt x="2491" y="1"/>
                    <a:pt x="2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371900" y="3341150"/>
              <a:ext cx="37375" cy="13550"/>
            </a:xfrm>
            <a:custGeom>
              <a:avLst/>
              <a:gdLst/>
              <a:ahLst/>
              <a:cxnLst/>
              <a:rect l="l" t="t" r="r" b="b"/>
              <a:pathLst>
                <a:path w="1495" h="542" extrusionOk="0">
                  <a:moveTo>
                    <a:pt x="346" y="0"/>
                  </a:moveTo>
                  <a:cubicBezTo>
                    <a:pt x="1" y="13"/>
                    <a:pt x="1" y="524"/>
                    <a:pt x="346" y="541"/>
                  </a:cubicBezTo>
                  <a:lnTo>
                    <a:pt x="1203" y="541"/>
                  </a:lnTo>
                  <a:cubicBezTo>
                    <a:pt x="1342" y="541"/>
                    <a:pt x="1452" y="442"/>
                    <a:pt x="1481" y="305"/>
                  </a:cubicBezTo>
                  <a:cubicBezTo>
                    <a:pt x="1495" y="153"/>
                    <a:pt x="1369" y="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371900" y="3285775"/>
              <a:ext cx="65775" cy="13225"/>
            </a:xfrm>
            <a:custGeom>
              <a:avLst/>
              <a:gdLst/>
              <a:ahLst/>
              <a:cxnLst/>
              <a:rect l="l" t="t" r="r" b="b"/>
              <a:pathLst>
                <a:path w="2631" h="529" extrusionOk="0">
                  <a:moveTo>
                    <a:pt x="346" y="1"/>
                  </a:moveTo>
                  <a:cubicBezTo>
                    <a:pt x="1" y="17"/>
                    <a:pt x="1" y="515"/>
                    <a:pt x="346" y="529"/>
                  </a:cubicBezTo>
                  <a:lnTo>
                    <a:pt x="2325" y="529"/>
                  </a:lnTo>
                  <a:cubicBezTo>
                    <a:pt x="2464" y="529"/>
                    <a:pt x="2587" y="432"/>
                    <a:pt x="2600" y="306"/>
                  </a:cubicBezTo>
                  <a:cubicBezTo>
                    <a:pt x="2630" y="140"/>
                    <a:pt x="2504" y="1"/>
                    <a:pt x="2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3454575" y="3313500"/>
              <a:ext cx="65325" cy="13150"/>
            </a:xfrm>
            <a:custGeom>
              <a:avLst/>
              <a:gdLst/>
              <a:ahLst/>
              <a:cxnLst/>
              <a:rect l="l" t="t" r="r" b="b"/>
              <a:pathLst>
                <a:path w="2613" h="526" extrusionOk="0">
                  <a:moveTo>
                    <a:pt x="359" y="1"/>
                  </a:moveTo>
                  <a:cubicBezTo>
                    <a:pt x="0" y="14"/>
                    <a:pt x="0" y="512"/>
                    <a:pt x="359" y="525"/>
                  </a:cubicBezTo>
                  <a:lnTo>
                    <a:pt x="2337" y="525"/>
                  </a:lnTo>
                  <a:cubicBezTo>
                    <a:pt x="2490" y="525"/>
                    <a:pt x="2613" y="416"/>
                    <a:pt x="2613" y="263"/>
                  </a:cubicBezTo>
                  <a:cubicBezTo>
                    <a:pt x="2613" y="123"/>
                    <a:pt x="2490" y="1"/>
                    <a:pt x="2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3454575" y="3285775"/>
              <a:ext cx="65675" cy="13225"/>
            </a:xfrm>
            <a:custGeom>
              <a:avLst/>
              <a:gdLst/>
              <a:ahLst/>
              <a:cxnLst/>
              <a:rect l="l" t="t" r="r" b="b"/>
              <a:pathLst>
                <a:path w="2627" h="529" extrusionOk="0">
                  <a:moveTo>
                    <a:pt x="359" y="1"/>
                  </a:moveTo>
                  <a:cubicBezTo>
                    <a:pt x="0" y="17"/>
                    <a:pt x="0" y="515"/>
                    <a:pt x="359" y="529"/>
                  </a:cubicBezTo>
                  <a:lnTo>
                    <a:pt x="2337" y="529"/>
                  </a:lnTo>
                  <a:cubicBezTo>
                    <a:pt x="2460" y="529"/>
                    <a:pt x="2586" y="432"/>
                    <a:pt x="2599" y="306"/>
                  </a:cubicBezTo>
                  <a:cubicBezTo>
                    <a:pt x="2626" y="140"/>
                    <a:pt x="2503" y="1"/>
                    <a:pt x="2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3484600" y="3341150"/>
              <a:ext cx="37375" cy="13550"/>
            </a:xfrm>
            <a:custGeom>
              <a:avLst/>
              <a:gdLst/>
              <a:ahLst/>
              <a:cxnLst/>
              <a:rect l="l" t="t" r="r" b="b"/>
              <a:pathLst>
                <a:path w="1495" h="542" extrusionOk="0">
                  <a:moveTo>
                    <a:pt x="293" y="0"/>
                  </a:moveTo>
                  <a:cubicBezTo>
                    <a:pt x="154" y="0"/>
                    <a:pt x="44" y="96"/>
                    <a:pt x="14" y="236"/>
                  </a:cubicBezTo>
                  <a:cubicBezTo>
                    <a:pt x="1" y="402"/>
                    <a:pt x="127" y="541"/>
                    <a:pt x="280" y="541"/>
                  </a:cubicBezTo>
                  <a:lnTo>
                    <a:pt x="1136" y="541"/>
                  </a:lnTo>
                  <a:cubicBezTo>
                    <a:pt x="1495" y="524"/>
                    <a:pt x="1495" y="13"/>
                    <a:pt x="1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3371900" y="3473600"/>
              <a:ext cx="37375" cy="13450"/>
            </a:xfrm>
            <a:custGeom>
              <a:avLst/>
              <a:gdLst/>
              <a:ahLst/>
              <a:cxnLst/>
              <a:rect l="l" t="t" r="r" b="b"/>
              <a:pathLst>
                <a:path w="1495" h="538" extrusionOk="0">
                  <a:moveTo>
                    <a:pt x="346" y="0"/>
                  </a:moveTo>
                  <a:cubicBezTo>
                    <a:pt x="1" y="13"/>
                    <a:pt x="1" y="525"/>
                    <a:pt x="346" y="538"/>
                  </a:cubicBezTo>
                  <a:lnTo>
                    <a:pt x="1203" y="538"/>
                  </a:lnTo>
                  <a:cubicBezTo>
                    <a:pt x="1342" y="538"/>
                    <a:pt x="1452" y="442"/>
                    <a:pt x="1481" y="305"/>
                  </a:cubicBezTo>
                  <a:cubicBezTo>
                    <a:pt x="1495" y="153"/>
                    <a:pt x="1369" y="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3484600" y="3473600"/>
              <a:ext cx="37375" cy="13450"/>
            </a:xfrm>
            <a:custGeom>
              <a:avLst/>
              <a:gdLst/>
              <a:ahLst/>
              <a:cxnLst/>
              <a:rect l="l" t="t" r="r" b="b"/>
              <a:pathLst>
                <a:path w="1495" h="538" extrusionOk="0">
                  <a:moveTo>
                    <a:pt x="293" y="0"/>
                  </a:moveTo>
                  <a:cubicBezTo>
                    <a:pt x="154" y="0"/>
                    <a:pt x="44" y="96"/>
                    <a:pt x="14" y="236"/>
                  </a:cubicBezTo>
                  <a:cubicBezTo>
                    <a:pt x="1" y="402"/>
                    <a:pt x="127" y="538"/>
                    <a:pt x="280" y="538"/>
                  </a:cubicBezTo>
                  <a:lnTo>
                    <a:pt x="1136" y="538"/>
                  </a:lnTo>
                  <a:cubicBezTo>
                    <a:pt x="1495" y="525"/>
                    <a:pt x="1495" y="13"/>
                    <a:pt x="1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38"/>
          <p:cNvGrpSpPr/>
          <p:nvPr/>
        </p:nvGrpSpPr>
        <p:grpSpPr>
          <a:xfrm>
            <a:off x="4860647" y="1342988"/>
            <a:ext cx="338875" cy="339300"/>
            <a:chOff x="2518850" y="3256400"/>
            <a:chExt cx="338875" cy="339300"/>
          </a:xfrm>
        </p:grpSpPr>
        <p:sp>
          <p:nvSpPr>
            <p:cNvPr id="859" name="Google Shape;859;p38"/>
            <p:cNvSpPr/>
            <p:nvPr/>
          </p:nvSpPr>
          <p:spPr>
            <a:xfrm>
              <a:off x="2518850" y="3256400"/>
              <a:ext cx="338875" cy="339300"/>
            </a:xfrm>
            <a:custGeom>
              <a:avLst/>
              <a:gdLst/>
              <a:ahLst/>
              <a:cxnLst/>
              <a:rect l="l" t="t" r="r" b="b"/>
              <a:pathLst>
                <a:path w="13555" h="13572" extrusionOk="0">
                  <a:moveTo>
                    <a:pt x="8370" y="2975"/>
                  </a:moveTo>
                  <a:lnTo>
                    <a:pt x="8370" y="3500"/>
                  </a:lnTo>
                  <a:lnTo>
                    <a:pt x="7842" y="3500"/>
                  </a:lnTo>
                  <a:lnTo>
                    <a:pt x="7842" y="2975"/>
                  </a:lnTo>
                  <a:close/>
                  <a:moveTo>
                    <a:pt x="4662" y="5259"/>
                  </a:moveTo>
                  <a:lnTo>
                    <a:pt x="4662" y="7317"/>
                  </a:lnTo>
                  <a:lnTo>
                    <a:pt x="3596" y="7317"/>
                  </a:lnTo>
                  <a:lnTo>
                    <a:pt x="3596" y="5259"/>
                  </a:lnTo>
                  <a:close/>
                  <a:moveTo>
                    <a:pt x="7304" y="542"/>
                  </a:moveTo>
                  <a:lnTo>
                    <a:pt x="7304" y="7317"/>
                  </a:lnTo>
                  <a:lnTo>
                    <a:pt x="6252" y="7317"/>
                  </a:lnTo>
                  <a:lnTo>
                    <a:pt x="6252" y="542"/>
                  </a:lnTo>
                  <a:close/>
                  <a:moveTo>
                    <a:pt x="8370" y="4027"/>
                  </a:moveTo>
                  <a:lnTo>
                    <a:pt x="8370" y="7317"/>
                  </a:lnTo>
                  <a:lnTo>
                    <a:pt x="7842" y="7317"/>
                  </a:lnTo>
                  <a:lnTo>
                    <a:pt x="7842" y="4027"/>
                  </a:lnTo>
                  <a:close/>
                  <a:moveTo>
                    <a:pt x="9960" y="2451"/>
                  </a:moveTo>
                  <a:lnTo>
                    <a:pt x="9960" y="7317"/>
                  </a:lnTo>
                  <a:lnTo>
                    <a:pt x="8894" y="7317"/>
                  </a:lnTo>
                  <a:lnTo>
                    <a:pt x="8894" y="2451"/>
                  </a:lnTo>
                  <a:close/>
                  <a:moveTo>
                    <a:pt x="11440" y="4027"/>
                  </a:moveTo>
                  <a:lnTo>
                    <a:pt x="11440" y="10653"/>
                  </a:lnTo>
                  <a:lnTo>
                    <a:pt x="2115" y="10653"/>
                  </a:lnTo>
                  <a:lnTo>
                    <a:pt x="2115" y="4027"/>
                  </a:lnTo>
                  <a:lnTo>
                    <a:pt x="5727" y="4027"/>
                  </a:lnTo>
                  <a:lnTo>
                    <a:pt x="5727" y="7317"/>
                  </a:lnTo>
                  <a:lnTo>
                    <a:pt x="5186" y="7317"/>
                  </a:lnTo>
                  <a:lnTo>
                    <a:pt x="5186" y="4980"/>
                  </a:lnTo>
                  <a:cubicBezTo>
                    <a:pt x="5186" y="4844"/>
                    <a:pt x="5077" y="4718"/>
                    <a:pt x="4924" y="4718"/>
                  </a:cubicBezTo>
                  <a:lnTo>
                    <a:pt x="3334" y="4718"/>
                  </a:lnTo>
                  <a:cubicBezTo>
                    <a:pt x="3194" y="4718"/>
                    <a:pt x="3071" y="4844"/>
                    <a:pt x="3071" y="4980"/>
                  </a:cubicBezTo>
                  <a:lnTo>
                    <a:pt x="3071" y="7317"/>
                  </a:lnTo>
                  <a:lnTo>
                    <a:pt x="2932" y="7317"/>
                  </a:lnTo>
                  <a:cubicBezTo>
                    <a:pt x="2587" y="7334"/>
                    <a:pt x="2587" y="7832"/>
                    <a:pt x="2932" y="7845"/>
                  </a:cubicBezTo>
                  <a:lnTo>
                    <a:pt x="10624" y="7845"/>
                  </a:lnTo>
                  <a:cubicBezTo>
                    <a:pt x="10969" y="7832"/>
                    <a:pt x="10969" y="7334"/>
                    <a:pt x="10624" y="7317"/>
                  </a:cubicBezTo>
                  <a:lnTo>
                    <a:pt x="10484" y="7317"/>
                  </a:lnTo>
                  <a:lnTo>
                    <a:pt x="10484" y="4027"/>
                  </a:lnTo>
                  <a:close/>
                  <a:moveTo>
                    <a:pt x="12240" y="2975"/>
                  </a:moveTo>
                  <a:cubicBezTo>
                    <a:pt x="12380" y="2975"/>
                    <a:pt x="12502" y="3085"/>
                    <a:pt x="12502" y="3237"/>
                  </a:cubicBezTo>
                  <a:lnTo>
                    <a:pt x="12502" y="11716"/>
                  </a:lnTo>
                  <a:lnTo>
                    <a:pt x="8370" y="11716"/>
                  </a:lnTo>
                  <a:cubicBezTo>
                    <a:pt x="8217" y="11716"/>
                    <a:pt x="8104" y="11828"/>
                    <a:pt x="8104" y="11981"/>
                  </a:cubicBezTo>
                  <a:lnTo>
                    <a:pt x="5448" y="11981"/>
                  </a:lnTo>
                  <a:cubicBezTo>
                    <a:pt x="5448" y="11828"/>
                    <a:pt x="5339" y="11716"/>
                    <a:pt x="5186" y="11716"/>
                  </a:cubicBezTo>
                  <a:lnTo>
                    <a:pt x="1050" y="11716"/>
                  </a:lnTo>
                  <a:lnTo>
                    <a:pt x="1050" y="3237"/>
                  </a:lnTo>
                  <a:cubicBezTo>
                    <a:pt x="1050" y="3085"/>
                    <a:pt x="1176" y="2975"/>
                    <a:pt x="1329" y="2975"/>
                  </a:cubicBezTo>
                  <a:lnTo>
                    <a:pt x="5727" y="2975"/>
                  </a:lnTo>
                  <a:lnTo>
                    <a:pt x="5727" y="3500"/>
                  </a:lnTo>
                  <a:lnTo>
                    <a:pt x="1853" y="3500"/>
                  </a:lnTo>
                  <a:cubicBezTo>
                    <a:pt x="1701" y="3500"/>
                    <a:pt x="1591" y="3626"/>
                    <a:pt x="1591" y="3765"/>
                  </a:cubicBezTo>
                  <a:lnTo>
                    <a:pt x="1591" y="10915"/>
                  </a:lnTo>
                  <a:cubicBezTo>
                    <a:pt x="1591" y="11068"/>
                    <a:pt x="1701" y="11191"/>
                    <a:pt x="1853" y="11191"/>
                  </a:cubicBezTo>
                  <a:lnTo>
                    <a:pt x="11702" y="11191"/>
                  </a:lnTo>
                  <a:cubicBezTo>
                    <a:pt x="11855" y="11191"/>
                    <a:pt x="11965" y="11068"/>
                    <a:pt x="11965" y="10915"/>
                  </a:cubicBezTo>
                  <a:lnTo>
                    <a:pt x="11965" y="3765"/>
                  </a:lnTo>
                  <a:cubicBezTo>
                    <a:pt x="11965" y="3626"/>
                    <a:pt x="11855" y="3500"/>
                    <a:pt x="11702" y="3500"/>
                  </a:cubicBezTo>
                  <a:lnTo>
                    <a:pt x="10484" y="3500"/>
                  </a:lnTo>
                  <a:lnTo>
                    <a:pt x="10484" y="2975"/>
                  </a:lnTo>
                  <a:close/>
                  <a:moveTo>
                    <a:pt x="13030" y="12243"/>
                  </a:moveTo>
                  <a:lnTo>
                    <a:pt x="13030" y="12768"/>
                  </a:lnTo>
                  <a:cubicBezTo>
                    <a:pt x="13030" y="12921"/>
                    <a:pt x="12904" y="13043"/>
                    <a:pt x="12768" y="13043"/>
                  </a:cubicBezTo>
                  <a:lnTo>
                    <a:pt x="788" y="13043"/>
                  </a:lnTo>
                  <a:cubicBezTo>
                    <a:pt x="652" y="13043"/>
                    <a:pt x="525" y="12921"/>
                    <a:pt x="525" y="12768"/>
                  </a:cubicBezTo>
                  <a:lnTo>
                    <a:pt x="525" y="12243"/>
                  </a:lnTo>
                  <a:lnTo>
                    <a:pt x="4994" y="12243"/>
                  </a:lnTo>
                  <a:cubicBezTo>
                    <a:pt x="5090" y="12409"/>
                    <a:pt x="5256" y="12506"/>
                    <a:pt x="5448" y="12506"/>
                  </a:cubicBezTo>
                  <a:lnTo>
                    <a:pt x="8104" y="12506"/>
                  </a:lnTo>
                  <a:cubicBezTo>
                    <a:pt x="8300" y="12506"/>
                    <a:pt x="8466" y="12409"/>
                    <a:pt x="8562" y="12243"/>
                  </a:cubicBezTo>
                  <a:close/>
                  <a:moveTo>
                    <a:pt x="5989" y="1"/>
                  </a:moveTo>
                  <a:cubicBezTo>
                    <a:pt x="5837" y="1"/>
                    <a:pt x="5727" y="127"/>
                    <a:pt x="5727" y="280"/>
                  </a:cubicBezTo>
                  <a:lnTo>
                    <a:pt x="5727" y="2451"/>
                  </a:lnTo>
                  <a:lnTo>
                    <a:pt x="1329" y="2451"/>
                  </a:lnTo>
                  <a:cubicBezTo>
                    <a:pt x="884" y="2451"/>
                    <a:pt x="525" y="2796"/>
                    <a:pt x="525" y="3237"/>
                  </a:cubicBezTo>
                  <a:lnTo>
                    <a:pt x="525" y="11716"/>
                  </a:lnTo>
                  <a:lnTo>
                    <a:pt x="263" y="11716"/>
                  </a:lnTo>
                  <a:cubicBezTo>
                    <a:pt x="110" y="11716"/>
                    <a:pt x="1" y="11828"/>
                    <a:pt x="1" y="11981"/>
                  </a:cubicBezTo>
                  <a:lnTo>
                    <a:pt x="1" y="12768"/>
                  </a:lnTo>
                  <a:cubicBezTo>
                    <a:pt x="1" y="13209"/>
                    <a:pt x="359" y="13571"/>
                    <a:pt x="788" y="13571"/>
                  </a:cubicBezTo>
                  <a:lnTo>
                    <a:pt x="12768" y="13571"/>
                  </a:lnTo>
                  <a:cubicBezTo>
                    <a:pt x="13210" y="13571"/>
                    <a:pt x="13555" y="13209"/>
                    <a:pt x="13555" y="12768"/>
                  </a:cubicBezTo>
                  <a:lnTo>
                    <a:pt x="13555" y="11981"/>
                  </a:lnTo>
                  <a:cubicBezTo>
                    <a:pt x="13555" y="11828"/>
                    <a:pt x="13445" y="11716"/>
                    <a:pt x="13293" y="11716"/>
                  </a:cubicBezTo>
                  <a:lnTo>
                    <a:pt x="13030" y="11716"/>
                  </a:lnTo>
                  <a:lnTo>
                    <a:pt x="13030" y="3237"/>
                  </a:lnTo>
                  <a:cubicBezTo>
                    <a:pt x="13030" y="2796"/>
                    <a:pt x="12668" y="2451"/>
                    <a:pt x="12240" y="2451"/>
                  </a:cubicBezTo>
                  <a:lnTo>
                    <a:pt x="10484" y="2451"/>
                  </a:lnTo>
                  <a:lnTo>
                    <a:pt x="10484" y="2172"/>
                  </a:lnTo>
                  <a:cubicBezTo>
                    <a:pt x="10484" y="2036"/>
                    <a:pt x="10375" y="1909"/>
                    <a:pt x="10222" y="1909"/>
                  </a:cubicBezTo>
                  <a:lnTo>
                    <a:pt x="8632" y="1909"/>
                  </a:lnTo>
                  <a:cubicBezTo>
                    <a:pt x="8492" y="1909"/>
                    <a:pt x="8370" y="2036"/>
                    <a:pt x="8370" y="2172"/>
                  </a:cubicBezTo>
                  <a:lnTo>
                    <a:pt x="8370" y="2451"/>
                  </a:lnTo>
                  <a:lnTo>
                    <a:pt x="7842" y="2451"/>
                  </a:lnTo>
                  <a:lnTo>
                    <a:pt x="7842" y="280"/>
                  </a:lnTo>
                  <a:cubicBezTo>
                    <a:pt x="7842" y="127"/>
                    <a:pt x="7719" y="1"/>
                    <a:pt x="7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8"/>
            <p:cNvSpPr/>
            <p:nvPr/>
          </p:nvSpPr>
          <p:spPr>
            <a:xfrm>
              <a:off x="2583850" y="3465950"/>
              <a:ext cx="96125" cy="13225"/>
            </a:xfrm>
            <a:custGeom>
              <a:avLst/>
              <a:gdLst/>
              <a:ahLst/>
              <a:cxnLst/>
              <a:rect l="l" t="t" r="r" b="b"/>
              <a:pathLst>
                <a:path w="3845" h="529" extrusionOk="0">
                  <a:moveTo>
                    <a:pt x="345" y="1"/>
                  </a:moveTo>
                  <a:cubicBezTo>
                    <a:pt x="0" y="1"/>
                    <a:pt x="0" y="512"/>
                    <a:pt x="345" y="528"/>
                  </a:cubicBezTo>
                  <a:lnTo>
                    <a:pt x="3542" y="528"/>
                  </a:lnTo>
                  <a:cubicBezTo>
                    <a:pt x="3678" y="528"/>
                    <a:pt x="3804" y="429"/>
                    <a:pt x="3818" y="306"/>
                  </a:cubicBezTo>
                  <a:cubicBezTo>
                    <a:pt x="3844" y="140"/>
                    <a:pt x="3721" y="1"/>
                    <a:pt x="3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8"/>
            <p:cNvSpPr/>
            <p:nvPr/>
          </p:nvSpPr>
          <p:spPr>
            <a:xfrm>
              <a:off x="2583850" y="3492250"/>
              <a:ext cx="96125" cy="13150"/>
            </a:xfrm>
            <a:custGeom>
              <a:avLst/>
              <a:gdLst/>
              <a:ahLst/>
              <a:cxnLst/>
              <a:rect l="l" t="t" r="r" b="b"/>
              <a:pathLst>
                <a:path w="3845" h="526" extrusionOk="0">
                  <a:moveTo>
                    <a:pt x="345" y="1"/>
                  </a:moveTo>
                  <a:cubicBezTo>
                    <a:pt x="0" y="14"/>
                    <a:pt x="0" y="512"/>
                    <a:pt x="345" y="525"/>
                  </a:cubicBezTo>
                  <a:lnTo>
                    <a:pt x="3542" y="525"/>
                  </a:lnTo>
                  <a:cubicBezTo>
                    <a:pt x="3678" y="525"/>
                    <a:pt x="3804" y="442"/>
                    <a:pt x="3818" y="306"/>
                  </a:cubicBezTo>
                  <a:cubicBezTo>
                    <a:pt x="3844" y="140"/>
                    <a:pt x="3721" y="1"/>
                    <a:pt x="3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2695550" y="3465950"/>
              <a:ext cx="96125" cy="13225"/>
            </a:xfrm>
            <a:custGeom>
              <a:avLst/>
              <a:gdLst/>
              <a:ahLst/>
              <a:cxnLst/>
              <a:rect l="l" t="t" r="r" b="b"/>
              <a:pathLst>
                <a:path w="3845" h="529" extrusionOk="0">
                  <a:moveTo>
                    <a:pt x="359" y="1"/>
                  </a:moveTo>
                  <a:cubicBezTo>
                    <a:pt x="14" y="1"/>
                    <a:pt x="0" y="512"/>
                    <a:pt x="359" y="528"/>
                  </a:cubicBezTo>
                  <a:lnTo>
                    <a:pt x="3556" y="528"/>
                  </a:lnTo>
                  <a:cubicBezTo>
                    <a:pt x="3692" y="528"/>
                    <a:pt x="3805" y="429"/>
                    <a:pt x="3831" y="306"/>
                  </a:cubicBezTo>
                  <a:cubicBezTo>
                    <a:pt x="3844" y="140"/>
                    <a:pt x="3722"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2695550" y="3492250"/>
              <a:ext cx="96125" cy="13150"/>
            </a:xfrm>
            <a:custGeom>
              <a:avLst/>
              <a:gdLst/>
              <a:ahLst/>
              <a:cxnLst/>
              <a:rect l="l" t="t" r="r" b="b"/>
              <a:pathLst>
                <a:path w="3845" h="526" extrusionOk="0">
                  <a:moveTo>
                    <a:pt x="359" y="1"/>
                  </a:moveTo>
                  <a:cubicBezTo>
                    <a:pt x="14" y="14"/>
                    <a:pt x="0" y="512"/>
                    <a:pt x="359" y="525"/>
                  </a:cubicBezTo>
                  <a:lnTo>
                    <a:pt x="3556" y="525"/>
                  </a:lnTo>
                  <a:cubicBezTo>
                    <a:pt x="3692" y="525"/>
                    <a:pt x="3805" y="442"/>
                    <a:pt x="3831" y="306"/>
                  </a:cubicBezTo>
                  <a:cubicBezTo>
                    <a:pt x="3844" y="140"/>
                    <a:pt x="3722"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38"/>
          <p:cNvGrpSpPr/>
          <p:nvPr/>
        </p:nvGrpSpPr>
        <p:grpSpPr>
          <a:xfrm>
            <a:off x="3751257" y="2805838"/>
            <a:ext cx="339200" cy="304700"/>
            <a:chOff x="2489475" y="2699700"/>
            <a:chExt cx="339200" cy="304700"/>
          </a:xfrm>
        </p:grpSpPr>
        <p:sp>
          <p:nvSpPr>
            <p:cNvPr id="865" name="Google Shape;865;p38"/>
            <p:cNvSpPr/>
            <p:nvPr/>
          </p:nvSpPr>
          <p:spPr>
            <a:xfrm>
              <a:off x="2489475" y="2699700"/>
              <a:ext cx="339200" cy="304700"/>
            </a:xfrm>
            <a:custGeom>
              <a:avLst/>
              <a:gdLst/>
              <a:ahLst/>
              <a:cxnLst/>
              <a:rect l="l" t="t" r="r" b="b"/>
              <a:pathLst>
                <a:path w="13568" h="12188" extrusionOk="0">
                  <a:moveTo>
                    <a:pt x="12765" y="539"/>
                  </a:moveTo>
                  <a:cubicBezTo>
                    <a:pt x="12917" y="539"/>
                    <a:pt x="13043" y="652"/>
                    <a:pt x="13043" y="804"/>
                  </a:cubicBezTo>
                  <a:lnTo>
                    <a:pt x="13043" y="1067"/>
                  </a:lnTo>
                  <a:lnTo>
                    <a:pt x="4509" y="1067"/>
                  </a:lnTo>
                  <a:cubicBezTo>
                    <a:pt x="4356" y="1067"/>
                    <a:pt x="4246" y="1189"/>
                    <a:pt x="4246" y="1329"/>
                  </a:cubicBezTo>
                  <a:cubicBezTo>
                    <a:pt x="4246" y="1770"/>
                    <a:pt x="3885" y="2132"/>
                    <a:pt x="3443" y="2132"/>
                  </a:cubicBezTo>
                  <a:lnTo>
                    <a:pt x="539" y="2132"/>
                  </a:lnTo>
                  <a:lnTo>
                    <a:pt x="539" y="804"/>
                  </a:lnTo>
                  <a:cubicBezTo>
                    <a:pt x="539" y="652"/>
                    <a:pt x="648" y="539"/>
                    <a:pt x="801" y="539"/>
                  </a:cubicBezTo>
                  <a:close/>
                  <a:moveTo>
                    <a:pt x="13043" y="1591"/>
                  </a:moveTo>
                  <a:lnTo>
                    <a:pt x="13043" y="11397"/>
                  </a:lnTo>
                  <a:cubicBezTo>
                    <a:pt x="13043" y="11537"/>
                    <a:pt x="12917" y="11659"/>
                    <a:pt x="12765" y="11659"/>
                  </a:cubicBezTo>
                  <a:lnTo>
                    <a:pt x="801" y="11659"/>
                  </a:lnTo>
                  <a:cubicBezTo>
                    <a:pt x="648" y="11659"/>
                    <a:pt x="539" y="11537"/>
                    <a:pt x="539" y="11397"/>
                  </a:cubicBezTo>
                  <a:lnTo>
                    <a:pt x="539" y="2657"/>
                  </a:lnTo>
                  <a:lnTo>
                    <a:pt x="3443" y="2657"/>
                  </a:lnTo>
                  <a:cubicBezTo>
                    <a:pt x="4094" y="2657"/>
                    <a:pt x="4618" y="2199"/>
                    <a:pt x="4744" y="1591"/>
                  </a:cubicBezTo>
                  <a:close/>
                  <a:moveTo>
                    <a:pt x="801" y="1"/>
                  </a:moveTo>
                  <a:cubicBezTo>
                    <a:pt x="359" y="1"/>
                    <a:pt x="1" y="360"/>
                    <a:pt x="1" y="804"/>
                  </a:cubicBezTo>
                  <a:lnTo>
                    <a:pt x="1" y="11397"/>
                  </a:lnTo>
                  <a:cubicBezTo>
                    <a:pt x="1" y="11842"/>
                    <a:pt x="359" y="12187"/>
                    <a:pt x="801" y="12187"/>
                  </a:cubicBezTo>
                  <a:lnTo>
                    <a:pt x="12765" y="12187"/>
                  </a:lnTo>
                  <a:cubicBezTo>
                    <a:pt x="13209" y="12187"/>
                    <a:pt x="13568" y="11842"/>
                    <a:pt x="13568" y="11397"/>
                  </a:cubicBezTo>
                  <a:lnTo>
                    <a:pt x="13568" y="804"/>
                  </a:lnTo>
                  <a:cubicBezTo>
                    <a:pt x="13568" y="360"/>
                    <a:pt x="13209" y="1"/>
                    <a:pt x="12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2568975" y="2726100"/>
              <a:ext cx="13475" cy="13400"/>
            </a:xfrm>
            <a:custGeom>
              <a:avLst/>
              <a:gdLst/>
              <a:ahLst/>
              <a:cxnLst/>
              <a:rect l="l" t="t" r="r" b="b"/>
              <a:pathLst>
                <a:path w="539" h="536" extrusionOk="0">
                  <a:moveTo>
                    <a:pt x="270" y="1"/>
                  </a:moveTo>
                  <a:cubicBezTo>
                    <a:pt x="139" y="1"/>
                    <a:pt x="8" y="87"/>
                    <a:pt x="1" y="260"/>
                  </a:cubicBezTo>
                  <a:cubicBezTo>
                    <a:pt x="1" y="412"/>
                    <a:pt x="124" y="535"/>
                    <a:pt x="263" y="535"/>
                  </a:cubicBezTo>
                  <a:cubicBezTo>
                    <a:pt x="416" y="535"/>
                    <a:pt x="539" y="412"/>
                    <a:pt x="539" y="260"/>
                  </a:cubicBezTo>
                  <a:cubicBezTo>
                    <a:pt x="532" y="87"/>
                    <a:pt x="401"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2542675" y="2726100"/>
              <a:ext cx="13225" cy="13400"/>
            </a:xfrm>
            <a:custGeom>
              <a:avLst/>
              <a:gdLst/>
              <a:ahLst/>
              <a:cxnLst/>
              <a:rect l="l" t="t" r="r" b="b"/>
              <a:pathLst>
                <a:path w="529" h="536" extrusionOk="0">
                  <a:moveTo>
                    <a:pt x="263" y="1"/>
                  </a:moveTo>
                  <a:cubicBezTo>
                    <a:pt x="135" y="1"/>
                    <a:pt x="7" y="87"/>
                    <a:pt x="1" y="260"/>
                  </a:cubicBezTo>
                  <a:cubicBezTo>
                    <a:pt x="1" y="412"/>
                    <a:pt x="113" y="535"/>
                    <a:pt x="263" y="535"/>
                  </a:cubicBezTo>
                  <a:cubicBezTo>
                    <a:pt x="402" y="535"/>
                    <a:pt x="528" y="412"/>
                    <a:pt x="528" y="260"/>
                  </a:cubicBezTo>
                  <a:cubicBezTo>
                    <a:pt x="520" y="87"/>
                    <a:pt x="391"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2516050" y="2726100"/>
              <a:ext cx="13200" cy="13400"/>
            </a:xfrm>
            <a:custGeom>
              <a:avLst/>
              <a:gdLst/>
              <a:ahLst/>
              <a:cxnLst/>
              <a:rect l="l" t="t" r="r" b="b"/>
              <a:pathLst>
                <a:path w="528" h="536" extrusionOk="0">
                  <a:moveTo>
                    <a:pt x="265" y="1"/>
                  </a:moveTo>
                  <a:cubicBezTo>
                    <a:pt x="137" y="1"/>
                    <a:pt x="8" y="87"/>
                    <a:pt x="0" y="260"/>
                  </a:cubicBezTo>
                  <a:cubicBezTo>
                    <a:pt x="0" y="412"/>
                    <a:pt x="126" y="535"/>
                    <a:pt x="266" y="535"/>
                  </a:cubicBezTo>
                  <a:cubicBezTo>
                    <a:pt x="415" y="535"/>
                    <a:pt x="528" y="412"/>
                    <a:pt x="528" y="260"/>
                  </a:cubicBezTo>
                  <a:cubicBezTo>
                    <a:pt x="521" y="87"/>
                    <a:pt x="393"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2516050" y="2779225"/>
              <a:ext cx="286000" cy="198850"/>
            </a:xfrm>
            <a:custGeom>
              <a:avLst/>
              <a:gdLst/>
              <a:ahLst/>
              <a:cxnLst/>
              <a:rect l="l" t="t" r="r" b="b"/>
              <a:pathLst>
                <a:path w="11440" h="7954" extrusionOk="0">
                  <a:moveTo>
                    <a:pt x="10915" y="528"/>
                  </a:moveTo>
                  <a:lnTo>
                    <a:pt x="10915" y="7416"/>
                  </a:lnTo>
                  <a:lnTo>
                    <a:pt x="528" y="7416"/>
                  </a:lnTo>
                  <a:lnTo>
                    <a:pt x="528" y="528"/>
                  </a:lnTo>
                  <a:close/>
                  <a:moveTo>
                    <a:pt x="266" y="0"/>
                  </a:moveTo>
                  <a:cubicBezTo>
                    <a:pt x="126" y="0"/>
                    <a:pt x="0" y="126"/>
                    <a:pt x="0" y="262"/>
                  </a:cubicBezTo>
                  <a:lnTo>
                    <a:pt x="0" y="7678"/>
                  </a:lnTo>
                  <a:cubicBezTo>
                    <a:pt x="0" y="7831"/>
                    <a:pt x="126" y="7954"/>
                    <a:pt x="266" y="7954"/>
                  </a:cubicBezTo>
                  <a:lnTo>
                    <a:pt x="11177" y="7954"/>
                  </a:lnTo>
                  <a:cubicBezTo>
                    <a:pt x="11330" y="7954"/>
                    <a:pt x="11439" y="7831"/>
                    <a:pt x="11439" y="7678"/>
                  </a:cubicBezTo>
                  <a:lnTo>
                    <a:pt x="11439" y="262"/>
                  </a:lnTo>
                  <a:cubicBezTo>
                    <a:pt x="11439" y="126"/>
                    <a:pt x="11330" y="0"/>
                    <a:pt x="11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2538525" y="2805850"/>
              <a:ext cx="235225" cy="145600"/>
            </a:xfrm>
            <a:custGeom>
              <a:avLst/>
              <a:gdLst/>
              <a:ahLst/>
              <a:cxnLst/>
              <a:rect l="l" t="t" r="r" b="b"/>
              <a:pathLst>
                <a:path w="9409" h="5824" extrusionOk="0">
                  <a:moveTo>
                    <a:pt x="6032" y="512"/>
                  </a:moveTo>
                  <a:cubicBezTo>
                    <a:pt x="6225" y="512"/>
                    <a:pt x="6378" y="665"/>
                    <a:pt x="6378" y="857"/>
                  </a:cubicBezTo>
                  <a:cubicBezTo>
                    <a:pt x="6371" y="1086"/>
                    <a:pt x="6205" y="1201"/>
                    <a:pt x="6039" y="1201"/>
                  </a:cubicBezTo>
                  <a:cubicBezTo>
                    <a:pt x="5873" y="1201"/>
                    <a:pt x="5707" y="1086"/>
                    <a:pt x="5700" y="857"/>
                  </a:cubicBezTo>
                  <a:cubicBezTo>
                    <a:pt x="5700" y="665"/>
                    <a:pt x="5853" y="512"/>
                    <a:pt x="6032" y="512"/>
                  </a:cubicBezTo>
                  <a:close/>
                  <a:moveTo>
                    <a:pt x="1192" y="1481"/>
                  </a:moveTo>
                  <a:cubicBezTo>
                    <a:pt x="1385" y="1481"/>
                    <a:pt x="1538" y="1647"/>
                    <a:pt x="1538" y="1826"/>
                  </a:cubicBezTo>
                  <a:cubicBezTo>
                    <a:pt x="1531" y="2056"/>
                    <a:pt x="1365" y="2170"/>
                    <a:pt x="1199" y="2170"/>
                  </a:cubicBezTo>
                  <a:cubicBezTo>
                    <a:pt x="1033" y="2170"/>
                    <a:pt x="867" y="2056"/>
                    <a:pt x="860" y="1826"/>
                  </a:cubicBezTo>
                  <a:cubicBezTo>
                    <a:pt x="844" y="1647"/>
                    <a:pt x="1010" y="1481"/>
                    <a:pt x="1192" y="1481"/>
                  </a:cubicBezTo>
                  <a:close/>
                  <a:moveTo>
                    <a:pt x="3612" y="2949"/>
                  </a:moveTo>
                  <a:cubicBezTo>
                    <a:pt x="3805" y="2949"/>
                    <a:pt x="3958" y="3098"/>
                    <a:pt x="3958" y="3280"/>
                  </a:cubicBezTo>
                  <a:cubicBezTo>
                    <a:pt x="3951" y="3508"/>
                    <a:pt x="3785" y="3622"/>
                    <a:pt x="3619" y="3622"/>
                  </a:cubicBezTo>
                  <a:cubicBezTo>
                    <a:pt x="3453" y="3622"/>
                    <a:pt x="3287" y="3508"/>
                    <a:pt x="3280" y="3280"/>
                  </a:cubicBezTo>
                  <a:cubicBezTo>
                    <a:pt x="3280" y="3098"/>
                    <a:pt x="3433" y="2949"/>
                    <a:pt x="3612" y="2949"/>
                  </a:cubicBezTo>
                  <a:close/>
                  <a:moveTo>
                    <a:pt x="8452" y="2949"/>
                  </a:moveTo>
                  <a:cubicBezTo>
                    <a:pt x="8645" y="2949"/>
                    <a:pt x="8798" y="3098"/>
                    <a:pt x="8798" y="3280"/>
                  </a:cubicBezTo>
                  <a:cubicBezTo>
                    <a:pt x="8798" y="3473"/>
                    <a:pt x="8645" y="3626"/>
                    <a:pt x="8452" y="3626"/>
                  </a:cubicBezTo>
                  <a:cubicBezTo>
                    <a:pt x="8011" y="3612"/>
                    <a:pt x="8011" y="2962"/>
                    <a:pt x="8452" y="2949"/>
                  </a:cubicBezTo>
                  <a:close/>
                  <a:moveTo>
                    <a:pt x="1773" y="2490"/>
                  </a:moveTo>
                  <a:lnTo>
                    <a:pt x="2769" y="3085"/>
                  </a:lnTo>
                  <a:cubicBezTo>
                    <a:pt x="2656" y="3529"/>
                    <a:pt x="2935" y="3997"/>
                    <a:pt x="3333" y="4124"/>
                  </a:cubicBezTo>
                  <a:lnTo>
                    <a:pt x="3333" y="5299"/>
                  </a:lnTo>
                  <a:lnTo>
                    <a:pt x="1468" y="5299"/>
                  </a:lnTo>
                  <a:lnTo>
                    <a:pt x="1468" y="2670"/>
                  </a:lnTo>
                  <a:cubicBezTo>
                    <a:pt x="1577" y="2630"/>
                    <a:pt x="1674" y="2573"/>
                    <a:pt x="1773" y="2490"/>
                  </a:cubicBezTo>
                  <a:close/>
                  <a:moveTo>
                    <a:pt x="5644" y="1647"/>
                  </a:moveTo>
                  <a:cubicBezTo>
                    <a:pt x="5687" y="1661"/>
                    <a:pt x="5727" y="1687"/>
                    <a:pt x="5783" y="1704"/>
                  </a:cubicBezTo>
                  <a:lnTo>
                    <a:pt x="5783" y="5299"/>
                  </a:lnTo>
                  <a:lnTo>
                    <a:pt x="3901" y="5299"/>
                  </a:lnTo>
                  <a:lnTo>
                    <a:pt x="3901" y="4124"/>
                  </a:lnTo>
                  <a:cubicBezTo>
                    <a:pt x="4246" y="4011"/>
                    <a:pt x="4495" y="3679"/>
                    <a:pt x="4495" y="3294"/>
                  </a:cubicBezTo>
                  <a:cubicBezTo>
                    <a:pt x="4495" y="3141"/>
                    <a:pt x="4469" y="3015"/>
                    <a:pt x="4399" y="2892"/>
                  </a:cubicBezTo>
                  <a:lnTo>
                    <a:pt x="5644" y="1647"/>
                  </a:lnTo>
                  <a:close/>
                  <a:moveTo>
                    <a:pt x="6447" y="1647"/>
                  </a:moveTo>
                  <a:lnTo>
                    <a:pt x="7679" y="2892"/>
                  </a:lnTo>
                  <a:cubicBezTo>
                    <a:pt x="7430" y="3363"/>
                    <a:pt x="7692" y="3971"/>
                    <a:pt x="8190" y="4124"/>
                  </a:cubicBezTo>
                  <a:lnTo>
                    <a:pt x="8190" y="5299"/>
                  </a:lnTo>
                  <a:lnTo>
                    <a:pt x="6308" y="5299"/>
                  </a:lnTo>
                  <a:lnTo>
                    <a:pt x="6308" y="1704"/>
                  </a:lnTo>
                  <a:cubicBezTo>
                    <a:pt x="6351" y="1687"/>
                    <a:pt x="6404" y="1661"/>
                    <a:pt x="6447" y="1647"/>
                  </a:cubicBezTo>
                  <a:close/>
                  <a:moveTo>
                    <a:pt x="6015" y="1"/>
                  </a:moveTo>
                  <a:cubicBezTo>
                    <a:pt x="5387" y="1"/>
                    <a:pt x="4956" y="713"/>
                    <a:pt x="5259" y="1259"/>
                  </a:cubicBezTo>
                  <a:lnTo>
                    <a:pt x="4014" y="2517"/>
                  </a:lnTo>
                  <a:cubicBezTo>
                    <a:pt x="3894" y="2452"/>
                    <a:pt x="3757" y="2421"/>
                    <a:pt x="3620" y="2421"/>
                  </a:cubicBezTo>
                  <a:cubicBezTo>
                    <a:pt x="3408" y="2421"/>
                    <a:pt x="3196" y="2495"/>
                    <a:pt x="3045" y="2630"/>
                  </a:cubicBezTo>
                  <a:lnTo>
                    <a:pt x="2049" y="2036"/>
                  </a:lnTo>
                  <a:cubicBezTo>
                    <a:pt x="2170" y="1501"/>
                    <a:pt x="1754" y="970"/>
                    <a:pt x="1212" y="970"/>
                  </a:cubicBezTo>
                  <a:cubicBezTo>
                    <a:pt x="1206" y="970"/>
                    <a:pt x="1199" y="970"/>
                    <a:pt x="1192" y="970"/>
                  </a:cubicBezTo>
                  <a:cubicBezTo>
                    <a:pt x="196" y="983"/>
                    <a:pt x="1" y="2351"/>
                    <a:pt x="927" y="2670"/>
                  </a:cubicBezTo>
                  <a:lnTo>
                    <a:pt x="927" y="5299"/>
                  </a:lnTo>
                  <a:lnTo>
                    <a:pt x="595" y="5299"/>
                  </a:lnTo>
                  <a:cubicBezTo>
                    <a:pt x="236" y="5312"/>
                    <a:pt x="236" y="5810"/>
                    <a:pt x="595" y="5823"/>
                  </a:cubicBezTo>
                  <a:lnTo>
                    <a:pt x="9060" y="5823"/>
                  </a:lnTo>
                  <a:cubicBezTo>
                    <a:pt x="9408" y="5810"/>
                    <a:pt x="9408" y="5312"/>
                    <a:pt x="9060" y="5299"/>
                  </a:cubicBezTo>
                  <a:lnTo>
                    <a:pt x="8715" y="5299"/>
                  </a:lnTo>
                  <a:lnTo>
                    <a:pt x="8715" y="4124"/>
                  </a:lnTo>
                  <a:cubicBezTo>
                    <a:pt x="9076" y="4011"/>
                    <a:pt x="9325" y="3679"/>
                    <a:pt x="9325" y="3294"/>
                  </a:cubicBezTo>
                  <a:cubicBezTo>
                    <a:pt x="9336" y="2789"/>
                    <a:pt x="8905" y="2418"/>
                    <a:pt x="8446" y="2418"/>
                  </a:cubicBezTo>
                  <a:cubicBezTo>
                    <a:pt x="8313" y="2418"/>
                    <a:pt x="8178" y="2449"/>
                    <a:pt x="8051" y="2517"/>
                  </a:cubicBezTo>
                  <a:lnTo>
                    <a:pt x="6806" y="1259"/>
                  </a:lnTo>
                  <a:cubicBezTo>
                    <a:pt x="7108" y="713"/>
                    <a:pt x="6678" y="1"/>
                    <a:pt x="6050" y="1"/>
                  </a:cubicBezTo>
                  <a:cubicBezTo>
                    <a:pt x="6044" y="1"/>
                    <a:pt x="6038" y="1"/>
                    <a:pt x="6032" y="1"/>
                  </a:cubicBezTo>
                  <a:cubicBezTo>
                    <a:pt x="6027" y="1"/>
                    <a:pt x="6021" y="1"/>
                    <a:pt x="6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38"/>
          <p:cNvSpPr txBox="1">
            <a:spLocks noGrp="1"/>
          </p:cNvSpPr>
          <p:nvPr>
            <p:ph type="title" idx="8"/>
          </p:nvPr>
        </p:nvSpPr>
        <p:spPr>
          <a:xfrm>
            <a:off x="2765597" y="2674700"/>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09</a:t>
            </a:r>
            <a:endParaRPr dirty="0"/>
          </a:p>
        </p:txBody>
      </p:sp>
      <p:sp>
        <p:nvSpPr>
          <p:cNvPr id="820" name="Google Shape;820;p38"/>
          <p:cNvSpPr txBox="1">
            <a:spLocks noGrp="1"/>
          </p:cNvSpPr>
          <p:nvPr>
            <p:ph type="title" idx="9"/>
          </p:nvPr>
        </p:nvSpPr>
        <p:spPr>
          <a:xfrm>
            <a:off x="3844625" y="1229151"/>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07</a:t>
            </a:r>
            <a:endParaRPr dirty="0"/>
          </a:p>
        </p:txBody>
      </p:sp>
      <p:sp>
        <p:nvSpPr>
          <p:cNvPr id="827" name="Google Shape;827;p38"/>
          <p:cNvSpPr txBox="1">
            <a:spLocks noGrp="1"/>
          </p:cNvSpPr>
          <p:nvPr>
            <p:ph type="title" idx="13"/>
          </p:nvPr>
        </p:nvSpPr>
        <p:spPr>
          <a:xfrm>
            <a:off x="5200387" y="2674699"/>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10</a:t>
            </a:r>
            <a:endParaRPr dirty="0"/>
          </a:p>
        </p:txBody>
      </p:sp>
      <p:sp>
        <p:nvSpPr>
          <p:cNvPr id="871" name="Google Shape;871;p38"/>
          <p:cNvSpPr txBox="1">
            <a:spLocks noGrp="1"/>
          </p:cNvSpPr>
          <p:nvPr>
            <p:ph type="title" idx="14"/>
          </p:nvPr>
        </p:nvSpPr>
        <p:spPr>
          <a:xfrm>
            <a:off x="6239100" y="1229152"/>
            <a:ext cx="567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08</a:t>
            </a:r>
            <a:endParaRPr dirty="0"/>
          </a:p>
        </p:txBody>
      </p:sp>
      <p:sp>
        <p:nvSpPr>
          <p:cNvPr id="817" name="Google Shape;817;p38"/>
          <p:cNvSpPr txBox="1">
            <a:spLocks noGrp="1"/>
          </p:cNvSpPr>
          <p:nvPr>
            <p:ph type="title" idx="7"/>
          </p:nvPr>
        </p:nvSpPr>
        <p:spPr>
          <a:xfrm>
            <a:off x="1450150" y="1229150"/>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874" name="Google Shape;874;p38"/>
          <p:cNvCxnSpPr>
            <a:stCxn id="871" idx="3"/>
            <a:endCxn id="821" idx="1"/>
          </p:cNvCxnSpPr>
          <p:nvPr/>
        </p:nvCxnSpPr>
        <p:spPr>
          <a:xfrm rot="10800000" flipH="1">
            <a:off x="6806100" y="1512502"/>
            <a:ext cx="304800" cy="3000"/>
          </a:xfrm>
          <a:prstGeom prst="straightConnector1">
            <a:avLst/>
          </a:prstGeom>
          <a:noFill/>
          <a:ln w="9525" cap="flat" cmpd="sng">
            <a:solidFill>
              <a:schemeClr val="dk1"/>
            </a:solidFill>
            <a:prstDash val="solid"/>
            <a:round/>
            <a:headEnd type="none" w="med" len="med"/>
            <a:tailEnd type="diamond" w="med" len="med"/>
          </a:ln>
        </p:spPr>
      </p:cxnSp>
      <p:sp>
        <p:nvSpPr>
          <p:cNvPr id="60" name="ZoneTexte 59"/>
          <p:cNvSpPr txBox="1"/>
          <p:nvPr/>
        </p:nvSpPr>
        <p:spPr>
          <a:xfrm>
            <a:off x="8648700" y="4743450"/>
            <a:ext cx="284052" cy="307777"/>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92428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err="1"/>
              <a:t>Longuere</a:t>
            </a:r>
            <a:r>
              <a:rPr lang="en-US" b="1" dirty="0"/>
              <a:t> des lines</a:t>
            </a:r>
            <a:endParaRPr dirty="0"/>
          </a:p>
        </p:txBody>
      </p:sp>
      <p:sp>
        <p:nvSpPr>
          <p:cNvPr id="14" name="ZoneTexte 13"/>
          <p:cNvSpPr txBox="1"/>
          <p:nvPr/>
        </p:nvSpPr>
        <p:spPr>
          <a:xfrm>
            <a:off x="3691799" y="2459391"/>
            <a:ext cx="1811700"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000" dirty="0" err="1"/>
              <a:t>Ligne</a:t>
            </a:r>
            <a:r>
              <a:rPr lang="en-US" sz="2000" dirty="0"/>
              <a:t> plus longue</a:t>
            </a:r>
          </a:p>
        </p:txBody>
      </p:sp>
      <p:sp>
        <p:nvSpPr>
          <p:cNvPr id="7" name="ZoneTexte 6"/>
          <p:cNvSpPr txBox="1"/>
          <p:nvPr/>
        </p:nvSpPr>
        <p:spPr>
          <a:xfrm>
            <a:off x="508000" y="1322925"/>
            <a:ext cx="3183799"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000" dirty="0"/>
              <a:t>corrélation plus forte pour les catégories</a:t>
            </a:r>
            <a:endParaRPr lang="en-US" sz="2000" dirty="0"/>
          </a:p>
        </p:txBody>
      </p:sp>
      <p:cxnSp>
        <p:nvCxnSpPr>
          <p:cNvPr id="9" name="Connecteur en arc 8"/>
          <p:cNvCxnSpPr>
            <a:stCxn id="14" idx="0"/>
            <a:endCxn id="7" idx="3"/>
          </p:cNvCxnSpPr>
          <p:nvPr/>
        </p:nvCxnSpPr>
        <p:spPr>
          <a:xfrm rot="16200000" flipV="1">
            <a:off x="3753463" y="1615205"/>
            <a:ext cx="782523" cy="90585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5503499" y="3624784"/>
            <a:ext cx="3288802" cy="70788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lvl="0" algn="ctr" eaLnBrk="0" fontAlgn="base" hangingPunct="0">
              <a:spcBef>
                <a:spcPct val="0"/>
              </a:spcBef>
              <a:spcAft>
                <a:spcPct val="0"/>
              </a:spcAft>
              <a:buClrTx/>
            </a:pPr>
            <a:r>
              <a:rPr lang="en-US" sz="2000" dirty="0">
                <a:solidFill>
                  <a:srgbClr val="000000"/>
                </a:solidFill>
                <a:latin typeface="Söhne"/>
              </a:rPr>
              <a:t>Impact </a:t>
            </a:r>
            <a:r>
              <a:rPr lang="en-US" sz="2000" dirty="0" err="1">
                <a:solidFill>
                  <a:srgbClr val="000000"/>
                </a:solidFill>
                <a:latin typeface="Söhne"/>
              </a:rPr>
              <a:t>majeur</a:t>
            </a:r>
            <a:r>
              <a:rPr lang="en-US" sz="2000" dirty="0">
                <a:solidFill>
                  <a:srgbClr val="000000"/>
                </a:solidFill>
                <a:latin typeface="Söhne"/>
              </a:rPr>
              <a:t> des </a:t>
            </a:r>
            <a:r>
              <a:rPr lang="en-US" sz="2000" dirty="0" err="1">
                <a:solidFill>
                  <a:srgbClr val="000000"/>
                </a:solidFill>
                <a:latin typeface="Söhne"/>
              </a:rPr>
              <a:t>catégories</a:t>
            </a:r>
            <a:r>
              <a:rPr lang="en-US" sz="2000" dirty="0">
                <a:solidFill>
                  <a:srgbClr val="000000"/>
                </a:solidFill>
                <a:latin typeface="Söhne"/>
              </a:rPr>
              <a:t> </a:t>
            </a:r>
            <a:r>
              <a:rPr lang="en-US" sz="2000" dirty="0" err="1">
                <a:solidFill>
                  <a:srgbClr val="000000"/>
                </a:solidFill>
                <a:latin typeface="Söhne"/>
              </a:rPr>
              <a:t>sur</a:t>
            </a:r>
            <a:r>
              <a:rPr lang="en-US" sz="2000" dirty="0">
                <a:solidFill>
                  <a:srgbClr val="000000"/>
                </a:solidFill>
                <a:latin typeface="Söhne"/>
              </a:rPr>
              <a:t> </a:t>
            </a:r>
            <a:r>
              <a:rPr lang="en-US" sz="2000" dirty="0" err="1">
                <a:solidFill>
                  <a:srgbClr val="000000"/>
                </a:solidFill>
                <a:latin typeface="Söhne"/>
              </a:rPr>
              <a:t>variabilité</a:t>
            </a:r>
            <a:r>
              <a:rPr lang="en-US" sz="2000" dirty="0">
                <a:solidFill>
                  <a:srgbClr val="000000"/>
                </a:solidFill>
                <a:latin typeface="Söhne"/>
              </a:rPr>
              <a:t>.</a:t>
            </a:r>
            <a:endParaRPr lang="en-US" sz="2000" dirty="0">
              <a:solidFill>
                <a:schemeClr val="tx1"/>
              </a:solidFill>
              <a:latin typeface="Arial" panose="020B0604020202020204" pitchFamily="34" charset="0"/>
            </a:endParaRPr>
          </a:p>
        </p:txBody>
      </p:sp>
      <p:cxnSp>
        <p:nvCxnSpPr>
          <p:cNvPr id="10" name="Connecteur en arc 9"/>
          <p:cNvCxnSpPr>
            <a:stCxn id="14" idx="2"/>
            <a:endCxn id="6" idx="1"/>
          </p:cNvCxnSpPr>
          <p:nvPr/>
        </p:nvCxnSpPr>
        <p:spPr>
          <a:xfrm rot="16200000" flipH="1">
            <a:off x="4644849" y="3120077"/>
            <a:ext cx="811450" cy="90585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8648700" y="4743450"/>
            <a:ext cx="383438" cy="307777"/>
          </a:xfrm>
          <a:prstGeom prst="rect">
            <a:avLst/>
          </a:prstGeom>
          <a:noFill/>
        </p:spPr>
        <p:txBody>
          <a:bodyPr wrap="none" rtlCol="0">
            <a:spAutoFit/>
          </a:bodyPr>
          <a:lstStyle/>
          <a:p>
            <a:r>
              <a:rPr lang="en-US" dirty="0"/>
              <a:t>29</a:t>
            </a:r>
          </a:p>
        </p:txBody>
      </p:sp>
    </p:spTree>
    <p:extLst>
      <p:ext uri="{BB962C8B-B14F-4D97-AF65-F5344CB8AC3E}">
        <p14:creationId xmlns:p14="http://schemas.microsoft.com/office/powerpoint/2010/main" val="363707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Example Précedent</a:t>
            </a:r>
            <a:endParaRPr dirty="0"/>
          </a:p>
        </p:txBody>
      </p:sp>
      <p:grpSp>
        <p:nvGrpSpPr>
          <p:cNvPr id="9" name="Groupe 8"/>
          <p:cNvGrpSpPr/>
          <p:nvPr/>
        </p:nvGrpSpPr>
        <p:grpSpPr>
          <a:xfrm>
            <a:off x="5505852" y="1210235"/>
            <a:ext cx="3500854" cy="3630147"/>
            <a:chOff x="5362574" y="1238250"/>
            <a:chExt cx="3352801" cy="3476626"/>
          </a:xfrm>
        </p:grpSpPr>
        <p:sp>
          <p:nvSpPr>
            <p:cNvPr id="27" name="Rectangle 26"/>
            <p:cNvSpPr/>
            <p:nvPr/>
          </p:nvSpPr>
          <p:spPr>
            <a:xfrm>
              <a:off x="5362574" y="1238250"/>
              <a:ext cx="3352801" cy="3476626"/>
            </a:xfrm>
            <a:prstGeom prst="rect">
              <a:avLst/>
            </a:prstGeom>
            <a:solidFill>
              <a:schemeClr val="accent3">
                <a:lumMod val="95000"/>
              </a:schemeClr>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p:cNvPicPr>
              <a:picLocks noChangeAspect="1"/>
            </p:cNvPicPr>
            <p:nvPr/>
          </p:nvPicPr>
          <p:blipFill>
            <a:blip r:embed="rId3"/>
            <a:stretch>
              <a:fillRect/>
            </a:stretch>
          </p:blipFill>
          <p:spPr>
            <a:xfrm>
              <a:off x="5425623" y="1311967"/>
              <a:ext cx="3229482" cy="3356274"/>
            </a:xfrm>
            <a:prstGeom prst="rect">
              <a:avLst/>
            </a:prstGeom>
          </p:spPr>
        </p:pic>
      </p:grpSp>
      <p:sp>
        <p:nvSpPr>
          <p:cNvPr id="30" name="ZoneTexte 29"/>
          <p:cNvSpPr txBox="1"/>
          <p:nvPr/>
        </p:nvSpPr>
        <p:spPr>
          <a:xfrm>
            <a:off x="116542" y="1017725"/>
            <a:ext cx="1981200" cy="338554"/>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600" dirty="0" err="1"/>
              <a:t>Produit</a:t>
            </a:r>
            <a:r>
              <a:rPr lang="en-US" sz="1600" dirty="0"/>
              <a:t> </a:t>
            </a:r>
            <a:r>
              <a:rPr lang="en-US" sz="1600" dirty="0" err="1"/>
              <a:t>Scalaire</a:t>
            </a:r>
            <a:endParaRPr lang="en-US" sz="1600" dirty="0"/>
          </a:p>
        </p:txBody>
      </p:sp>
      <p:cxnSp>
        <p:nvCxnSpPr>
          <p:cNvPr id="11" name="Connecteur en angle 10"/>
          <p:cNvCxnSpPr/>
          <p:nvPr/>
        </p:nvCxnSpPr>
        <p:spPr>
          <a:xfrm rot="16200000" flipH="1">
            <a:off x="496606" y="1293695"/>
            <a:ext cx="454590" cy="6140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Google Shape;1232;p52"/>
          <p:cNvSpPr/>
          <p:nvPr/>
        </p:nvSpPr>
        <p:spPr>
          <a:xfrm>
            <a:off x="1030943" y="1590425"/>
            <a:ext cx="498943" cy="498943"/>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algn="ctr"/>
            <a:r>
              <a:rPr lang="en-US" sz="1600" dirty="0">
                <a:latin typeface="Open Sans" pitchFamily="2" charset="0"/>
                <a:ea typeface="Open Sans" pitchFamily="2" charset="0"/>
                <a:cs typeface="Open Sans" pitchFamily="2" charset="0"/>
              </a:rPr>
              <a:t>&gt; 0</a:t>
            </a:r>
            <a:endParaRPr lang="en-US" sz="1000" dirty="0">
              <a:latin typeface="Open Sans" pitchFamily="2" charset="0"/>
              <a:ea typeface="Open Sans" pitchFamily="2" charset="0"/>
              <a:cs typeface="Open Sans" pitchFamily="2" charset="0"/>
            </a:endParaRPr>
          </a:p>
        </p:txBody>
      </p:sp>
      <p:sp>
        <p:nvSpPr>
          <p:cNvPr id="15" name="Rectangle 14"/>
          <p:cNvSpPr/>
          <p:nvPr/>
        </p:nvSpPr>
        <p:spPr>
          <a:xfrm>
            <a:off x="1645026" y="1616126"/>
            <a:ext cx="3514165" cy="523220"/>
          </a:xfrm>
          <a:prstGeom prst="rect">
            <a:avLst/>
          </a:prstGeom>
        </p:spPr>
        <p:txBody>
          <a:bodyPr wrap="square">
            <a:spAutoFit/>
          </a:bodyPr>
          <a:lstStyle/>
          <a:p>
            <a:r>
              <a:rPr lang="en-US" dirty="0"/>
              <a:t>Les </a:t>
            </a:r>
            <a:r>
              <a:rPr lang="en-US" dirty="0" err="1"/>
              <a:t>bac</a:t>
            </a:r>
            <a:r>
              <a:rPr lang="en-US" dirty="0"/>
              <a:t> CE </a:t>
            </a:r>
            <a:r>
              <a:rPr lang="en-US" dirty="0" err="1"/>
              <a:t>ont</a:t>
            </a:r>
            <a:r>
              <a:rPr lang="en-US" dirty="0"/>
              <a:t> </a:t>
            </a:r>
            <a:r>
              <a:rPr lang="en-US" dirty="0" err="1"/>
              <a:t>une</a:t>
            </a:r>
            <a:r>
              <a:rPr lang="en-US" dirty="0"/>
              <a:t> </a:t>
            </a:r>
            <a:r>
              <a:rPr lang="en-US" dirty="0" err="1"/>
              <a:t>affinité</a:t>
            </a:r>
            <a:endParaRPr lang="en-US" dirty="0"/>
          </a:p>
          <a:p>
            <a:r>
              <a:rPr lang="en-US" dirty="0"/>
              <a:t>pour la </a:t>
            </a:r>
            <a:r>
              <a:rPr lang="en-US" dirty="0" err="1"/>
              <a:t>prépa</a:t>
            </a:r>
            <a:endParaRPr lang="en-US" dirty="0"/>
          </a:p>
        </p:txBody>
      </p:sp>
      <p:cxnSp>
        <p:nvCxnSpPr>
          <p:cNvPr id="41" name="Connecteur en angle 40"/>
          <p:cNvCxnSpPr/>
          <p:nvPr/>
        </p:nvCxnSpPr>
        <p:spPr>
          <a:xfrm rot="16200000" flipH="1">
            <a:off x="321238" y="1923658"/>
            <a:ext cx="805329" cy="614081"/>
          </a:xfrm>
          <a:prstGeom prst="bentConnector3">
            <a:avLst>
              <a:gd name="adj1" fmla="val 99814"/>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Google Shape;1232;p52"/>
          <p:cNvSpPr/>
          <p:nvPr/>
        </p:nvSpPr>
        <p:spPr>
          <a:xfrm>
            <a:off x="1030943" y="2395757"/>
            <a:ext cx="498943" cy="498943"/>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algn="ctr"/>
            <a:r>
              <a:rPr lang="en-US" sz="1600" dirty="0">
                <a:latin typeface="Open Sans" pitchFamily="2" charset="0"/>
                <a:ea typeface="Open Sans" pitchFamily="2" charset="0"/>
                <a:cs typeface="Open Sans" pitchFamily="2" charset="0"/>
              </a:rPr>
              <a:t>&lt; 0</a:t>
            </a:r>
            <a:endParaRPr lang="en-US" sz="1000" dirty="0">
              <a:latin typeface="Open Sans" pitchFamily="2" charset="0"/>
              <a:ea typeface="Open Sans" pitchFamily="2" charset="0"/>
              <a:cs typeface="Open Sans" pitchFamily="2" charset="0"/>
            </a:endParaRPr>
          </a:p>
        </p:txBody>
      </p:sp>
      <p:sp>
        <p:nvSpPr>
          <p:cNvPr id="43" name="Rectangle 42"/>
          <p:cNvSpPr/>
          <p:nvPr/>
        </p:nvSpPr>
        <p:spPr>
          <a:xfrm>
            <a:off x="1645026" y="2421458"/>
            <a:ext cx="3514165" cy="523220"/>
          </a:xfrm>
          <a:prstGeom prst="rect">
            <a:avLst/>
          </a:prstGeom>
        </p:spPr>
        <p:txBody>
          <a:bodyPr wrap="square">
            <a:spAutoFit/>
          </a:bodyPr>
          <a:lstStyle/>
          <a:p>
            <a:r>
              <a:rPr lang="fr-FR" dirty="0"/>
              <a:t>Les Bacs A ne vont pas vers les </a:t>
            </a:r>
          </a:p>
          <a:p>
            <a:r>
              <a:rPr lang="fr-FR" dirty="0"/>
              <a:t>« autres »</a:t>
            </a:r>
            <a:endParaRPr lang="en-US" dirty="0"/>
          </a:p>
        </p:txBody>
      </p:sp>
      <p:cxnSp>
        <p:nvCxnSpPr>
          <p:cNvPr id="49" name="Connecteur en angle 48"/>
          <p:cNvCxnSpPr/>
          <p:nvPr/>
        </p:nvCxnSpPr>
        <p:spPr>
          <a:xfrm rot="16200000" flipH="1">
            <a:off x="321238" y="2704713"/>
            <a:ext cx="805329" cy="614081"/>
          </a:xfrm>
          <a:prstGeom prst="bentConnector3">
            <a:avLst>
              <a:gd name="adj1" fmla="val 99814"/>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Google Shape;1232;p52"/>
          <p:cNvSpPr/>
          <p:nvPr/>
        </p:nvSpPr>
        <p:spPr>
          <a:xfrm>
            <a:off x="1030943" y="3176812"/>
            <a:ext cx="498943" cy="498943"/>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algn="ctr"/>
            <a:r>
              <a:rPr lang="en-US" sz="1600" dirty="0">
                <a:latin typeface="Open Sans" pitchFamily="2" charset="0"/>
                <a:ea typeface="Open Sans" pitchFamily="2" charset="0"/>
                <a:cs typeface="Open Sans" pitchFamily="2" charset="0"/>
              </a:rPr>
              <a:t>= 0</a:t>
            </a:r>
            <a:endParaRPr lang="en-US" sz="1000" dirty="0">
              <a:latin typeface="Open Sans" pitchFamily="2" charset="0"/>
              <a:ea typeface="Open Sans" pitchFamily="2" charset="0"/>
              <a:cs typeface="Open Sans" pitchFamily="2" charset="0"/>
            </a:endParaRPr>
          </a:p>
        </p:txBody>
      </p:sp>
      <p:sp>
        <p:nvSpPr>
          <p:cNvPr id="51" name="Rectangle 50"/>
          <p:cNvSpPr/>
          <p:nvPr/>
        </p:nvSpPr>
        <p:spPr>
          <a:xfrm>
            <a:off x="1645026" y="3202513"/>
            <a:ext cx="3514165" cy="523220"/>
          </a:xfrm>
          <a:prstGeom prst="rect">
            <a:avLst/>
          </a:prstGeom>
        </p:spPr>
        <p:txBody>
          <a:bodyPr wrap="square">
            <a:spAutoFit/>
          </a:bodyPr>
          <a:lstStyle/>
          <a:p>
            <a:r>
              <a:rPr lang="fr-FR" dirty="0"/>
              <a:t>Les bacs A ne vont ni plus ni moins vers les prépas que la moyenne des bacheliers</a:t>
            </a:r>
          </a:p>
        </p:txBody>
      </p:sp>
      <p:sp>
        <p:nvSpPr>
          <p:cNvPr id="16" name="ZoneTexte 15"/>
          <p:cNvSpPr txBox="1"/>
          <p:nvPr/>
        </p:nvSpPr>
        <p:spPr>
          <a:xfrm>
            <a:off x="8648700" y="4743450"/>
            <a:ext cx="383438" cy="307777"/>
          </a:xfrm>
          <a:prstGeom prst="rect">
            <a:avLst/>
          </a:prstGeom>
          <a:noFill/>
        </p:spPr>
        <p:txBody>
          <a:bodyPr wrap="none" rtlCol="0">
            <a:spAutoFit/>
          </a:bodyPr>
          <a:lstStyle/>
          <a:p>
            <a:r>
              <a:rPr lang="en-US" dirty="0"/>
              <a:t>30</a:t>
            </a:r>
          </a:p>
        </p:txBody>
      </p:sp>
    </p:spTree>
    <p:extLst>
      <p:ext uri="{BB962C8B-B14F-4D97-AF65-F5344CB8AC3E}">
        <p14:creationId xmlns:p14="http://schemas.microsoft.com/office/powerpoint/2010/main" val="217579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7" grpId="0" animBg="1"/>
      <p:bldP spid="15" grpId="0"/>
      <p:bldP spid="42" grpId="0" animBg="1"/>
      <p:bldP spid="43" grpId="0"/>
      <p:bldP spid="50" grpId="0" animBg="1"/>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Example Précedent</a:t>
            </a:r>
            <a:endParaRPr dirty="0"/>
          </a:p>
        </p:txBody>
      </p:sp>
      <p:grpSp>
        <p:nvGrpSpPr>
          <p:cNvPr id="9" name="Groupe 8"/>
          <p:cNvGrpSpPr/>
          <p:nvPr/>
        </p:nvGrpSpPr>
        <p:grpSpPr>
          <a:xfrm>
            <a:off x="5505852" y="1210235"/>
            <a:ext cx="3500854" cy="3630147"/>
            <a:chOff x="5362574" y="1238250"/>
            <a:chExt cx="3352801" cy="3476626"/>
          </a:xfrm>
        </p:grpSpPr>
        <p:sp>
          <p:nvSpPr>
            <p:cNvPr id="27" name="Rectangle 26"/>
            <p:cNvSpPr/>
            <p:nvPr/>
          </p:nvSpPr>
          <p:spPr>
            <a:xfrm>
              <a:off x="5362574" y="1238250"/>
              <a:ext cx="3352801" cy="3476626"/>
            </a:xfrm>
            <a:prstGeom prst="rect">
              <a:avLst/>
            </a:prstGeom>
            <a:solidFill>
              <a:schemeClr val="accent3">
                <a:lumMod val="95000"/>
              </a:schemeClr>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p:cNvPicPr>
              <a:picLocks noChangeAspect="1"/>
            </p:cNvPicPr>
            <p:nvPr/>
          </p:nvPicPr>
          <p:blipFill>
            <a:blip r:embed="rId3"/>
            <a:stretch>
              <a:fillRect/>
            </a:stretch>
          </p:blipFill>
          <p:spPr>
            <a:xfrm>
              <a:off x="5425623" y="1311967"/>
              <a:ext cx="3229482" cy="3356274"/>
            </a:xfrm>
            <a:prstGeom prst="rect">
              <a:avLst/>
            </a:prstGeom>
          </p:spPr>
        </p:pic>
      </p:grpSp>
      <p:sp>
        <p:nvSpPr>
          <p:cNvPr id="30" name="ZoneTexte 29"/>
          <p:cNvSpPr txBox="1"/>
          <p:nvPr/>
        </p:nvSpPr>
        <p:spPr>
          <a:xfrm>
            <a:off x="188400" y="1017723"/>
            <a:ext cx="1255058" cy="338554"/>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600" dirty="0" err="1"/>
              <a:t>Proximité</a:t>
            </a:r>
            <a:endParaRPr lang="en-US" sz="1600" dirty="0"/>
          </a:p>
        </p:txBody>
      </p:sp>
      <p:cxnSp>
        <p:nvCxnSpPr>
          <p:cNvPr id="49" name="Connecteur en angle 48"/>
          <p:cNvCxnSpPr>
            <a:endCxn id="50" idx="1"/>
          </p:cNvCxnSpPr>
          <p:nvPr/>
        </p:nvCxnSpPr>
        <p:spPr>
          <a:xfrm rot="16200000" flipH="1">
            <a:off x="742154" y="1522166"/>
            <a:ext cx="675986" cy="3442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Google Shape;1232;p52"/>
          <p:cNvSpPr/>
          <p:nvPr/>
        </p:nvSpPr>
        <p:spPr>
          <a:xfrm>
            <a:off x="1252251" y="1782791"/>
            <a:ext cx="1562919" cy="498943"/>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algn="ctr"/>
            <a:r>
              <a:rPr lang="en-US" dirty="0">
                <a:latin typeface="Open Sans" pitchFamily="2" charset="0"/>
                <a:ea typeface="Open Sans" pitchFamily="2" charset="0"/>
                <a:cs typeface="Open Sans" pitchFamily="2" charset="0"/>
              </a:rPr>
              <a:t>CE et </a:t>
            </a:r>
            <a:r>
              <a:rPr lang="en-US" dirty="0" err="1">
                <a:latin typeface="Open Sans" pitchFamily="2" charset="0"/>
                <a:ea typeface="Open Sans" pitchFamily="2" charset="0"/>
                <a:cs typeface="Open Sans" pitchFamily="2" charset="0"/>
              </a:rPr>
              <a:t>Prépa</a:t>
            </a:r>
            <a:r>
              <a:rPr lang="en-US" dirty="0">
                <a:latin typeface="Open Sans" pitchFamily="2" charset="0"/>
                <a:ea typeface="Open Sans" pitchFamily="2" charset="0"/>
                <a:cs typeface="Open Sans" pitchFamily="2" charset="0"/>
              </a:rPr>
              <a:t> </a:t>
            </a:r>
            <a:r>
              <a:rPr lang="en-US" dirty="0" err="1">
                <a:latin typeface="Open Sans" pitchFamily="2" charset="0"/>
                <a:ea typeface="Open Sans" pitchFamily="2" charset="0"/>
                <a:cs typeface="Open Sans" pitchFamily="2" charset="0"/>
              </a:rPr>
              <a:t>sont</a:t>
            </a:r>
            <a:r>
              <a:rPr lang="en-US" dirty="0">
                <a:latin typeface="Open Sans" pitchFamily="2" charset="0"/>
                <a:ea typeface="Open Sans" pitchFamily="2" charset="0"/>
                <a:cs typeface="Open Sans" pitchFamily="2" charset="0"/>
              </a:rPr>
              <a:t> </a:t>
            </a:r>
            <a:r>
              <a:rPr lang="fr-FR" dirty="0"/>
              <a:t>proches</a:t>
            </a:r>
            <a:endParaRPr lang="en-US" sz="900" dirty="0">
              <a:latin typeface="Open Sans" pitchFamily="2" charset="0"/>
              <a:ea typeface="Open Sans" pitchFamily="2" charset="0"/>
              <a:cs typeface="Open Sans" pitchFamily="2" charset="0"/>
            </a:endParaRPr>
          </a:p>
        </p:txBody>
      </p:sp>
      <p:sp>
        <p:nvSpPr>
          <p:cNvPr id="21" name="Rectangle 20"/>
          <p:cNvSpPr/>
          <p:nvPr/>
        </p:nvSpPr>
        <p:spPr>
          <a:xfrm>
            <a:off x="2852898" y="1758514"/>
            <a:ext cx="2437969" cy="523220"/>
          </a:xfrm>
          <a:prstGeom prst="rect">
            <a:avLst/>
          </a:prstGeom>
        </p:spPr>
        <p:txBody>
          <a:bodyPr wrap="square">
            <a:spAutoFit/>
          </a:bodyPr>
          <a:lstStyle/>
          <a:p>
            <a:r>
              <a:rPr lang="en-US" dirty="0"/>
              <a:t>Les </a:t>
            </a:r>
            <a:r>
              <a:rPr lang="en-US" dirty="0" err="1"/>
              <a:t>Bac</a:t>
            </a:r>
            <a:r>
              <a:rPr lang="en-US" dirty="0"/>
              <a:t> CE </a:t>
            </a:r>
            <a:r>
              <a:rPr lang="en-US" dirty="0" err="1"/>
              <a:t>ont</a:t>
            </a:r>
            <a:r>
              <a:rPr lang="en-US" dirty="0"/>
              <a:t> </a:t>
            </a:r>
            <a:r>
              <a:rPr lang="en-US" dirty="0" err="1"/>
              <a:t>une</a:t>
            </a:r>
            <a:r>
              <a:rPr lang="en-US" dirty="0"/>
              <a:t> </a:t>
            </a:r>
            <a:r>
              <a:rPr lang="en-US" dirty="0" err="1"/>
              <a:t>affinité</a:t>
            </a:r>
            <a:endParaRPr lang="en-US" dirty="0"/>
          </a:p>
          <a:p>
            <a:r>
              <a:rPr lang="en-US" dirty="0"/>
              <a:t>pour la </a:t>
            </a:r>
            <a:r>
              <a:rPr lang="en-US" dirty="0" err="1"/>
              <a:t>prépa</a:t>
            </a:r>
            <a:endParaRPr lang="en-US" dirty="0"/>
          </a:p>
        </p:txBody>
      </p:sp>
      <p:sp>
        <p:nvSpPr>
          <p:cNvPr id="23" name="Google Shape;1232;p52"/>
          <p:cNvSpPr/>
          <p:nvPr/>
        </p:nvSpPr>
        <p:spPr>
          <a:xfrm>
            <a:off x="309899" y="2709276"/>
            <a:ext cx="1562919" cy="493233"/>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algn="ctr"/>
            <a:r>
              <a:rPr lang="en-US" dirty="0">
                <a:latin typeface="Open Sans" pitchFamily="2" charset="0"/>
                <a:ea typeface="Open Sans" pitchFamily="2" charset="0"/>
                <a:cs typeface="Open Sans" pitchFamily="2" charset="0"/>
              </a:rPr>
              <a:t>A et </a:t>
            </a:r>
            <a:r>
              <a:rPr lang="en-US" dirty="0" err="1">
                <a:latin typeface="Open Sans" pitchFamily="2" charset="0"/>
                <a:ea typeface="Open Sans" pitchFamily="2" charset="0"/>
                <a:cs typeface="Open Sans" pitchFamily="2" charset="0"/>
              </a:rPr>
              <a:t>Autre</a:t>
            </a:r>
            <a:r>
              <a:rPr lang="en-US" dirty="0">
                <a:latin typeface="Open Sans" pitchFamily="2" charset="0"/>
                <a:ea typeface="Open Sans" pitchFamily="2" charset="0"/>
                <a:cs typeface="Open Sans" pitchFamily="2" charset="0"/>
              </a:rPr>
              <a:t> </a:t>
            </a:r>
            <a:r>
              <a:rPr lang="en-US" dirty="0" err="1">
                <a:latin typeface="Open Sans" pitchFamily="2" charset="0"/>
                <a:ea typeface="Open Sans" pitchFamily="2" charset="0"/>
                <a:cs typeface="Open Sans" pitchFamily="2" charset="0"/>
              </a:rPr>
              <a:t>sont</a:t>
            </a:r>
            <a:r>
              <a:rPr lang="en-US" dirty="0">
                <a:latin typeface="Open Sans" pitchFamily="2" charset="0"/>
                <a:ea typeface="Open Sans" pitchFamily="2" charset="0"/>
                <a:cs typeface="Open Sans" pitchFamily="2" charset="0"/>
              </a:rPr>
              <a:t> </a:t>
            </a:r>
            <a:r>
              <a:rPr lang="en-US" dirty="0" err="1">
                <a:latin typeface="Open Sans" pitchFamily="2" charset="0"/>
                <a:ea typeface="Open Sans" pitchFamily="2" charset="0"/>
                <a:cs typeface="Open Sans" pitchFamily="2" charset="0"/>
              </a:rPr>
              <a:t>distantes</a:t>
            </a:r>
            <a:endParaRPr lang="en-US" dirty="0">
              <a:latin typeface="Open Sans" pitchFamily="2" charset="0"/>
              <a:ea typeface="Open Sans" pitchFamily="2" charset="0"/>
              <a:cs typeface="Open Sans" pitchFamily="2" charset="0"/>
            </a:endParaRPr>
          </a:p>
        </p:txBody>
      </p:sp>
      <p:sp>
        <p:nvSpPr>
          <p:cNvPr id="24" name="Rectangle 23"/>
          <p:cNvSpPr/>
          <p:nvPr/>
        </p:nvSpPr>
        <p:spPr>
          <a:xfrm>
            <a:off x="1929950" y="2716856"/>
            <a:ext cx="2475106" cy="523220"/>
          </a:xfrm>
          <a:prstGeom prst="rect">
            <a:avLst/>
          </a:prstGeom>
        </p:spPr>
        <p:txBody>
          <a:bodyPr wrap="square">
            <a:spAutoFit/>
          </a:bodyPr>
          <a:lstStyle/>
          <a:p>
            <a:r>
              <a:rPr lang="en-US" dirty="0"/>
              <a:t>Il y a </a:t>
            </a:r>
            <a:r>
              <a:rPr lang="en-US" dirty="0" err="1"/>
              <a:t>une</a:t>
            </a:r>
            <a:r>
              <a:rPr lang="en-US" dirty="0"/>
              <a:t> </a:t>
            </a:r>
            <a:r>
              <a:rPr lang="en-US" dirty="0" err="1"/>
              <a:t>faible</a:t>
            </a:r>
            <a:r>
              <a:rPr lang="en-US" dirty="0"/>
              <a:t> </a:t>
            </a:r>
            <a:r>
              <a:rPr lang="en-US" dirty="0" err="1"/>
              <a:t>associasion</a:t>
            </a:r>
            <a:r>
              <a:rPr lang="en-US" dirty="0"/>
              <a:t> entre A et ’</a:t>
            </a:r>
            <a:r>
              <a:rPr lang="en-US" dirty="0" err="1"/>
              <a:t>Autre</a:t>
            </a:r>
            <a:r>
              <a:rPr lang="en-US" dirty="0"/>
              <a:t>’</a:t>
            </a:r>
          </a:p>
        </p:txBody>
      </p:sp>
      <p:cxnSp>
        <p:nvCxnSpPr>
          <p:cNvPr id="25" name="Connecteur en angle 24"/>
          <p:cNvCxnSpPr/>
          <p:nvPr/>
        </p:nvCxnSpPr>
        <p:spPr>
          <a:xfrm rot="16200000" flipH="1">
            <a:off x="221289" y="1839205"/>
            <a:ext cx="1352999" cy="387141"/>
          </a:xfrm>
          <a:prstGeom prst="bentConnector3">
            <a:avLst>
              <a:gd name="adj1" fmla="val 6590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8648700" y="4743450"/>
            <a:ext cx="383438" cy="307777"/>
          </a:xfrm>
          <a:prstGeom prst="rect">
            <a:avLst/>
          </a:prstGeom>
          <a:noFill/>
        </p:spPr>
        <p:txBody>
          <a:bodyPr wrap="none" rtlCol="0">
            <a:spAutoFit/>
          </a:bodyPr>
          <a:lstStyle/>
          <a:p>
            <a:r>
              <a:rPr lang="en-US" dirty="0"/>
              <a:t>31</a:t>
            </a:r>
          </a:p>
        </p:txBody>
      </p:sp>
    </p:spTree>
    <p:extLst>
      <p:ext uri="{BB962C8B-B14F-4D97-AF65-F5344CB8AC3E}">
        <p14:creationId xmlns:p14="http://schemas.microsoft.com/office/powerpoint/2010/main" val="22594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0" grpId="0" animBg="1"/>
      <p:bldP spid="21" grpId="0"/>
      <p:bldP spid="23" grpId="0" animBg="1"/>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Example Précedent</a:t>
            </a:r>
            <a:endParaRPr dirty="0"/>
          </a:p>
        </p:txBody>
      </p:sp>
      <p:grpSp>
        <p:nvGrpSpPr>
          <p:cNvPr id="9" name="Groupe 8"/>
          <p:cNvGrpSpPr/>
          <p:nvPr/>
        </p:nvGrpSpPr>
        <p:grpSpPr>
          <a:xfrm>
            <a:off x="5505852" y="1210235"/>
            <a:ext cx="3500854" cy="3630147"/>
            <a:chOff x="5362574" y="1238250"/>
            <a:chExt cx="3352801" cy="3476626"/>
          </a:xfrm>
        </p:grpSpPr>
        <p:sp>
          <p:nvSpPr>
            <p:cNvPr id="27" name="Rectangle 26"/>
            <p:cNvSpPr/>
            <p:nvPr/>
          </p:nvSpPr>
          <p:spPr>
            <a:xfrm>
              <a:off x="5362574" y="1238250"/>
              <a:ext cx="3352801" cy="3476626"/>
            </a:xfrm>
            <a:prstGeom prst="rect">
              <a:avLst/>
            </a:prstGeom>
            <a:solidFill>
              <a:schemeClr val="accent3">
                <a:lumMod val="95000"/>
              </a:schemeClr>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p:cNvPicPr>
              <a:picLocks noChangeAspect="1"/>
            </p:cNvPicPr>
            <p:nvPr/>
          </p:nvPicPr>
          <p:blipFill>
            <a:blip r:embed="rId3"/>
            <a:stretch>
              <a:fillRect/>
            </a:stretch>
          </p:blipFill>
          <p:spPr>
            <a:xfrm>
              <a:off x="5425623" y="1311967"/>
              <a:ext cx="3229482" cy="3356274"/>
            </a:xfrm>
            <a:prstGeom prst="rect">
              <a:avLst/>
            </a:prstGeom>
          </p:spPr>
        </p:pic>
      </p:grpSp>
      <p:sp>
        <p:nvSpPr>
          <p:cNvPr id="30" name="ZoneTexte 29"/>
          <p:cNvSpPr txBox="1"/>
          <p:nvPr/>
        </p:nvSpPr>
        <p:spPr>
          <a:xfrm>
            <a:off x="358257" y="1017724"/>
            <a:ext cx="902959" cy="338554"/>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600" dirty="0"/>
              <a:t>Angle</a:t>
            </a:r>
          </a:p>
        </p:txBody>
      </p:sp>
      <p:cxnSp>
        <p:nvCxnSpPr>
          <p:cNvPr id="49" name="Connecteur en angle 48"/>
          <p:cNvCxnSpPr>
            <a:endCxn id="50" idx="1"/>
          </p:cNvCxnSpPr>
          <p:nvPr/>
        </p:nvCxnSpPr>
        <p:spPr>
          <a:xfrm rot="16200000" flipH="1">
            <a:off x="765953" y="1557905"/>
            <a:ext cx="696890" cy="2936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Google Shape;1232;p52"/>
          <p:cNvSpPr/>
          <p:nvPr/>
        </p:nvSpPr>
        <p:spPr>
          <a:xfrm>
            <a:off x="1261216" y="1900175"/>
            <a:ext cx="1376697" cy="305985"/>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algn="ctr"/>
            <a:r>
              <a:rPr lang="en-US" dirty="0">
                <a:latin typeface="Open Sans" pitchFamily="2" charset="0"/>
                <a:ea typeface="Open Sans" pitchFamily="2" charset="0"/>
                <a:cs typeface="Open Sans" pitchFamily="2" charset="0"/>
              </a:rPr>
              <a:t>Petite Angle</a:t>
            </a:r>
            <a:endParaRPr lang="en-US" sz="900" dirty="0">
              <a:latin typeface="Open Sans" pitchFamily="2" charset="0"/>
              <a:ea typeface="Open Sans" pitchFamily="2" charset="0"/>
              <a:cs typeface="Open Sans" pitchFamily="2" charset="0"/>
            </a:endParaRPr>
          </a:p>
        </p:txBody>
      </p:sp>
      <p:sp>
        <p:nvSpPr>
          <p:cNvPr id="21" name="Rectangle 20"/>
          <p:cNvSpPr/>
          <p:nvPr/>
        </p:nvSpPr>
        <p:spPr>
          <a:xfrm>
            <a:off x="2703746" y="1791557"/>
            <a:ext cx="2437969" cy="523220"/>
          </a:xfrm>
          <a:prstGeom prst="rect">
            <a:avLst/>
          </a:prstGeom>
        </p:spPr>
        <p:txBody>
          <a:bodyPr wrap="square">
            <a:spAutoFit/>
          </a:bodyPr>
          <a:lstStyle/>
          <a:p>
            <a:r>
              <a:rPr lang="fr-FR" dirty="0"/>
              <a:t>Il y a Association plus forte entre CE et Prépa</a:t>
            </a:r>
          </a:p>
        </p:txBody>
      </p:sp>
      <p:sp>
        <p:nvSpPr>
          <p:cNvPr id="24" name="Rectangle 23"/>
          <p:cNvSpPr/>
          <p:nvPr/>
        </p:nvSpPr>
        <p:spPr>
          <a:xfrm>
            <a:off x="1771766" y="2674007"/>
            <a:ext cx="2475106" cy="523220"/>
          </a:xfrm>
          <a:prstGeom prst="rect">
            <a:avLst/>
          </a:prstGeom>
        </p:spPr>
        <p:txBody>
          <a:bodyPr wrap="square">
            <a:spAutoFit/>
          </a:bodyPr>
          <a:lstStyle/>
          <a:p>
            <a:r>
              <a:rPr lang="en-US" dirty="0"/>
              <a:t>Il y a </a:t>
            </a:r>
            <a:r>
              <a:rPr lang="en-US" dirty="0" err="1"/>
              <a:t>une</a:t>
            </a:r>
            <a:r>
              <a:rPr lang="en-US" dirty="0"/>
              <a:t> </a:t>
            </a:r>
            <a:r>
              <a:rPr lang="en-US" dirty="0" err="1"/>
              <a:t>faible</a:t>
            </a:r>
            <a:r>
              <a:rPr lang="en-US" dirty="0"/>
              <a:t> </a:t>
            </a:r>
            <a:r>
              <a:rPr lang="en-US" dirty="0" err="1"/>
              <a:t>associasion</a:t>
            </a:r>
            <a:r>
              <a:rPr lang="en-US" dirty="0"/>
              <a:t> entre A et ’</a:t>
            </a:r>
            <a:r>
              <a:rPr lang="en-US" dirty="0" err="1"/>
              <a:t>Autre</a:t>
            </a:r>
            <a:r>
              <a:rPr lang="en-US" dirty="0"/>
              <a:t>’</a:t>
            </a:r>
          </a:p>
        </p:txBody>
      </p:sp>
      <p:cxnSp>
        <p:nvCxnSpPr>
          <p:cNvPr id="25" name="Connecteur en angle 24"/>
          <p:cNvCxnSpPr>
            <a:endCxn id="16" idx="0"/>
          </p:cNvCxnSpPr>
          <p:nvPr/>
        </p:nvCxnSpPr>
        <p:spPr>
          <a:xfrm rot="16200000" flipH="1">
            <a:off x="221141" y="1839354"/>
            <a:ext cx="1394265" cy="428110"/>
          </a:xfrm>
          <a:prstGeom prst="bentConnector3">
            <a:avLst>
              <a:gd name="adj1" fmla="val 69289"/>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Google Shape;1232;p52"/>
          <p:cNvSpPr/>
          <p:nvPr/>
        </p:nvSpPr>
        <p:spPr>
          <a:xfrm>
            <a:off x="558723" y="2750542"/>
            <a:ext cx="1147210" cy="305985"/>
          </a:xfrm>
          <a:prstGeom prst="rect">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algn="ctr"/>
            <a:r>
              <a:rPr lang="en-US" dirty="0">
                <a:latin typeface="Open Sans" pitchFamily="2" charset="0"/>
                <a:ea typeface="Open Sans" pitchFamily="2" charset="0"/>
                <a:cs typeface="Open Sans" pitchFamily="2" charset="0"/>
              </a:rPr>
              <a:t>Long Angle</a:t>
            </a:r>
            <a:endParaRPr lang="en-US" sz="900" dirty="0">
              <a:latin typeface="Open Sans" pitchFamily="2" charset="0"/>
              <a:ea typeface="Open Sans" pitchFamily="2" charset="0"/>
              <a:cs typeface="Open Sans" pitchFamily="2" charset="0"/>
            </a:endParaRPr>
          </a:p>
        </p:txBody>
      </p:sp>
      <p:sp>
        <p:nvSpPr>
          <p:cNvPr id="13" name="ZoneTexte 12"/>
          <p:cNvSpPr txBox="1"/>
          <p:nvPr/>
        </p:nvSpPr>
        <p:spPr>
          <a:xfrm>
            <a:off x="8648700" y="4743450"/>
            <a:ext cx="383438" cy="307777"/>
          </a:xfrm>
          <a:prstGeom prst="rect">
            <a:avLst/>
          </a:prstGeom>
          <a:noFill/>
        </p:spPr>
        <p:txBody>
          <a:bodyPr wrap="none" rtlCol="0">
            <a:spAutoFit/>
          </a:bodyPr>
          <a:lstStyle/>
          <a:p>
            <a:r>
              <a:rPr lang="en-US" dirty="0"/>
              <a:t>32</a:t>
            </a:r>
          </a:p>
        </p:txBody>
      </p:sp>
    </p:spTree>
    <p:extLst>
      <p:ext uri="{BB962C8B-B14F-4D97-AF65-F5344CB8AC3E}">
        <p14:creationId xmlns:p14="http://schemas.microsoft.com/office/powerpoint/2010/main" val="55365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0" grpId="0" animBg="1"/>
      <p:bldP spid="21" grpId="0"/>
      <p:bldP spid="24" grpId="0"/>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085024" y="1564950"/>
            <a:ext cx="6108550" cy="1511400"/>
          </a:xfrm>
          <a:prstGeom prst="rect">
            <a:avLst/>
          </a:prstGeom>
        </p:spPr>
        <p:txBody>
          <a:bodyPr spcFirstLastPara="1" wrap="square" lIns="91425" tIns="91425" rIns="91425" bIns="91425" anchor="ctr" anchorCtr="0">
            <a:noAutofit/>
          </a:bodyPr>
          <a:lstStyle/>
          <a:p>
            <a:pPr marL="0" lvl="0" indent="0"/>
            <a:r>
              <a:rPr lang="en-US" b="1" dirty="0" err="1"/>
              <a:t>Utilisation</a:t>
            </a:r>
            <a:r>
              <a:rPr lang="en-US" b="1" dirty="0"/>
              <a:t> de Chi-2</a:t>
            </a:r>
            <a:endParaRPr lang="en-US" dirty="0"/>
          </a:p>
        </p:txBody>
      </p:sp>
      <p:sp>
        <p:nvSpPr>
          <p:cNvPr id="915" name="Google Shape;915;p40"/>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916" name="Google Shape;916;p40"/>
          <p:cNvGrpSpPr/>
          <p:nvPr/>
        </p:nvGrpSpPr>
        <p:grpSpPr>
          <a:xfrm flipH="1">
            <a:off x="6775879" y="3868746"/>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33</a:t>
            </a:r>
          </a:p>
        </p:txBody>
      </p:sp>
    </p:spTree>
    <p:extLst>
      <p:ext uri="{BB962C8B-B14F-4D97-AF65-F5344CB8AC3E}">
        <p14:creationId xmlns:p14="http://schemas.microsoft.com/office/powerpoint/2010/main" val="379554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Chi-2 ?</a:t>
            </a:r>
            <a:endParaRPr dirty="0"/>
          </a:p>
        </p:txBody>
      </p:sp>
      <p:sp>
        <p:nvSpPr>
          <p:cNvPr id="967" name="Google Shape;967;p44"/>
          <p:cNvSpPr txBox="1">
            <a:spLocks noGrp="1"/>
          </p:cNvSpPr>
          <p:nvPr>
            <p:ph type="subTitle" idx="1"/>
          </p:nvPr>
        </p:nvSpPr>
        <p:spPr>
          <a:xfrm>
            <a:off x="720000" y="1310782"/>
            <a:ext cx="6335224" cy="670417"/>
          </a:xfrm>
          <a:prstGeom prst="rect">
            <a:avLst/>
          </a:prstGeom>
        </p:spPr>
        <p:txBody>
          <a:bodyPr spcFirstLastPara="1" wrap="square" lIns="91425" tIns="91425" rIns="91425" bIns="91425" anchor="t" anchorCtr="0">
            <a:noAutofit/>
          </a:bodyPr>
          <a:lstStyle/>
          <a:p>
            <a:pPr marL="0" lvl="0" indent="0" algn="l"/>
            <a:r>
              <a:rPr lang="fr-FR" sz="1600" dirty="0"/>
              <a:t>La statistique du test de l'AFC est souvent basée sur la statistique du chi carré (chi-2).</a:t>
            </a:r>
            <a:endParaRPr sz="1600" dirty="0"/>
          </a:p>
        </p:txBody>
      </p:sp>
      <p:pic>
        <p:nvPicPr>
          <p:cNvPr id="3" name="Image 2"/>
          <p:cNvPicPr>
            <a:picLocks noChangeAspect="1"/>
          </p:cNvPicPr>
          <p:nvPr/>
        </p:nvPicPr>
        <p:blipFill>
          <a:blip r:embed="rId3"/>
          <a:stretch>
            <a:fillRect/>
          </a:stretch>
        </p:blipFill>
        <p:spPr>
          <a:xfrm>
            <a:off x="798469" y="2179374"/>
            <a:ext cx="2970644" cy="816449"/>
          </a:xfrm>
          <a:prstGeom prst="rect">
            <a:avLst/>
          </a:prstGeom>
          <a:effectLst>
            <a:outerShdw blurRad="50800" dist="38100" dir="2700000" algn="tl" rotWithShape="0">
              <a:prstClr val="black">
                <a:alpha val="40000"/>
              </a:prstClr>
            </a:outerShdw>
          </a:effectLst>
        </p:spPr>
      </p:pic>
      <mc:AlternateContent xmlns:mc="http://schemas.openxmlformats.org/markup-compatibility/2006">
        <mc:Choice xmlns:a14="http://schemas.microsoft.com/office/drawing/2010/main" Requires="a14">
          <p:sp>
            <p:nvSpPr>
              <p:cNvPr id="4" name="ZoneTexte 3"/>
              <p:cNvSpPr txBox="1"/>
              <p:nvPr/>
            </p:nvSpPr>
            <p:spPr>
              <a:xfrm>
                <a:off x="819280" y="3193998"/>
                <a:ext cx="1905330" cy="332463"/>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𝑖𝑗</m:t>
                        </m:r>
                      </m:sub>
                    </m:sSub>
                  </m:oMath>
                </a14:m>
                <a:r>
                  <a:rPr lang="en-US" dirty="0"/>
                  <a:t>: </a:t>
                </a:r>
                <a:r>
                  <a:rPr lang="en-US" dirty="0">
                    <a:latin typeface="Open Sans" pitchFamily="2" charset="0"/>
                    <a:ea typeface="Open Sans" pitchFamily="2" charset="0"/>
                    <a:cs typeface="Open Sans" pitchFamily="2" charset="0"/>
                  </a:rPr>
                  <a:t>La </a:t>
                </a:r>
                <a:r>
                  <a:rPr lang="en-US" dirty="0" err="1">
                    <a:latin typeface="Open Sans" pitchFamily="2" charset="0"/>
                    <a:ea typeface="Open Sans" pitchFamily="2" charset="0"/>
                    <a:cs typeface="Open Sans" pitchFamily="2" charset="0"/>
                  </a:rPr>
                  <a:t>valeur</a:t>
                </a:r>
                <a:r>
                  <a:rPr lang="en-US" dirty="0">
                    <a:latin typeface="Open Sans" pitchFamily="2" charset="0"/>
                    <a:ea typeface="Open Sans" pitchFamily="2" charset="0"/>
                    <a:cs typeface="Open Sans" pitchFamily="2" charset="0"/>
                  </a:rPr>
                  <a:t> </a:t>
                </a:r>
                <a:r>
                  <a:rPr lang="en-US" dirty="0" err="1">
                    <a:latin typeface="Open Sans" pitchFamily="2" charset="0"/>
                    <a:ea typeface="Open Sans" pitchFamily="2" charset="0"/>
                    <a:cs typeface="Open Sans" pitchFamily="2" charset="0"/>
                  </a:rPr>
                  <a:t>observé</a:t>
                </a:r>
                <a:endParaRPr lang="en-US" dirty="0">
                  <a:latin typeface="Open Sans" pitchFamily="2" charset="0"/>
                  <a:ea typeface="Open Sans" pitchFamily="2" charset="0"/>
                  <a:cs typeface="Open Sans" pitchFamily="2" charset="0"/>
                </a:endParaRPr>
              </a:p>
            </p:txBody>
          </p:sp>
        </mc:Choice>
        <mc:Fallback>
          <p:sp>
            <p:nvSpPr>
              <p:cNvPr id="4" name="ZoneTexte 3"/>
              <p:cNvSpPr txBox="1">
                <a:spLocks noRot="1" noChangeAspect="1" noMove="1" noResize="1" noEditPoints="1" noAdjustHandles="1" noChangeArrowheads="1" noChangeShapeType="1" noTextEdit="1"/>
              </p:cNvSpPr>
              <p:nvPr/>
            </p:nvSpPr>
            <p:spPr>
              <a:xfrm>
                <a:off x="819280" y="3193998"/>
                <a:ext cx="1905330" cy="332463"/>
              </a:xfrm>
              <a:prstGeom prst="rect">
                <a:avLst/>
              </a:prstGeom>
              <a:blipFill rotWithShape="0">
                <a:blip r:embed="rId4"/>
                <a:stretch>
                  <a:fillRect l="-4473" r="-4153" b="-2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ZoneTexte 6"/>
              <p:cNvSpPr txBox="1"/>
              <p:nvPr/>
            </p:nvSpPr>
            <p:spPr>
              <a:xfrm>
                <a:off x="803299" y="3526461"/>
                <a:ext cx="1918859" cy="332463"/>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𝑖𝑗</m:t>
                        </m:r>
                      </m:sub>
                    </m:sSub>
                  </m:oMath>
                </a14:m>
                <a:r>
                  <a:rPr lang="en-US" dirty="0"/>
                  <a:t>: </a:t>
                </a:r>
                <a:r>
                  <a:rPr lang="en-US" dirty="0">
                    <a:latin typeface="Open Sans" pitchFamily="2" charset="0"/>
                    <a:ea typeface="Open Sans" pitchFamily="2" charset="0"/>
                    <a:cs typeface="Open Sans" pitchFamily="2" charset="0"/>
                  </a:rPr>
                  <a:t>La </a:t>
                </a:r>
                <a:r>
                  <a:rPr lang="en-US" dirty="0" err="1" smtClean="0">
                    <a:latin typeface="Open Sans" pitchFamily="2" charset="0"/>
                    <a:ea typeface="Open Sans" pitchFamily="2" charset="0"/>
                    <a:cs typeface="Open Sans" pitchFamily="2" charset="0"/>
                  </a:rPr>
                  <a:t>valeur</a:t>
                </a:r>
                <a:r>
                  <a:rPr lang="en-US" dirty="0" smtClean="0">
                    <a:latin typeface="Open Sans" pitchFamily="2" charset="0"/>
                    <a:ea typeface="Open Sans" pitchFamily="2" charset="0"/>
                    <a:cs typeface="Open Sans" pitchFamily="2" charset="0"/>
                  </a:rPr>
                  <a:t> </a:t>
                </a:r>
                <a:r>
                  <a:rPr lang="en-US" dirty="0" err="1">
                    <a:latin typeface="Open Sans" pitchFamily="2" charset="0"/>
                    <a:ea typeface="Open Sans" pitchFamily="2" charset="0"/>
                    <a:cs typeface="Open Sans" pitchFamily="2" charset="0"/>
                  </a:rPr>
                  <a:t>É</a:t>
                </a:r>
                <a:r>
                  <a:rPr lang="en-US" dirty="0" err="1" smtClean="0">
                    <a:latin typeface="Open Sans" pitchFamily="2" charset="0"/>
                    <a:ea typeface="Open Sans" pitchFamily="2" charset="0"/>
                    <a:cs typeface="Open Sans" pitchFamily="2" charset="0"/>
                  </a:rPr>
                  <a:t>tendue</a:t>
                </a:r>
                <a:endParaRPr lang="en-US" dirty="0">
                  <a:latin typeface="Open Sans" pitchFamily="2" charset="0"/>
                  <a:ea typeface="Open Sans" pitchFamily="2" charset="0"/>
                  <a:cs typeface="Open Sans" pitchFamily="2" charset="0"/>
                </a:endParaRPr>
              </a:p>
            </p:txBody>
          </p:sp>
        </mc:Choice>
        <mc:Fallback>
          <p:sp>
            <p:nvSpPr>
              <p:cNvPr id="7" name="ZoneTexte 6"/>
              <p:cNvSpPr txBox="1">
                <a:spLocks noRot="1" noChangeAspect="1" noMove="1" noResize="1" noEditPoints="1" noAdjustHandles="1" noChangeArrowheads="1" noChangeShapeType="1" noTextEdit="1"/>
              </p:cNvSpPr>
              <p:nvPr/>
            </p:nvSpPr>
            <p:spPr>
              <a:xfrm>
                <a:off x="803299" y="3526461"/>
                <a:ext cx="1918859" cy="332463"/>
              </a:xfrm>
              <a:prstGeom prst="rect">
                <a:avLst/>
              </a:prstGeom>
              <a:blipFill rotWithShape="0">
                <a:blip r:embed="rId5"/>
                <a:stretch>
                  <a:fillRect l="-4762" r="-4444" b="-25455"/>
                </a:stretch>
              </a:blipFill>
            </p:spPr>
            <p:txBody>
              <a:bodyPr/>
              <a:lstStyle/>
              <a:p>
                <a:r>
                  <a:rPr lang="en-US">
                    <a:noFill/>
                  </a:rPr>
                  <a:t> </a:t>
                </a:r>
              </a:p>
            </p:txBody>
          </p:sp>
        </mc:Fallback>
      </mc:AlternateContent>
      <p:sp>
        <p:nvSpPr>
          <p:cNvPr id="8" name="ZoneTexte 7"/>
          <p:cNvSpPr txBox="1"/>
          <p:nvPr/>
        </p:nvSpPr>
        <p:spPr>
          <a:xfrm>
            <a:off x="798469" y="3822055"/>
            <a:ext cx="1796967" cy="369332"/>
          </a:xfrm>
          <a:prstGeom prst="rect">
            <a:avLst/>
          </a:prstGeom>
          <a:noFill/>
        </p:spPr>
        <p:txBody>
          <a:bodyPr wrap="none" lIns="0" tIns="0" rIns="0" bIns="0" rtlCol="0">
            <a:spAutoFit/>
          </a:bodyPr>
          <a:lstStyle/>
          <a:p>
            <a:r>
              <a:rPr lang="en-US" sz="2400" i="1" dirty="0">
                <a:latin typeface="Cambria" panose="02040503050406030204" pitchFamily="18" charset="0"/>
                <a:ea typeface="Cambria" panose="02040503050406030204" pitchFamily="18" charset="0"/>
              </a:rPr>
              <a:t>n</a:t>
            </a:r>
            <a:r>
              <a:rPr lang="en-US" dirty="0" smtClean="0"/>
              <a:t>: le total des </a:t>
            </a:r>
            <a:r>
              <a:rPr lang="en-US" dirty="0" err="1" smtClean="0"/>
              <a:t>effectifs</a:t>
            </a:r>
            <a:endParaRPr lang="en-US" dirty="0">
              <a:latin typeface="Open Sans" pitchFamily="2" charset="0"/>
              <a:ea typeface="Open Sans" pitchFamily="2" charset="0"/>
              <a:cs typeface="Open Sans" pitchFamily="2" charset="0"/>
            </a:endParaRPr>
          </a:p>
        </p:txBody>
      </p:sp>
      <p:sp>
        <p:nvSpPr>
          <p:cNvPr id="9" name="ZoneTexte 8"/>
          <p:cNvSpPr txBox="1"/>
          <p:nvPr/>
        </p:nvSpPr>
        <p:spPr>
          <a:xfrm>
            <a:off x="8648700" y="4743450"/>
            <a:ext cx="383438" cy="307777"/>
          </a:xfrm>
          <a:prstGeom prst="rect">
            <a:avLst/>
          </a:prstGeom>
          <a:noFill/>
        </p:spPr>
        <p:txBody>
          <a:bodyPr wrap="none" rtlCol="0">
            <a:spAutoFit/>
          </a:bodyPr>
          <a:lstStyle/>
          <a:p>
            <a:r>
              <a:rPr lang="en-US" dirty="0"/>
              <a:t>34</a:t>
            </a:r>
          </a:p>
        </p:txBody>
      </p:sp>
    </p:spTree>
    <p:extLst>
      <p:ext uri="{BB962C8B-B14F-4D97-AF65-F5344CB8AC3E}">
        <p14:creationId xmlns:p14="http://schemas.microsoft.com/office/powerpoint/2010/main" val="152853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Pourqoi Chi-2 ?</a:t>
            </a:r>
            <a:endParaRPr dirty="0"/>
          </a:p>
        </p:txBody>
      </p:sp>
      <p:sp>
        <p:nvSpPr>
          <p:cNvPr id="967" name="Google Shape;967;p44"/>
          <p:cNvSpPr txBox="1">
            <a:spLocks noGrp="1"/>
          </p:cNvSpPr>
          <p:nvPr>
            <p:ph type="subTitle" idx="1"/>
          </p:nvPr>
        </p:nvSpPr>
        <p:spPr>
          <a:xfrm>
            <a:off x="549671" y="1176312"/>
            <a:ext cx="6648988" cy="2553006"/>
          </a:xfrm>
          <a:prstGeom prst="rect">
            <a:avLst/>
          </a:prstGeom>
        </p:spPr>
        <p:txBody>
          <a:bodyPr spcFirstLastPara="1" wrap="square" lIns="91425" tIns="91425" rIns="91425" bIns="91425" anchor="t" anchorCtr="0">
            <a:noAutofit/>
          </a:bodyPr>
          <a:lstStyle/>
          <a:p>
            <a:pPr marL="0" lvl="0" indent="0" algn="l"/>
            <a:r>
              <a:rPr lang="fr-FR" sz="1600" dirty="0"/>
              <a:t>La décomposition d'une matrice R en  T1  et T2 n'est généralement pas unique. Dans ce contexte, l'objectif est de choisir la meilleure matrice T1 qui présente la signification la plus élevée. </a:t>
            </a:r>
          </a:p>
          <a:p>
            <a:pPr marL="0" lvl="0" indent="0" algn="l"/>
            <a:endParaRPr lang="fr-FR" sz="1600" dirty="0"/>
          </a:p>
          <a:p>
            <a:pPr marL="0" lvl="0" indent="0" algn="l"/>
            <a:r>
              <a:rPr lang="fr-FR" sz="1600" dirty="0"/>
              <a:t>En choisissant la matrice T1 qui maximise la valeur du test du chi2, puis T2, on privilégie la décomposition qui capture le mieux les relations significatives entre les variables représentées par la matrice R.</a:t>
            </a:r>
            <a:endParaRPr sz="1600" dirty="0"/>
          </a:p>
        </p:txBody>
      </p:sp>
      <p:sp>
        <p:nvSpPr>
          <p:cNvPr id="4" name="ZoneTexte 3"/>
          <p:cNvSpPr txBox="1"/>
          <p:nvPr/>
        </p:nvSpPr>
        <p:spPr>
          <a:xfrm>
            <a:off x="8648700" y="4743450"/>
            <a:ext cx="383438" cy="307777"/>
          </a:xfrm>
          <a:prstGeom prst="rect">
            <a:avLst/>
          </a:prstGeom>
          <a:noFill/>
        </p:spPr>
        <p:txBody>
          <a:bodyPr wrap="none" rtlCol="0">
            <a:spAutoFit/>
          </a:bodyPr>
          <a:lstStyle/>
          <a:p>
            <a:r>
              <a:rPr lang="en-US" dirty="0"/>
              <a:t>35</a:t>
            </a:r>
          </a:p>
        </p:txBody>
      </p:sp>
    </p:spTree>
    <p:extLst>
      <p:ext uri="{BB962C8B-B14F-4D97-AF65-F5344CB8AC3E}">
        <p14:creationId xmlns:p14="http://schemas.microsoft.com/office/powerpoint/2010/main" val="420260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Comment Utilisé Chi-2 ?</a:t>
            </a:r>
            <a:endParaRPr dirty="0"/>
          </a:p>
        </p:txBody>
      </p:sp>
      <p:pic>
        <p:nvPicPr>
          <p:cNvPr id="3" name="Image 2"/>
          <p:cNvPicPr>
            <a:picLocks noChangeAspect="1"/>
          </p:cNvPicPr>
          <p:nvPr/>
        </p:nvPicPr>
        <p:blipFill rotWithShape="1">
          <a:blip r:embed="rId3"/>
          <a:srcRect l="465" t="9844" r="-465" b="50778"/>
          <a:stretch/>
        </p:blipFill>
        <p:spPr>
          <a:xfrm>
            <a:off x="2448351" y="1571032"/>
            <a:ext cx="3820097" cy="493251"/>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p:spPr>
      </p:pic>
      <p:sp>
        <p:nvSpPr>
          <p:cNvPr id="4" name="ZoneTexte 3"/>
          <p:cNvSpPr txBox="1"/>
          <p:nvPr/>
        </p:nvSpPr>
        <p:spPr>
          <a:xfrm>
            <a:off x="2448351" y="2242638"/>
            <a:ext cx="3905249" cy="523220"/>
          </a:xfrm>
          <a:prstGeom prst="rect">
            <a:avLst/>
          </a:prstGeom>
          <a:noFill/>
        </p:spPr>
        <p:txBody>
          <a:bodyPr wrap="square" rtlCol="0">
            <a:spAutoFit/>
          </a:bodyPr>
          <a:lstStyle/>
          <a:p>
            <a:pPr marL="342900" indent="-342900">
              <a:buAutoNum type="arabicPlain" startAt="2491"/>
            </a:pPr>
            <a:r>
              <a:rPr lang="en-US" dirty="0"/>
              <a:t>            =         1998          +        493</a:t>
            </a:r>
          </a:p>
          <a:p>
            <a:r>
              <a:rPr lang="en-US" dirty="0"/>
              <a:t>100%           =         80.2%        +       19.8%</a:t>
            </a:r>
          </a:p>
        </p:txBody>
      </p:sp>
      <p:sp>
        <p:nvSpPr>
          <p:cNvPr id="5" name="Rectangle 4"/>
          <p:cNvSpPr/>
          <p:nvPr/>
        </p:nvSpPr>
        <p:spPr>
          <a:xfrm>
            <a:off x="607556" y="1140490"/>
            <a:ext cx="5380649" cy="307777"/>
          </a:xfrm>
          <a:prstGeom prst="rect">
            <a:avLst/>
          </a:prstGeom>
        </p:spPr>
        <p:txBody>
          <a:bodyPr wrap="square">
            <a:spAutoFit/>
          </a:bodyPr>
          <a:lstStyle/>
          <a:p>
            <a:r>
              <a:rPr lang="fr-FR" dirty="0">
                <a:latin typeface="Open Sans" pitchFamily="2" charset="0"/>
                <a:ea typeface="Open Sans" pitchFamily="2" charset="0"/>
                <a:cs typeface="Open Sans" pitchFamily="2" charset="0"/>
              </a:rPr>
              <a:t>On calculer le chi2 de chaque matrice</a:t>
            </a:r>
          </a:p>
        </p:txBody>
      </p:sp>
      <p:sp>
        <p:nvSpPr>
          <p:cNvPr id="6" name="ZoneTexte 5"/>
          <p:cNvSpPr txBox="1"/>
          <p:nvPr/>
        </p:nvSpPr>
        <p:spPr>
          <a:xfrm>
            <a:off x="8648700" y="4743450"/>
            <a:ext cx="383438" cy="307777"/>
          </a:xfrm>
          <a:prstGeom prst="rect">
            <a:avLst/>
          </a:prstGeom>
          <a:noFill/>
        </p:spPr>
        <p:txBody>
          <a:bodyPr wrap="none" rtlCol="0">
            <a:spAutoFit/>
          </a:bodyPr>
          <a:lstStyle/>
          <a:p>
            <a:r>
              <a:rPr lang="en-US" dirty="0"/>
              <a:t>36</a:t>
            </a:r>
          </a:p>
        </p:txBody>
      </p:sp>
    </p:spTree>
    <p:extLst>
      <p:ext uri="{BB962C8B-B14F-4D97-AF65-F5344CB8AC3E}">
        <p14:creationId xmlns:p14="http://schemas.microsoft.com/office/powerpoint/2010/main" val="21252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dirty="0"/>
              <a:t>Case Où </a:t>
            </a:r>
            <a:r>
              <a:rPr lang="en-US" dirty="0"/>
              <a:t>Chi2(R) ≠ 100%</a:t>
            </a:r>
            <a:endParaRPr dirty="0"/>
          </a:p>
        </p:txBody>
      </p:sp>
      <p:sp>
        <p:nvSpPr>
          <p:cNvPr id="6" name="Rectangle 5"/>
          <p:cNvSpPr/>
          <p:nvPr/>
        </p:nvSpPr>
        <p:spPr>
          <a:xfrm>
            <a:off x="1220872" y="2707826"/>
            <a:ext cx="5380649" cy="523220"/>
          </a:xfrm>
          <a:prstGeom prst="rect">
            <a:avLst/>
          </a:prstGeom>
        </p:spPr>
        <p:txBody>
          <a:bodyPr wrap="square">
            <a:spAutoFit/>
          </a:bodyPr>
          <a:lstStyle/>
          <a:p>
            <a:r>
              <a:rPr lang="fr-FR" dirty="0">
                <a:latin typeface="Open Sans" pitchFamily="2" charset="0"/>
                <a:ea typeface="Open Sans" pitchFamily="2" charset="0"/>
                <a:cs typeface="Open Sans" pitchFamily="2" charset="0"/>
              </a:rPr>
              <a:t>Il peut y avoir d'autres variables non incluses dans l'analyse qui contribuent à cette déviation.</a:t>
            </a:r>
          </a:p>
        </p:txBody>
      </p:sp>
      <p:sp>
        <p:nvSpPr>
          <p:cNvPr id="10" name="Rectangle 9"/>
          <p:cNvSpPr/>
          <p:nvPr/>
        </p:nvSpPr>
        <p:spPr>
          <a:xfrm>
            <a:off x="1220873" y="1814873"/>
            <a:ext cx="5380649" cy="738664"/>
          </a:xfrm>
          <a:prstGeom prst="rect">
            <a:avLst/>
          </a:prstGeom>
        </p:spPr>
        <p:txBody>
          <a:bodyPr wrap="square">
            <a:spAutoFit/>
          </a:bodyPr>
          <a:lstStyle/>
          <a:p>
            <a:r>
              <a:rPr lang="fr-FR" dirty="0">
                <a:latin typeface="Open Sans" pitchFamily="2" charset="0"/>
                <a:ea typeface="Open Sans" pitchFamily="2" charset="0"/>
                <a:cs typeface="Open Sans" pitchFamily="2" charset="0"/>
              </a:rPr>
              <a:t>Il y a une part de la déviation entre les fréquences observées et attendues qui n'est pas expliquée par les variables incluses dans l'analyse..</a:t>
            </a:r>
          </a:p>
        </p:txBody>
      </p:sp>
      <p:sp>
        <p:nvSpPr>
          <p:cNvPr id="11" name="Rectangle 10"/>
          <p:cNvSpPr/>
          <p:nvPr/>
        </p:nvSpPr>
        <p:spPr>
          <a:xfrm>
            <a:off x="1220872" y="3385335"/>
            <a:ext cx="5380649" cy="523220"/>
          </a:xfrm>
          <a:prstGeom prst="rect">
            <a:avLst/>
          </a:prstGeom>
        </p:spPr>
        <p:txBody>
          <a:bodyPr wrap="square">
            <a:spAutoFit/>
          </a:bodyPr>
          <a:lstStyle/>
          <a:p>
            <a:r>
              <a:rPr lang="fr-FR" dirty="0">
                <a:latin typeface="Open Sans" pitchFamily="2" charset="0"/>
                <a:ea typeface="Open Sans" pitchFamily="2" charset="0"/>
                <a:cs typeface="Open Sans" pitchFamily="2" charset="0"/>
              </a:rPr>
              <a:t>L'analyse peut ne pas capturer toutes les relations complexes entre les catégories des variables.</a:t>
            </a:r>
          </a:p>
        </p:txBody>
      </p:sp>
      <p:sp>
        <p:nvSpPr>
          <p:cNvPr id="12" name="Rectangle 11"/>
          <p:cNvSpPr/>
          <p:nvPr/>
        </p:nvSpPr>
        <p:spPr>
          <a:xfrm>
            <a:off x="443750" y="1172014"/>
            <a:ext cx="1398140" cy="415498"/>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lvl="1">
              <a:lnSpc>
                <a:spcPct val="150000"/>
              </a:lnSpc>
            </a:pPr>
            <a:r>
              <a:rPr lang="en-US" dirty="0">
                <a:latin typeface="Open Sans" pitchFamily="2" charset="0"/>
                <a:ea typeface="Open Sans" pitchFamily="2" charset="0"/>
                <a:cs typeface="Open Sans" pitchFamily="2" charset="0"/>
              </a:rPr>
              <a:t>chi2(R) &lt; 100%</a:t>
            </a:r>
          </a:p>
        </p:txBody>
      </p:sp>
      <p:sp>
        <p:nvSpPr>
          <p:cNvPr id="7" name="ZoneTexte 6"/>
          <p:cNvSpPr txBox="1"/>
          <p:nvPr/>
        </p:nvSpPr>
        <p:spPr>
          <a:xfrm>
            <a:off x="8648700" y="4743450"/>
            <a:ext cx="383438" cy="307777"/>
          </a:xfrm>
          <a:prstGeom prst="rect">
            <a:avLst/>
          </a:prstGeom>
          <a:noFill/>
        </p:spPr>
        <p:txBody>
          <a:bodyPr wrap="none" rtlCol="0">
            <a:spAutoFit/>
          </a:bodyPr>
          <a:lstStyle/>
          <a:p>
            <a:r>
              <a:rPr lang="en-US" dirty="0"/>
              <a:t>37</a:t>
            </a:r>
          </a:p>
        </p:txBody>
      </p:sp>
    </p:spTree>
    <p:extLst>
      <p:ext uri="{BB962C8B-B14F-4D97-AF65-F5344CB8AC3E}">
        <p14:creationId xmlns:p14="http://schemas.microsoft.com/office/powerpoint/2010/main" val="388830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dirty="0"/>
              <a:t>Case Où </a:t>
            </a:r>
            <a:r>
              <a:rPr lang="en-US" dirty="0"/>
              <a:t>Chi2(R) ≠ 100%</a:t>
            </a:r>
            <a:endParaRPr dirty="0"/>
          </a:p>
        </p:txBody>
      </p:sp>
      <p:sp>
        <p:nvSpPr>
          <p:cNvPr id="6" name="Rectangle 5"/>
          <p:cNvSpPr/>
          <p:nvPr/>
        </p:nvSpPr>
        <p:spPr>
          <a:xfrm>
            <a:off x="1296607" y="2475065"/>
            <a:ext cx="4948076" cy="738664"/>
          </a:xfrm>
          <a:prstGeom prst="rect">
            <a:avLst/>
          </a:prstGeom>
        </p:spPr>
        <p:txBody>
          <a:bodyPr wrap="square">
            <a:spAutoFit/>
          </a:bodyPr>
          <a:lstStyle/>
          <a:p>
            <a:r>
              <a:rPr lang="fr-FR" dirty="0">
                <a:latin typeface="Open Sans" pitchFamily="2" charset="0"/>
                <a:ea typeface="Open Sans" pitchFamily="2" charset="0"/>
                <a:cs typeface="Open Sans" pitchFamily="2" charset="0"/>
              </a:rPr>
              <a:t>Il peut y avoir une interaction complexe entre les catégories des variables qui n'est pas bien capturée par la décomposition en T1 et T2.</a:t>
            </a:r>
          </a:p>
        </p:txBody>
      </p:sp>
      <p:sp>
        <p:nvSpPr>
          <p:cNvPr id="10" name="Rectangle 9"/>
          <p:cNvSpPr/>
          <p:nvPr/>
        </p:nvSpPr>
        <p:spPr>
          <a:xfrm>
            <a:off x="1296607" y="1797556"/>
            <a:ext cx="4842677" cy="523220"/>
          </a:xfrm>
          <a:prstGeom prst="rect">
            <a:avLst/>
          </a:prstGeom>
        </p:spPr>
        <p:txBody>
          <a:bodyPr wrap="square">
            <a:spAutoFit/>
          </a:bodyPr>
          <a:lstStyle/>
          <a:p>
            <a:r>
              <a:rPr lang="fr-FR" dirty="0">
                <a:latin typeface="Open Sans" pitchFamily="2" charset="0"/>
                <a:ea typeface="Open Sans" pitchFamily="2" charset="0"/>
                <a:cs typeface="Open Sans" pitchFamily="2" charset="0"/>
              </a:rPr>
              <a:t>Les contributions spécifiques chi2(T1) et chi2(T2) ne représentent pas la totalité de la déviation observée.</a:t>
            </a:r>
          </a:p>
        </p:txBody>
      </p:sp>
      <p:sp>
        <p:nvSpPr>
          <p:cNvPr id="11" name="Rectangle 10"/>
          <p:cNvSpPr/>
          <p:nvPr/>
        </p:nvSpPr>
        <p:spPr>
          <a:xfrm>
            <a:off x="1296607" y="3368018"/>
            <a:ext cx="4842677" cy="738664"/>
          </a:xfrm>
          <a:prstGeom prst="rect">
            <a:avLst/>
          </a:prstGeom>
        </p:spPr>
        <p:txBody>
          <a:bodyPr wrap="square">
            <a:spAutoFit/>
          </a:bodyPr>
          <a:lstStyle/>
          <a:p>
            <a:r>
              <a:rPr lang="fr-FR" dirty="0">
                <a:latin typeface="Open Sans" pitchFamily="2" charset="0"/>
                <a:ea typeface="Open Sans" pitchFamily="2" charset="0"/>
                <a:cs typeface="Open Sans" pitchFamily="2" charset="0"/>
              </a:rPr>
              <a:t>Cela peut indiquer que l'analyse ne parvient pas à expliquer complètement la structure de la relation entre les variables.</a:t>
            </a:r>
          </a:p>
        </p:txBody>
      </p:sp>
      <p:sp>
        <p:nvSpPr>
          <p:cNvPr id="2" name="Rectangle 1"/>
          <p:cNvSpPr/>
          <p:nvPr/>
        </p:nvSpPr>
        <p:spPr>
          <a:xfrm>
            <a:off x="443750" y="1172014"/>
            <a:ext cx="2441694" cy="415498"/>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pPr lvl="1">
              <a:lnSpc>
                <a:spcPct val="150000"/>
              </a:lnSpc>
            </a:pPr>
            <a:r>
              <a:rPr lang="en-US" dirty="0">
                <a:latin typeface="Open Sans" pitchFamily="2" charset="0"/>
                <a:ea typeface="Open Sans" pitchFamily="2" charset="0"/>
                <a:cs typeface="Open Sans" pitchFamily="2" charset="0"/>
              </a:rPr>
              <a:t>chi2(T1) + chi2(T2) &lt; chi2(R)</a:t>
            </a:r>
          </a:p>
        </p:txBody>
      </p:sp>
      <p:sp>
        <p:nvSpPr>
          <p:cNvPr id="7" name="ZoneTexte 6"/>
          <p:cNvSpPr txBox="1"/>
          <p:nvPr/>
        </p:nvSpPr>
        <p:spPr>
          <a:xfrm>
            <a:off x="8648700" y="4743450"/>
            <a:ext cx="383438" cy="307777"/>
          </a:xfrm>
          <a:prstGeom prst="rect">
            <a:avLst/>
          </a:prstGeom>
          <a:noFill/>
        </p:spPr>
        <p:txBody>
          <a:bodyPr wrap="none" rtlCol="0">
            <a:spAutoFit/>
          </a:bodyPr>
          <a:lstStyle/>
          <a:p>
            <a:r>
              <a:rPr lang="en-US" dirty="0"/>
              <a:t>38</a:t>
            </a:r>
          </a:p>
        </p:txBody>
      </p:sp>
    </p:spTree>
    <p:extLst>
      <p:ext uri="{BB962C8B-B14F-4D97-AF65-F5344CB8AC3E}">
        <p14:creationId xmlns:p14="http://schemas.microsoft.com/office/powerpoint/2010/main" val="1664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06" name="Google Shape;806;p38"/>
          <p:cNvSpPr txBox="1">
            <a:spLocks noGrp="1"/>
          </p:cNvSpPr>
          <p:nvPr>
            <p:ph type="subTitle" idx="4"/>
          </p:nvPr>
        </p:nvSpPr>
        <p:spPr>
          <a:xfrm>
            <a:off x="1198596" y="2250579"/>
            <a:ext cx="2305500" cy="484800"/>
          </a:xfrm>
          <a:prstGeom prst="rect">
            <a:avLst/>
          </a:prstGeom>
        </p:spPr>
        <p:txBody>
          <a:bodyPr spcFirstLastPara="1" wrap="square" lIns="91425" tIns="91425" rIns="91425" bIns="91425" anchor="b" anchorCtr="0">
            <a:noAutofit/>
          </a:bodyPr>
          <a:lstStyle/>
          <a:p>
            <a:pPr marL="0" lvl="0" indent="0"/>
            <a:r>
              <a:rPr lang="fr-FR" b="1" spc="-35" dirty="0">
                <a:solidFill>
                  <a:schemeClr val="tx1"/>
                </a:solidFill>
              </a:rPr>
              <a:t>Aides</a:t>
            </a:r>
            <a:r>
              <a:rPr lang="fr-FR" b="1" spc="40" dirty="0">
                <a:solidFill>
                  <a:schemeClr val="tx1"/>
                </a:solidFill>
              </a:rPr>
              <a:t> </a:t>
            </a:r>
            <a:r>
              <a:rPr lang="fr-FR" b="1" spc="-65" dirty="0">
                <a:solidFill>
                  <a:schemeClr val="tx1"/>
                </a:solidFill>
              </a:rPr>
              <a:t>à</a:t>
            </a:r>
            <a:r>
              <a:rPr lang="fr-FR" b="1" spc="40" dirty="0">
                <a:solidFill>
                  <a:schemeClr val="tx1"/>
                </a:solidFill>
              </a:rPr>
              <a:t> </a:t>
            </a:r>
            <a:r>
              <a:rPr lang="fr-FR" b="1" spc="-30" dirty="0">
                <a:solidFill>
                  <a:schemeClr val="tx1"/>
                </a:solidFill>
              </a:rPr>
              <a:t>l’interprétation</a:t>
            </a:r>
            <a:endParaRPr dirty="0"/>
          </a:p>
        </p:txBody>
      </p:sp>
      <p:sp>
        <p:nvSpPr>
          <p:cNvPr id="808" name="Google Shape;808;p38"/>
          <p:cNvSpPr txBox="1">
            <a:spLocks noGrp="1"/>
          </p:cNvSpPr>
          <p:nvPr>
            <p:ph type="subTitle" idx="1"/>
          </p:nvPr>
        </p:nvSpPr>
        <p:spPr>
          <a:xfrm>
            <a:off x="6118500" y="2254758"/>
            <a:ext cx="2305500" cy="484800"/>
          </a:xfrm>
          <a:prstGeom prst="rect">
            <a:avLst/>
          </a:prstGeom>
        </p:spPr>
        <p:txBody>
          <a:bodyPr spcFirstLastPara="1" wrap="square" lIns="91425" tIns="91425" rIns="91425" bIns="91425" anchor="b" anchorCtr="0">
            <a:noAutofit/>
          </a:bodyPr>
          <a:lstStyle/>
          <a:p>
            <a:pPr marL="0" lvl="0" indent="0"/>
            <a:r>
              <a:rPr lang="en-US" b="1" dirty="0" err="1"/>
              <a:t>Avantages</a:t>
            </a:r>
            <a:r>
              <a:rPr lang="en-US" b="1" dirty="0"/>
              <a:t> et </a:t>
            </a:r>
            <a:r>
              <a:rPr lang="en-US" b="1" dirty="0" err="1"/>
              <a:t>limites</a:t>
            </a:r>
            <a:endParaRPr dirty="0"/>
          </a:p>
        </p:txBody>
      </p:sp>
      <p:sp>
        <p:nvSpPr>
          <p:cNvPr id="809" name="Google Shape;809;p38"/>
          <p:cNvSpPr txBox="1">
            <a:spLocks noGrp="1"/>
          </p:cNvSpPr>
          <p:nvPr>
            <p:ph type="subTitle" idx="2"/>
          </p:nvPr>
        </p:nvSpPr>
        <p:spPr>
          <a:xfrm>
            <a:off x="4684525" y="3248683"/>
            <a:ext cx="1862778" cy="484800"/>
          </a:xfrm>
          <a:prstGeom prst="rect">
            <a:avLst/>
          </a:prstGeom>
        </p:spPr>
        <p:txBody>
          <a:bodyPr spcFirstLastPara="1" wrap="square" lIns="91425" tIns="91425" rIns="91425" bIns="91425" anchor="b" anchorCtr="0">
            <a:noAutofit/>
          </a:bodyPr>
          <a:lstStyle/>
          <a:p>
            <a:pPr marL="0" lvl="0" indent="0"/>
            <a:r>
              <a:rPr lang="en-US" dirty="0"/>
              <a:t>Conclusion</a:t>
            </a:r>
            <a:endParaRPr dirty="0"/>
          </a:p>
        </p:txBody>
      </p:sp>
      <p:sp>
        <p:nvSpPr>
          <p:cNvPr id="811" name="Google Shape;811;p38"/>
          <p:cNvSpPr/>
          <p:nvPr/>
        </p:nvSpPr>
        <p:spPr>
          <a:xfrm>
            <a:off x="2063150" y="1431585"/>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38"/>
          <p:cNvGrpSpPr/>
          <p:nvPr/>
        </p:nvGrpSpPr>
        <p:grpSpPr>
          <a:xfrm>
            <a:off x="2177050" y="1545647"/>
            <a:ext cx="339200" cy="338875"/>
            <a:chOff x="2489475" y="2118450"/>
            <a:chExt cx="339200" cy="338875"/>
          </a:xfrm>
        </p:grpSpPr>
        <p:sp>
          <p:nvSpPr>
            <p:cNvPr id="813" name="Google Shape;813;p38"/>
            <p:cNvSpPr/>
            <p:nvPr/>
          </p:nvSpPr>
          <p:spPr>
            <a:xfrm>
              <a:off x="2489475" y="2118450"/>
              <a:ext cx="339200" cy="338875"/>
            </a:xfrm>
            <a:custGeom>
              <a:avLst/>
              <a:gdLst/>
              <a:ahLst/>
              <a:cxnLst/>
              <a:rect l="l" t="t" r="r" b="b"/>
              <a:pathLst>
                <a:path w="13568" h="13555" extrusionOk="0">
                  <a:moveTo>
                    <a:pt x="7151" y="525"/>
                  </a:moveTo>
                  <a:lnTo>
                    <a:pt x="7164" y="844"/>
                  </a:lnTo>
                  <a:cubicBezTo>
                    <a:pt x="7164" y="967"/>
                    <a:pt x="7247" y="1066"/>
                    <a:pt x="7357" y="1093"/>
                  </a:cubicBezTo>
                  <a:cubicBezTo>
                    <a:pt x="7536" y="1149"/>
                    <a:pt x="7719" y="1216"/>
                    <a:pt x="7885" y="1315"/>
                  </a:cubicBezTo>
                  <a:cubicBezTo>
                    <a:pt x="7930" y="1337"/>
                    <a:pt x="7977" y="1348"/>
                    <a:pt x="8023" y="1348"/>
                  </a:cubicBezTo>
                  <a:cubicBezTo>
                    <a:pt x="8089" y="1348"/>
                    <a:pt x="8151" y="1326"/>
                    <a:pt x="8200" y="1285"/>
                  </a:cubicBezTo>
                  <a:lnTo>
                    <a:pt x="8436" y="1066"/>
                  </a:lnTo>
                  <a:lnTo>
                    <a:pt x="8947" y="1577"/>
                  </a:lnTo>
                  <a:lnTo>
                    <a:pt x="8741" y="1813"/>
                  </a:lnTo>
                  <a:cubicBezTo>
                    <a:pt x="8658" y="1896"/>
                    <a:pt x="8645" y="2032"/>
                    <a:pt x="8698" y="2129"/>
                  </a:cubicBezTo>
                  <a:cubicBezTo>
                    <a:pt x="8798" y="2294"/>
                    <a:pt x="8864" y="2477"/>
                    <a:pt x="8920" y="2656"/>
                  </a:cubicBezTo>
                  <a:cubicBezTo>
                    <a:pt x="8947" y="2766"/>
                    <a:pt x="9047" y="2849"/>
                    <a:pt x="9169" y="2849"/>
                  </a:cubicBezTo>
                  <a:lnTo>
                    <a:pt x="9488" y="2862"/>
                  </a:lnTo>
                  <a:lnTo>
                    <a:pt x="9488" y="3596"/>
                  </a:lnTo>
                  <a:lnTo>
                    <a:pt x="9169" y="3609"/>
                  </a:lnTo>
                  <a:cubicBezTo>
                    <a:pt x="9047" y="3609"/>
                    <a:pt x="8947" y="3692"/>
                    <a:pt x="8920" y="3805"/>
                  </a:cubicBezTo>
                  <a:cubicBezTo>
                    <a:pt x="8864" y="3984"/>
                    <a:pt x="8798" y="4163"/>
                    <a:pt x="8698" y="4329"/>
                  </a:cubicBezTo>
                  <a:cubicBezTo>
                    <a:pt x="8645" y="4426"/>
                    <a:pt x="8658" y="4565"/>
                    <a:pt x="8741" y="4648"/>
                  </a:cubicBezTo>
                  <a:lnTo>
                    <a:pt x="8947" y="4884"/>
                  </a:lnTo>
                  <a:lnTo>
                    <a:pt x="8436" y="5395"/>
                  </a:lnTo>
                  <a:lnTo>
                    <a:pt x="8200" y="5173"/>
                  </a:lnTo>
                  <a:cubicBezTo>
                    <a:pt x="8152" y="5132"/>
                    <a:pt x="8091" y="5111"/>
                    <a:pt x="8026" y="5111"/>
                  </a:cubicBezTo>
                  <a:cubicBezTo>
                    <a:pt x="7980" y="5111"/>
                    <a:pt x="7931" y="5122"/>
                    <a:pt x="7885" y="5146"/>
                  </a:cubicBezTo>
                  <a:cubicBezTo>
                    <a:pt x="7719" y="5242"/>
                    <a:pt x="7536" y="5312"/>
                    <a:pt x="7357" y="5365"/>
                  </a:cubicBezTo>
                  <a:cubicBezTo>
                    <a:pt x="7247" y="5395"/>
                    <a:pt x="7164" y="5491"/>
                    <a:pt x="7164" y="5601"/>
                  </a:cubicBezTo>
                  <a:lnTo>
                    <a:pt x="7151" y="5933"/>
                  </a:lnTo>
                  <a:lnTo>
                    <a:pt x="6418" y="5933"/>
                  </a:lnTo>
                  <a:lnTo>
                    <a:pt x="6404" y="5601"/>
                  </a:lnTo>
                  <a:cubicBezTo>
                    <a:pt x="6404" y="5491"/>
                    <a:pt x="6321" y="5395"/>
                    <a:pt x="6208" y="5365"/>
                  </a:cubicBezTo>
                  <a:cubicBezTo>
                    <a:pt x="6029" y="5312"/>
                    <a:pt x="5850" y="5242"/>
                    <a:pt x="5684" y="5146"/>
                  </a:cubicBezTo>
                  <a:cubicBezTo>
                    <a:pt x="5643" y="5122"/>
                    <a:pt x="5597" y="5111"/>
                    <a:pt x="5552" y="5111"/>
                  </a:cubicBezTo>
                  <a:cubicBezTo>
                    <a:pt x="5489" y="5111"/>
                    <a:pt x="5426" y="5132"/>
                    <a:pt x="5378" y="5173"/>
                  </a:cubicBezTo>
                  <a:lnTo>
                    <a:pt x="5130" y="5395"/>
                  </a:lnTo>
                  <a:lnTo>
                    <a:pt x="4618" y="4884"/>
                  </a:lnTo>
                  <a:lnTo>
                    <a:pt x="4841" y="4635"/>
                  </a:lnTo>
                  <a:cubicBezTo>
                    <a:pt x="4924" y="4552"/>
                    <a:pt x="4937" y="4426"/>
                    <a:pt x="4867" y="4329"/>
                  </a:cubicBezTo>
                  <a:cubicBezTo>
                    <a:pt x="4771" y="4163"/>
                    <a:pt x="4701" y="3984"/>
                    <a:pt x="4661" y="3805"/>
                  </a:cubicBezTo>
                  <a:cubicBezTo>
                    <a:pt x="4618" y="3692"/>
                    <a:pt x="4522" y="3609"/>
                    <a:pt x="4412" y="3609"/>
                  </a:cubicBezTo>
                  <a:lnTo>
                    <a:pt x="4081" y="3596"/>
                  </a:lnTo>
                  <a:lnTo>
                    <a:pt x="4081" y="2862"/>
                  </a:lnTo>
                  <a:lnTo>
                    <a:pt x="4412" y="2849"/>
                  </a:lnTo>
                  <a:cubicBezTo>
                    <a:pt x="4522" y="2849"/>
                    <a:pt x="4618" y="2766"/>
                    <a:pt x="4661" y="2656"/>
                  </a:cubicBezTo>
                  <a:cubicBezTo>
                    <a:pt x="4701" y="2477"/>
                    <a:pt x="4771" y="2294"/>
                    <a:pt x="4867" y="2129"/>
                  </a:cubicBezTo>
                  <a:cubicBezTo>
                    <a:pt x="4937" y="2032"/>
                    <a:pt x="4924" y="1896"/>
                    <a:pt x="4841" y="1813"/>
                  </a:cubicBezTo>
                  <a:lnTo>
                    <a:pt x="4618" y="1577"/>
                  </a:lnTo>
                  <a:lnTo>
                    <a:pt x="5130" y="1066"/>
                  </a:lnTo>
                  <a:lnTo>
                    <a:pt x="5378" y="1285"/>
                  </a:lnTo>
                  <a:cubicBezTo>
                    <a:pt x="5427" y="1326"/>
                    <a:pt x="5491" y="1348"/>
                    <a:pt x="5555" y="1348"/>
                  </a:cubicBezTo>
                  <a:cubicBezTo>
                    <a:pt x="5599" y="1348"/>
                    <a:pt x="5644" y="1337"/>
                    <a:pt x="5684" y="1315"/>
                  </a:cubicBezTo>
                  <a:cubicBezTo>
                    <a:pt x="5850" y="1216"/>
                    <a:pt x="6029" y="1149"/>
                    <a:pt x="6208" y="1093"/>
                  </a:cubicBezTo>
                  <a:cubicBezTo>
                    <a:pt x="6321" y="1066"/>
                    <a:pt x="6404" y="967"/>
                    <a:pt x="6404" y="857"/>
                  </a:cubicBezTo>
                  <a:lnTo>
                    <a:pt x="6418" y="525"/>
                  </a:lnTo>
                  <a:close/>
                  <a:moveTo>
                    <a:pt x="11453" y="4024"/>
                  </a:moveTo>
                  <a:lnTo>
                    <a:pt x="11453" y="10650"/>
                  </a:lnTo>
                  <a:lnTo>
                    <a:pt x="2129" y="10650"/>
                  </a:lnTo>
                  <a:lnTo>
                    <a:pt x="2129" y="4024"/>
                  </a:lnTo>
                  <a:lnTo>
                    <a:pt x="3622" y="4024"/>
                  </a:lnTo>
                  <a:cubicBezTo>
                    <a:pt x="3666" y="4080"/>
                    <a:pt x="3735" y="4107"/>
                    <a:pt x="3802" y="4107"/>
                  </a:cubicBezTo>
                  <a:lnTo>
                    <a:pt x="4203" y="4120"/>
                  </a:lnTo>
                  <a:cubicBezTo>
                    <a:pt x="4233" y="4233"/>
                    <a:pt x="4273" y="4329"/>
                    <a:pt x="4329" y="4426"/>
                  </a:cubicBezTo>
                  <a:lnTo>
                    <a:pt x="4051" y="4718"/>
                  </a:lnTo>
                  <a:cubicBezTo>
                    <a:pt x="3954" y="4814"/>
                    <a:pt x="3968" y="4980"/>
                    <a:pt x="4067" y="5076"/>
                  </a:cubicBezTo>
                  <a:lnTo>
                    <a:pt x="4937" y="5946"/>
                  </a:lnTo>
                  <a:cubicBezTo>
                    <a:pt x="4987" y="6005"/>
                    <a:pt x="5056" y="6033"/>
                    <a:pt x="5126" y="6033"/>
                  </a:cubicBezTo>
                  <a:cubicBezTo>
                    <a:pt x="5191" y="6033"/>
                    <a:pt x="5258" y="6009"/>
                    <a:pt x="5312" y="5963"/>
                  </a:cubicBezTo>
                  <a:lnTo>
                    <a:pt x="5588" y="5697"/>
                  </a:lnTo>
                  <a:cubicBezTo>
                    <a:pt x="5684" y="5740"/>
                    <a:pt x="5780" y="5780"/>
                    <a:pt x="5893" y="5810"/>
                  </a:cubicBezTo>
                  <a:lnTo>
                    <a:pt x="5906" y="6212"/>
                  </a:lnTo>
                  <a:cubicBezTo>
                    <a:pt x="5906" y="6348"/>
                    <a:pt x="6029" y="6461"/>
                    <a:pt x="6169" y="6461"/>
                  </a:cubicBezTo>
                  <a:lnTo>
                    <a:pt x="7400" y="6461"/>
                  </a:lnTo>
                  <a:cubicBezTo>
                    <a:pt x="7553" y="6461"/>
                    <a:pt x="7662" y="6348"/>
                    <a:pt x="7676" y="6212"/>
                  </a:cubicBezTo>
                  <a:lnTo>
                    <a:pt x="7689" y="5810"/>
                  </a:lnTo>
                  <a:cubicBezTo>
                    <a:pt x="7785" y="5780"/>
                    <a:pt x="7885" y="5740"/>
                    <a:pt x="7981" y="5697"/>
                  </a:cubicBezTo>
                  <a:lnTo>
                    <a:pt x="8270" y="5963"/>
                  </a:lnTo>
                  <a:cubicBezTo>
                    <a:pt x="8316" y="6009"/>
                    <a:pt x="8378" y="6033"/>
                    <a:pt x="8442" y="6033"/>
                  </a:cubicBezTo>
                  <a:cubicBezTo>
                    <a:pt x="8510" y="6033"/>
                    <a:pt x="8580" y="6005"/>
                    <a:pt x="8632" y="5946"/>
                  </a:cubicBezTo>
                  <a:lnTo>
                    <a:pt x="9501" y="5076"/>
                  </a:lnTo>
                  <a:cubicBezTo>
                    <a:pt x="9611" y="4980"/>
                    <a:pt x="9611" y="4814"/>
                    <a:pt x="9515" y="4718"/>
                  </a:cubicBezTo>
                  <a:lnTo>
                    <a:pt x="9252" y="4426"/>
                  </a:lnTo>
                  <a:cubicBezTo>
                    <a:pt x="9296" y="4329"/>
                    <a:pt x="9335" y="4233"/>
                    <a:pt x="9379" y="4120"/>
                  </a:cubicBezTo>
                  <a:lnTo>
                    <a:pt x="9764" y="4107"/>
                  </a:lnTo>
                  <a:cubicBezTo>
                    <a:pt x="9833" y="4107"/>
                    <a:pt x="9903" y="4080"/>
                    <a:pt x="9943" y="4024"/>
                  </a:cubicBezTo>
                  <a:close/>
                  <a:moveTo>
                    <a:pt x="12240" y="2958"/>
                  </a:moveTo>
                  <a:cubicBezTo>
                    <a:pt x="12393" y="2958"/>
                    <a:pt x="12502" y="3085"/>
                    <a:pt x="12502" y="3224"/>
                  </a:cubicBezTo>
                  <a:lnTo>
                    <a:pt x="12502" y="11702"/>
                  </a:lnTo>
                  <a:lnTo>
                    <a:pt x="8383" y="11702"/>
                  </a:lnTo>
                  <a:cubicBezTo>
                    <a:pt x="8230" y="11702"/>
                    <a:pt x="8104" y="11825"/>
                    <a:pt x="8104" y="11964"/>
                  </a:cubicBezTo>
                  <a:lnTo>
                    <a:pt x="5461" y="11964"/>
                  </a:lnTo>
                  <a:cubicBezTo>
                    <a:pt x="5461" y="11825"/>
                    <a:pt x="5339" y="11702"/>
                    <a:pt x="5199" y="11702"/>
                  </a:cubicBezTo>
                  <a:lnTo>
                    <a:pt x="1063" y="11702"/>
                  </a:lnTo>
                  <a:lnTo>
                    <a:pt x="1063" y="3224"/>
                  </a:lnTo>
                  <a:cubicBezTo>
                    <a:pt x="1063" y="3085"/>
                    <a:pt x="1189" y="2958"/>
                    <a:pt x="1329" y="2958"/>
                  </a:cubicBezTo>
                  <a:lnTo>
                    <a:pt x="3553" y="2958"/>
                  </a:lnTo>
                  <a:lnTo>
                    <a:pt x="3553" y="3500"/>
                  </a:lnTo>
                  <a:lnTo>
                    <a:pt x="1866" y="3500"/>
                  </a:lnTo>
                  <a:cubicBezTo>
                    <a:pt x="1714" y="3500"/>
                    <a:pt x="1591" y="3609"/>
                    <a:pt x="1591" y="3762"/>
                  </a:cubicBezTo>
                  <a:lnTo>
                    <a:pt x="1591" y="10912"/>
                  </a:lnTo>
                  <a:cubicBezTo>
                    <a:pt x="1591" y="11052"/>
                    <a:pt x="1714" y="11174"/>
                    <a:pt x="1866" y="11174"/>
                  </a:cubicBezTo>
                  <a:lnTo>
                    <a:pt x="11716" y="11174"/>
                  </a:lnTo>
                  <a:cubicBezTo>
                    <a:pt x="11852" y="11174"/>
                    <a:pt x="11978" y="11052"/>
                    <a:pt x="11978" y="10912"/>
                  </a:cubicBezTo>
                  <a:lnTo>
                    <a:pt x="11978" y="3762"/>
                  </a:lnTo>
                  <a:cubicBezTo>
                    <a:pt x="11978" y="3609"/>
                    <a:pt x="11852" y="3500"/>
                    <a:pt x="11716" y="3500"/>
                  </a:cubicBezTo>
                  <a:lnTo>
                    <a:pt x="10013" y="3500"/>
                  </a:lnTo>
                  <a:lnTo>
                    <a:pt x="10013" y="2958"/>
                  </a:lnTo>
                  <a:close/>
                  <a:moveTo>
                    <a:pt x="13043" y="12240"/>
                  </a:moveTo>
                  <a:lnTo>
                    <a:pt x="13043" y="12768"/>
                  </a:lnTo>
                  <a:cubicBezTo>
                    <a:pt x="13043" y="12904"/>
                    <a:pt x="12917" y="13030"/>
                    <a:pt x="12765" y="13030"/>
                  </a:cubicBezTo>
                  <a:lnTo>
                    <a:pt x="801" y="13030"/>
                  </a:lnTo>
                  <a:cubicBezTo>
                    <a:pt x="648" y="13030"/>
                    <a:pt x="539" y="12904"/>
                    <a:pt x="539" y="12768"/>
                  </a:cubicBezTo>
                  <a:lnTo>
                    <a:pt x="539" y="12240"/>
                  </a:lnTo>
                  <a:lnTo>
                    <a:pt x="5007" y="12240"/>
                  </a:lnTo>
                  <a:cubicBezTo>
                    <a:pt x="5090" y="12393"/>
                    <a:pt x="5269" y="12502"/>
                    <a:pt x="5461" y="12502"/>
                  </a:cubicBezTo>
                  <a:lnTo>
                    <a:pt x="8104" y="12502"/>
                  </a:lnTo>
                  <a:cubicBezTo>
                    <a:pt x="8313" y="12502"/>
                    <a:pt x="8479" y="12393"/>
                    <a:pt x="8575" y="12240"/>
                  </a:cubicBezTo>
                  <a:close/>
                  <a:moveTo>
                    <a:pt x="6169" y="1"/>
                  </a:moveTo>
                  <a:cubicBezTo>
                    <a:pt x="6029" y="1"/>
                    <a:pt x="5906" y="110"/>
                    <a:pt x="5906" y="250"/>
                  </a:cubicBezTo>
                  <a:lnTo>
                    <a:pt x="5893" y="651"/>
                  </a:lnTo>
                  <a:cubicBezTo>
                    <a:pt x="5780" y="678"/>
                    <a:pt x="5684" y="718"/>
                    <a:pt x="5588" y="761"/>
                  </a:cubicBezTo>
                  <a:lnTo>
                    <a:pt x="5312" y="499"/>
                  </a:lnTo>
                  <a:cubicBezTo>
                    <a:pt x="5257" y="452"/>
                    <a:pt x="5190" y="428"/>
                    <a:pt x="5125" y="428"/>
                  </a:cubicBezTo>
                  <a:cubicBezTo>
                    <a:pt x="5055" y="428"/>
                    <a:pt x="4987" y="455"/>
                    <a:pt x="4937" y="512"/>
                  </a:cubicBezTo>
                  <a:lnTo>
                    <a:pt x="4067" y="1382"/>
                  </a:lnTo>
                  <a:cubicBezTo>
                    <a:pt x="3968" y="1481"/>
                    <a:pt x="3954" y="1647"/>
                    <a:pt x="4051" y="1743"/>
                  </a:cubicBezTo>
                  <a:lnTo>
                    <a:pt x="4329" y="2032"/>
                  </a:lnTo>
                  <a:cubicBezTo>
                    <a:pt x="4273" y="2129"/>
                    <a:pt x="4233" y="2228"/>
                    <a:pt x="4203" y="2324"/>
                  </a:cubicBezTo>
                  <a:lnTo>
                    <a:pt x="3802" y="2351"/>
                  </a:lnTo>
                  <a:cubicBezTo>
                    <a:pt x="3735" y="2351"/>
                    <a:pt x="3666" y="2377"/>
                    <a:pt x="3622" y="2434"/>
                  </a:cubicBezTo>
                  <a:lnTo>
                    <a:pt x="1329" y="2434"/>
                  </a:lnTo>
                  <a:cubicBezTo>
                    <a:pt x="884" y="2434"/>
                    <a:pt x="539" y="2792"/>
                    <a:pt x="539" y="3224"/>
                  </a:cubicBezTo>
                  <a:lnTo>
                    <a:pt x="539" y="11702"/>
                  </a:lnTo>
                  <a:lnTo>
                    <a:pt x="276" y="11702"/>
                  </a:lnTo>
                  <a:cubicBezTo>
                    <a:pt x="124" y="11702"/>
                    <a:pt x="1" y="11825"/>
                    <a:pt x="1" y="11964"/>
                  </a:cubicBezTo>
                  <a:lnTo>
                    <a:pt x="1" y="12768"/>
                  </a:lnTo>
                  <a:cubicBezTo>
                    <a:pt x="1" y="13209"/>
                    <a:pt x="359" y="13555"/>
                    <a:pt x="801" y="13555"/>
                  </a:cubicBezTo>
                  <a:lnTo>
                    <a:pt x="13306" y="13555"/>
                  </a:lnTo>
                  <a:cubicBezTo>
                    <a:pt x="13445" y="13555"/>
                    <a:pt x="13568" y="13445"/>
                    <a:pt x="13568" y="13292"/>
                  </a:cubicBezTo>
                  <a:lnTo>
                    <a:pt x="13568" y="11798"/>
                  </a:lnTo>
                  <a:cubicBezTo>
                    <a:pt x="13568" y="11742"/>
                    <a:pt x="13528" y="11702"/>
                    <a:pt x="13485" y="11702"/>
                  </a:cubicBezTo>
                  <a:lnTo>
                    <a:pt x="13043" y="11702"/>
                  </a:lnTo>
                  <a:lnTo>
                    <a:pt x="13043" y="3224"/>
                  </a:lnTo>
                  <a:cubicBezTo>
                    <a:pt x="13043" y="2792"/>
                    <a:pt x="12682" y="2434"/>
                    <a:pt x="12240" y="2434"/>
                  </a:cubicBezTo>
                  <a:lnTo>
                    <a:pt x="9943" y="2434"/>
                  </a:lnTo>
                  <a:cubicBezTo>
                    <a:pt x="9903" y="2377"/>
                    <a:pt x="9833" y="2351"/>
                    <a:pt x="9764" y="2351"/>
                  </a:cubicBezTo>
                  <a:lnTo>
                    <a:pt x="9379" y="2324"/>
                  </a:lnTo>
                  <a:cubicBezTo>
                    <a:pt x="9335" y="2228"/>
                    <a:pt x="9296" y="2129"/>
                    <a:pt x="9252" y="2032"/>
                  </a:cubicBezTo>
                  <a:lnTo>
                    <a:pt x="9515" y="1743"/>
                  </a:lnTo>
                  <a:cubicBezTo>
                    <a:pt x="9611" y="1647"/>
                    <a:pt x="9611" y="1481"/>
                    <a:pt x="9515" y="1382"/>
                  </a:cubicBezTo>
                  <a:lnTo>
                    <a:pt x="8632" y="512"/>
                  </a:lnTo>
                  <a:cubicBezTo>
                    <a:pt x="8580" y="455"/>
                    <a:pt x="8511" y="428"/>
                    <a:pt x="8443" y="428"/>
                  </a:cubicBezTo>
                  <a:cubicBezTo>
                    <a:pt x="8379" y="428"/>
                    <a:pt x="8316" y="452"/>
                    <a:pt x="8270" y="499"/>
                  </a:cubicBezTo>
                  <a:lnTo>
                    <a:pt x="7981" y="761"/>
                  </a:lnTo>
                  <a:cubicBezTo>
                    <a:pt x="7885" y="718"/>
                    <a:pt x="7785" y="678"/>
                    <a:pt x="7689" y="651"/>
                  </a:cubicBezTo>
                  <a:lnTo>
                    <a:pt x="7676" y="250"/>
                  </a:lnTo>
                  <a:cubicBezTo>
                    <a:pt x="7662" y="110"/>
                    <a:pt x="7553" y="1"/>
                    <a:pt x="7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619450" y="2159900"/>
              <a:ext cx="79600" cy="79250"/>
            </a:xfrm>
            <a:custGeom>
              <a:avLst/>
              <a:gdLst/>
              <a:ahLst/>
              <a:cxnLst/>
              <a:rect l="l" t="t" r="r" b="b"/>
              <a:pathLst>
                <a:path w="3184" h="3170" extrusionOk="0">
                  <a:moveTo>
                    <a:pt x="1590" y="527"/>
                  </a:moveTo>
                  <a:cubicBezTo>
                    <a:pt x="2171" y="527"/>
                    <a:pt x="2643" y="998"/>
                    <a:pt x="2643" y="1579"/>
                  </a:cubicBezTo>
                  <a:cubicBezTo>
                    <a:pt x="2614" y="2285"/>
                    <a:pt x="2099" y="2637"/>
                    <a:pt x="1584" y="2637"/>
                  </a:cubicBezTo>
                  <a:cubicBezTo>
                    <a:pt x="1069" y="2637"/>
                    <a:pt x="555" y="2285"/>
                    <a:pt x="528" y="1579"/>
                  </a:cubicBezTo>
                  <a:cubicBezTo>
                    <a:pt x="528" y="998"/>
                    <a:pt x="996" y="527"/>
                    <a:pt x="1590" y="527"/>
                  </a:cubicBezTo>
                  <a:close/>
                  <a:moveTo>
                    <a:pt x="1592" y="1"/>
                  </a:moveTo>
                  <a:cubicBezTo>
                    <a:pt x="817" y="1"/>
                    <a:pt x="42" y="527"/>
                    <a:pt x="0" y="1579"/>
                  </a:cubicBezTo>
                  <a:cubicBezTo>
                    <a:pt x="0" y="2462"/>
                    <a:pt x="707" y="3169"/>
                    <a:pt x="1590" y="3169"/>
                  </a:cubicBezTo>
                  <a:cubicBezTo>
                    <a:pt x="2463" y="3169"/>
                    <a:pt x="3184" y="2462"/>
                    <a:pt x="3184" y="1579"/>
                  </a:cubicBezTo>
                  <a:cubicBezTo>
                    <a:pt x="3142" y="527"/>
                    <a:pt x="2367" y="1"/>
                    <a:pt x="1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560025" y="2282350"/>
              <a:ext cx="198375" cy="92325"/>
            </a:xfrm>
            <a:custGeom>
              <a:avLst/>
              <a:gdLst/>
              <a:ahLst/>
              <a:cxnLst/>
              <a:rect l="l" t="t" r="r" b="b"/>
              <a:pathLst>
                <a:path w="7935" h="3693" extrusionOk="0">
                  <a:moveTo>
                    <a:pt x="7138" y="525"/>
                  </a:moveTo>
                  <a:cubicBezTo>
                    <a:pt x="7274" y="525"/>
                    <a:pt x="7400" y="651"/>
                    <a:pt x="7400" y="788"/>
                  </a:cubicBezTo>
                  <a:cubicBezTo>
                    <a:pt x="7393" y="966"/>
                    <a:pt x="7268" y="1053"/>
                    <a:pt x="7142" y="1053"/>
                  </a:cubicBezTo>
                  <a:cubicBezTo>
                    <a:pt x="7012" y="1053"/>
                    <a:pt x="6880" y="962"/>
                    <a:pt x="6872" y="788"/>
                  </a:cubicBezTo>
                  <a:cubicBezTo>
                    <a:pt x="6872" y="651"/>
                    <a:pt x="6985" y="525"/>
                    <a:pt x="7138" y="525"/>
                  </a:cubicBezTo>
                  <a:close/>
                  <a:moveTo>
                    <a:pt x="3041" y="788"/>
                  </a:moveTo>
                  <a:cubicBezTo>
                    <a:pt x="3181" y="788"/>
                    <a:pt x="3303" y="914"/>
                    <a:pt x="3303" y="1050"/>
                  </a:cubicBezTo>
                  <a:cubicBezTo>
                    <a:pt x="3297" y="1231"/>
                    <a:pt x="3169" y="1321"/>
                    <a:pt x="3041" y="1321"/>
                  </a:cubicBezTo>
                  <a:cubicBezTo>
                    <a:pt x="2913" y="1321"/>
                    <a:pt x="2786" y="1231"/>
                    <a:pt x="2779" y="1050"/>
                  </a:cubicBezTo>
                  <a:cubicBezTo>
                    <a:pt x="2779" y="914"/>
                    <a:pt x="2888" y="788"/>
                    <a:pt x="3041" y="788"/>
                  </a:cubicBezTo>
                  <a:close/>
                  <a:moveTo>
                    <a:pt x="800" y="1797"/>
                  </a:moveTo>
                  <a:cubicBezTo>
                    <a:pt x="940" y="1797"/>
                    <a:pt x="1063" y="1910"/>
                    <a:pt x="1063" y="2062"/>
                  </a:cubicBezTo>
                  <a:cubicBezTo>
                    <a:pt x="1056" y="2235"/>
                    <a:pt x="928" y="2321"/>
                    <a:pt x="800" y="2321"/>
                  </a:cubicBezTo>
                  <a:cubicBezTo>
                    <a:pt x="673" y="2321"/>
                    <a:pt x="545" y="2235"/>
                    <a:pt x="538" y="2062"/>
                  </a:cubicBezTo>
                  <a:cubicBezTo>
                    <a:pt x="538" y="1910"/>
                    <a:pt x="648" y="1797"/>
                    <a:pt x="800" y="1797"/>
                  </a:cubicBezTo>
                  <a:close/>
                  <a:moveTo>
                    <a:pt x="5020" y="2643"/>
                  </a:moveTo>
                  <a:cubicBezTo>
                    <a:pt x="5159" y="2643"/>
                    <a:pt x="5282" y="2753"/>
                    <a:pt x="5282" y="2905"/>
                  </a:cubicBezTo>
                  <a:cubicBezTo>
                    <a:pt x="5282" y="3042"/>
                    <a:pt x="5159" y="3168"/>
                    <a:pt x="5020" y="3168"/>
                  </a:cubicBezTo>
                  <a:cubicBezTo>
                    <a:pt x="4674" y="3154"/>
                    <a:pt x="4674" y="2656"/>
                    <a:pt x="5020" y="2643"/>
                  </a:cubicBezTo>
                  <a:close/>
                  <a:moveTo>
                    <a:pt x="7120" y="1"/>
                  </a:moveTo>
                  <a:cubicBezTo>
                    <a:pt x="6548" y="1"/>
                    <a:pt x="6158" y="627"/>
                    <a:pt x="6417" y="1133"/>
                  </a:cubicBezTo>
                  <a:lnTo>
                    <a:pt x="5365" y="2185"/>
                  </a:lnTo>
                  <a:cubicBezTo>
                    <a:pt x="5262" y="2137"/>
                    <a:pt x="5141" y="2113"/>
                    <a:pt x="5020" y="2113"/>
                  </a:cubicBezTo>
                  <a:cubicBezTo>
                    <a:pt x="4898" y="2113"/>
                    <a:pt x="4777" y="2137"/>
                    <a:pt x="4674" y="2185"/>
                  </a:cubicBezTo>
                  <a:lnTo>
                    <a:pt x="3775" y="1368"/>
                  </a:lnTo>
                  <a:cubicBezTo>
                    <a:pt x="3995" y="863"/>
                    <a:pt x="3604" y="263"/>
                    <a:pt x="3059" y="263"/>
                  </a:cubicBezTo>
                  <a:cubicBezTo>
                    <a:pt x="3053" y="263"/>
                    <a:pt x="3047" y="263"/>
                    <a:pt x="3041" y="263"/>
                  </a:cubicBezTo>
                  <a:cubicBezTo>
                    <a:pt x="2600" y="263"/>
                    <a:pt x="2225" y="635"/>
                    <a:pt x="2254" y="1093"/>
                  </a:cubicBezTo>
                  <a:lnTo>
                    <a:pt x="1312" y="1465"/>
                  </a:lnTo>
                  <a:cubicBezTo>
                    <a:pt x="1161" y="1331"/>
                    <a:pt x="980" y="1270"/>
                    <a:pt x="803" y="1270"/>
                  </a:cubicBezTo>
                  <a:cubicBezTo>
                    <a:pt x="395" y="1270"/>
                    <a:pt x="0" y="1588"/>
                    <a:pt x="0" y="2062"/>
                  </a:cubicBezTo>
                  <a:cubicBezTo>
                    <a:pt x="0" y="2504"/>
                    <a:pt x="359" y="2849"/>
                    <a:pt x="800" y="2849"/>
                  </a:cubicBezTo>
                  <a:cubicBezTo>
                    <a:pt x="807" y="2849"/>
                    <a:pt x="814" y="2849"/>
                    <a:pt x="821" y="2849"/>
                  </a:cubicBezTo>
                  <a:cubicBezTo>
                    <a:pt x="1296" y="2849"/>
                    <a:pt x="1659" y="2401"/>
                    <a:pt x="1577" y="1923"/>
                  </a:cubicBezTo>
                  <a:lnTo>
                    <a:pt x="2447" y="1578"/>
                  </a:lnTo>
                  <a:cubicBezTo>
                    <a:pt x="2590" y="1754"/>
                    <a:pt x="2822" y="1852"/>
                    <a:pt x="3051" y="1852"/>
                  </a:cubicBezTo>
                  <a:cubicBezTo>
                    <a:pt x="3180" y="1852"/>
                    <a:pt x="3307" y="1821"/>
                    <a:pt x="3416" y="1757"/>
                  </a:cubicBezTo>
                  <a:lnTo>
                    <a:pt x="4299" y="2574"/>
                  </a:lnTo>
                  <a:cubicBezTo>
                    <a:pt x="4053" y="3079"/>
                    <a:pt x="4444" y="3692"/>
                    <a:pt x="5002" y="3692"/>
                  </a:cubicBezTo>
                  <a:cubicBezTo>
                    <a:pt x="5008" y="3692"/>
                    <a:pt x="5014" y="3692"/>
                    <a:pt x="5020" y="3692"/>
                  </a:cubicBezTo>
                  <a:cubicBezTo>
                    <a:pt x="5025" y="3692"/>
                    <a:pt x="5031" y="3692"/>
                    <a:pt x="5037" y="3692"/>
                  </a:cubicBezTo>
                  <a:cubicBezTo>
                    <a:pt x="5595" y="3692"/>
                    <a:pt x="5986" y="3066"/>
                    <a:pt x="5740" y="2560"/>
                  </a:cubicBezTo>
                  <a:lnTo>
                    <a:pt x="6789" y="1508"/>
                  </a:lnTo>
                  <a:cubicBezTo>
                    <a:pt x="6897" y="1560"/>
                    <a:pt x="7011" y="1585"/>
                    <a:pt x="7123" y="1585"/>
                  </a:cubicBezTo>
                  <a:cubicBezTo>
                    <a:pt x="7542" y="1585"/>
                    <a:pt x="7935" y="1246"/>
                    <a:pt x="7924" y="788"/>
                  </a:cubicBezTo>
                  <a:cubicBezTo>
                    <a:pt x="7924" y="359"/>
                    <a:pt x="7566" y="1"/>
                    <a:pt x="7138" y="1"/>
                  </a:cubicBezTo>
                  <a:cubicBezTo>
                    <a:pt x="7132" y="1"/>
                    <a:pt x="7126" y="1"/>
                    <a:pt x="7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6" name="Google Shape;816;p38"/>
          <p:cNvCxnSpPr>
            <a:stCxn id="817" idx="3"/>
            <a:endCxn id="811" idx="1"/>
          </p:cNvCxnSpPr>
          <p:nvPr/>
        </p:nvCxnSpPr>
        <p:spPr>
          <a:xfrm>
            <a:off x="1758353" y="1715097"/>
            <a:ext cx="304800" cy="0"/>
          </a:xfrm>
          <a:prstGeom prst="straightConnector1">
            <a:avLst/>
          </a:prstGeom>
          <a:noFill/>
          <a:ln w="9525" cap="flat" cmpd="sng">
            <a:solidFill>
              <a:schemeClr val="dk1"/>
            </a:solidFill>
            <a:prstDash val="solid"/>
            <a:round/>
            <a:headEnd type="none" w="med" len="med"/>
            <a:tailEnd type="diamond" w="med" len="med"/>
          </a:ln>
        </p:spPr>
      </p:cxnSp>
      <p:sp>
        <p:nvSpPr>
          <p:cNvPr id="818" name="Google Shape;818;p38"/>
          <p:cNvSpPr/>
          <p:nvPr/>
        </p:nvSpPr>
        <p:spPr>
          <a:xfrm>
            <a:off x="4457625" y="1431585"/>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9" name="Google Shape;819;p38"/>
          <p:cNvCxnSpPr>
            <a:stCxn id="820" idx="3"/>
            <a:endCxn id="818" idx="1"/>
          </p:cNvCxnSpPr>
          <p:nvPr/>
        </p:nvCxnSpPr>
        <p:spPr>
          <a:xfrm>
            <a:off x="4152828" y="1715098"/>
            <a:ext cx="304800" cy="0"/>
          </a:xfrm>
          <a:prstGeom prst="straightConnector1">
            <a:avLst/>
          </a:prstGeom>
          <a:noFill/>
          <a:ln w="9525" cap="flat" cmpd="sng">
            <a:solidFill>
              <a:schemeClr val="dk1"/>
            </a:solidFill>
            <a:prstDash val="solid"/>
            <a:round/>
            <a:headEnd type="none" w="med" len="med"/>
            <a:tailEnd type="diamond" w="med" len="med"/>
          </a:ln>
        </p:spPr>
      </p:cxnSp>
      <p:sp>
        <p:nvSpPr>
          <p:cNvPr id="821" name="Google Shape;821;p38"/>
          <p:cNvSpPr/>
          <p:nvPr/>
        </p:nvSpPr>
        <p:spPr>
          <a:xfrm>
            <a:off x="6852100" y="1431585"/>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3944322" y="3207583"/>
            <a:ext cx="567000" cy="56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38"/>
          <p:cNvCxnSpPr>
            <a:stCxn id="824" idx="3"/>
            <a:endCxn id="822" idx="1"/>
          </p:cNvCxnSpPr>
          <p:nvPr/>
        </p:nvCxnSpPr>
        <p:spPr>
          <a:xfrm>
            <a:off x="3639575" y="3491095"/>
            <a:ext cx="304800" cy="0"/>
          </a:xfrm>
          <a:prstGeom prst="straightConnector1">
            <a:avLst/>
          </a:prstGeom>
          <a:noFill/>
          <a:ln w="9525" cap="flat" cmpd="sng">
            <a:solidFill>
              <a:schemeClr val="dk1"/>
            </a:solidFill>
            <a:prstDash val="solid"/>
            <a:round/>
            <a:headEnd type="none" w="med" len="med"/>
            <a:tailEnd type="diamond" w="med" len="med"/>
          </a:ln>
        </p:spPr>
      </p:cxnSp>
      <p:sp>
        <p:nvSpPr>
          <p:cNvPr id="829" name="Google Shape;829;p38"/>
          <p:cNvSpPr txBox="1">
            <a:spLocks noGrp="1"/>
          </p:cNvSpPr>
          <p:nvPr>
            <p:ph type="subTitle" idx="6"/>
          </p:nvPr>
        </p:nvSpPr>
        <p:spPr>
          <a:xfrm>
            <a:off x="3616450" y="2236648"/>
            <a:ext cx="2475800" cy="484800"/>
          </a:xfrm>
          <a:prstGeom prst="rect">
            <a:avLst/>
          </a:prstGeom>
        </p:spPr>
        <p:txBody>
          <a:bodyPr spcFirstLastPara="1" wrap="square" lIns="91425" tIns="91425" rIns="91425" bIns="91425" anchor="b" anchorCtr="0">
            <a:noAutofit/>
          </a:bodyPr>
          <a:lstStyle/>
          <a:p>
            <a:pPr marL="0" lvl="0" indent="0"/>
            <a:r>
              <a:rPr lang="en-US" b="1" dirty="0"/>
              <a:t>Applications </a:t>
            </a:r>
            <a:r>
              <a:rPr lang="en-US" b="1" dirty="0" err="1"/>
              <a:t>d'utilisation</a:t>
            </a:r>
            <a:endParaRPr dirty="0"/>
          </a:p>
        </p:txBody>
      </p:sp>
      <p:grpSp>
        <p:nvGrpSpPr>
          <p:cNvPr id="847" name="Google Shape;847;p38"/>
          <p:cNvGrpSpPr/>
          <p:nvPr/>
        </p:nvGrpSpPr>
        <p:grpSpPr>
          <a:xfrm>
            <a:off x="6966013" y="1545435"/>
            <a:ext cx="339275" cy="339300"/>
            <a:chOff x="3277475" y="3256400"/>
            <a:chExt cx="339275" cy="339300"/>
          </a:xfrm>
        </p:grpSpPr>
        <p:sp>
          <p:nvSpPr>
            <p:cNvPr id="848" name="Google Shape;848;p38"/>
            <p:cNvSpPr/>
            <p:nvPr/>
          </p:nvSpPr>
          <p:spPr>
            <a:xfrm>
              <a:off x="3277475" y="3256400"/>
              <a:ext cx="339275" cy="339300"/>
            </a:xfrm>
            <a:custGeom>
              <a:avLst/>
              <a:gdLst/>
              <a:ahLst/>
              <a:cxnLst/>
              <a:rect l="l" t="t" r="r" b="b"/>
              <a:pathLst>
                <a:path w="13571" h="13572" extrusionOk="0">
                  <a:moveTo>
                    <a:pt x="2546" y="2451"/>
                  </a:moveTo>
                  <a:lnTo>
                    <a:pt x="2546" y="2975"/>
                  </a:lnTo>
                  <a:lnTo>
                    <a:pt x="1328" y="2975"/>
                  </a:lnTo>
                  <a:cubicBezTo>
                    <a:pt x="1179" y="2975"/>
                    <a:pt x="1066" y="3085"/>
                    <a:pt x="1066" y="3237"/>
                  </a:cubicBezTo>
                  <a:lnTo>
                    <a:pt x="1066" y="9863"/>
                  </a:lnTo>
                  <a:lnTo>
                    <a:pt x="541" y="9863"/>
                  </a:lnTo>
                  <a:lnTo>
                    <a:pt x="541" y="2713"/>
                  </a:lnTo>
                  <a:cubicBezTo>
                    <a:pt x="541" y="2560"/>
                    <a:pt x="651" y="2451"/>
                    <a:pt x="804" y="2451"/>
                  </a:cubicBezTo>
                  <a:close/>
                  <a:moveTo>
                    <a:pt x="2546" y="3500"/>
                  </a:moveTo>
                  <a:lnTo>
                    <a:pt x="2546" y="9863"/>
                  </a:lnTo>
                  <a:lnTo>
                    <a:pt x="1594" y="9863"/>
                  </a:lnTo>
                  <a:lnTo>
                    <a:pt x="1594" y="3500"/>
                  </a:lnTo>
                  <a:close/>
                  <a:moveTo>
                    <a:pt x="10500" y="542"/>
                  </a:moveTo>
                  <a:lnTo>
                    <a:pt x="10500" y="9863"/>
                  </a:lnTo>
                  <a:lnTo>
                    <a:pt x="3071" y="9863"/>
                  </a:lnTo>
                  <a:lnTo>
                    <a:pt x="3071" y="542"/>
                  </a:lnTo>
                  <a:close/>
                  <a:moveTo>
                    <a:pt x="11981" y="3500"/>
                  </a:moveTo>
                  <a:lnTo>
                    <a:pt x="11981" y="9863"/>
                  </a:lnTo>
                  <a:lnTo>
                    <a:pt x="11025" y="9863"/>
                  </a:lnTo>
                  <a:lnTo>
                    <a:pt x="11025" y="3500"/>
                  </a:lnTo>
                  <a:close/>
                  <a:moveTo>
                    <a:pt x="12767" y="2451"/>
                  </a:moveTo>
                  <a:cubicBezTo>
                    <a:pt x="12920" y="2451"/>
                    <a:pt x="13030" y="2560"/>
                    <a:pt x="13030" y="2713"/>
                  </a:cubicBezTo>
                  <a:lnTo>
                    <a:pt x="13030" y="9863"/>
                  </a:lnTo>
                  <a:lnTo>
                    <a:pt x="12505" y="9863"/>
                  </a:lnTo>
                  <a:lnTo>
                    <a:pt x="12505" y="3237"/>
                  </a:lnTo>
                  <a:cubicBezTo>
                    <a:pt x="12505" y="3085"/>
                    <a:pt x="12396" y="2975"/>
                    <a:pt x="12243" y="2975"/>
                  </a:cubicBezTo>
                  <a:lnTo>
                    <a:pt x="11025" y="2975"/>
                  </a:lnTo>
                  <a:lnTo>
                    <a:pt x="11025" y="2451"/>
                  </a:lnTo>
                  <a:close/>
                  <a:moveTo>
                    <a:pt x="13030" y="10388"/>
                  </a:moveTo>
                  <a:lnTo>
                    <a:pt x="13030" y="10653"/>
                  </a:lnTo>
                  <a:cubicBezTo>
                    <a:pt x="13030" y="10803"/>
                    <a:pt x="12920" y="10915"/>
                    <a:pt x="12767" y="10915"/>
                  </a:cubicBezTo>
                  <a:lnTo>
                    <a:pt x="804" y="10915"/>
                  </a:lnTo>
                  <a:cubicBezTo>
                    <a:pt x="651" y="10915"/>
                    <a:pt x="541" y="10803"/>
                    <a:pt x="541" y="10653"/>
                  </a:cubicBezTo>
                  <a:lnTo>
                    <a:pt x="541" y="10388"/>
                  </a:lnTo>
                  <a:close/>
                  <a:moveTo>
                    <a:pt x="7595" y="11453"/>
                  </a:moveTo>
                  <a:lnTo>
                    <a:pt x="8024" y="13043"/>
                  </a:lnTo>
                  <a:lnTo>
                    <a:pt x="5534" y="13043"/>
                  </a:lnTo>
                  <a:lnTo>
                    <a:pt x="5962" y="11453"/>
                  </a:lnTo>
                  <a:close/>
                  <a:moveTo>
                    <a:pt x="2809" y="1"/>
                  </a:moveTo>
                  <a:cubicBezTo>
                    <a:pt x="2672" y="1"/>
                    <a:pt x="2546" y="127"/>
                    <a:pt x="2546" y="280"/>
                  </a:cubicBezTo>
                  <a:lnTo>
                    <a:pt x="2546" y="1909"/>
                  </a:lnTo>
                  <a:lnTo>
                    <a:pt x="804" y="1909"/>
                  </a:lnTo>
                  <a:cubicBezTo>
                    <a:pt x="362" y="1909"/>
                    <a:pt x="0" y="2271"/>
                    <a:pt x="0" y="2713"/>
                  </a:cubicBezTo>
                  <a:lnTo>
                    <a:pt x="0" y="10653"/>
                  </a:lnTo>
                  <a:cubicBezTo>
                    <a:pt x="0" y="11095"/>
                    <a:pt x="362" y="11453"/>
                    <a:pt x="804" y="11453"/>
                  </a:cubicBezTo>
                  <a:lnTo>
                    <a:pt x="5424" y="11453"/>
                  </a:lnTo>
                  <a:lnTo>
                    <a:pt x="4996" y="13043"/>
                  </a:lnTo>
                  <a:lnTo>
                    <a:pt x="4664" y="13043"/>
                  </a:lnTo>
                  <a:cubicBezTo>
                    <a:pt x="4302" y="13043"/>
                    <a:pt x="4302" y="13558"/>
                    <a:pt x="4664" y="13571"/>
                  </a:cubicBezTo>
                  <a:lnTo>
                    <a:pt x="8897" y="13571"/>
                  </a:lnTo>
                  <a:cubicBezTo>
                    <a:pt x="9242" y="13558"/>
                    <a:pt x="9255" y="13060"/>
                    <a:pt x="8897" y="13043"/>
                  </a:cubicBezTo>
                  <a:lnTo>
                    <a:pt x="8578" y="13043"/>
                  </a:lnTo>
                  <a:lnTo>
                    <a:pt x="8150" y="11453"/>
                  </a:lnTo>
                  <a:lnTo>
                    <a:pt x="12767" y="11453"/>
                  </a:lnTo>
                  <a:cubicBezTo>
                    <a:pt x="13212" y="11453"/>
                    <a:pt x="13571" y="11095"/>
                    <a:pt x="13571" y="10653"/>
                  </a:cubicBezTo>
                  <a:lnTo>
                    <a:pt x="13571" y="2713"/>
                  </a:lnTo>
                  <a:cubicBezTo>
                    <a:pt x="13571" y="2271"/>
                    <a:pt x="13212" y="1909"/>
                    <a:pt x="12767" y="1909"/>
                  </a:cubicBezTo>
                  <a:lnTo>
                    <a:pt x="11025" y="1909"/>
                  </a:lnTo>
                  <a:lnTo>
                    <a:pt x="11025" y="280"/>
                  </a:lnTo>
                  <a:cubicBezTo>
                    <a:pt x="11025" y="127"/>
                    <a:pt x="10902" y="1"/>
                    <a:pt x="10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3374325" y="3341150"/>
              <a:ext cx="145575" cy="145900"/>
            </a:xfrm>
            <a:custGeom>
              <a:avLst/>
              <a:gdLst/>
              <a:ahLst/>
              <a:cxnLst/>
              <a:rect l="l" t="t" r="r" b="b"/>
              <a:pathLst>
                <a:path w="5823" h="5836" extrusionOk="0">
                  <a:moveTo>
                    <a:pt x="3306" y="541"/>
                  </a:moveTo>
                  <a:lnTo>
                    <a:pt x="3306" y="1328"/>
                  </a:lnTo>
                  <a:lnTo>
                    <a:pt x="2516" y="1328"/>
                  </a:lnTo>
                  <a:lnTo>
                    <a:pt x="2516" y="541"/>
                  </a:lnTo>
                  <a:close/>
                  <a:moveTo>
                    <a:pt x="1328" y="2516"/>
                  </a:moveTo>
                  <a:lnTo>
                    <a:pt x="1328" y="3320"/>
                  </a:lnTo>
                  <a:lnTo>
                    <a:pt x="525" y="3320"/>
                  </a:lnTo>
                  <a:lnTo>
                    <a:pt x="525" y="2516"/>
                  </a:lnTo>
                  <a:close/>
                  <a:moveTo>
                    <a:pt x="5298" y="2516"/>
                  </a:moveTo>
                  <a:lnTo>
                    <a:pt x="5298" y="3320"/>
                  </a:lnTo>
                  <a:lnTo>
                    <a:pt x="4495" y="3320"/>
                  </a:lnTo>
                  <a:lnTo>
                    <a:pt x="4495" y="2516"/>
                  </a:lnTo>
                  <a:close/>
                  <a:moveTo>
                    <a:pt x="3306" y="4508"/>
                  </a:moveTo>
                  <a:lnTo>
                    <a:pt x="3306" y="5298"/>
                  </a:lnTo>
                  <a:lnTo>
                    <a:pt x="2516" y="5298"/>
                  </a:lnTo>
                  <a:lnTo>
                    <a:pt x="2516" y="4508"/>
                  </a:lnTo>
                  <a:close/>
                  <a:moveTo>
                    <a:pt x="2254" y="0"/>
                  </a:moveTo>
                  <a:cubicBezTo>
                    <a:pt x="2101" y="0"/>
                    <a:pt x="1979" y="126"/>
                    <a:pt x="1979" y="276"/>
                  </a:cubicBezTo>
                  <a:lnTo>
                    <a:pt x="1979" y="1590"/>
                  </a:lnTo>
                  <a:cubicBezTo>
                    <a:pt x="1979" y="1743"/>
                    <a:pt x="2101" y="1869"/>
                    <a:pt x="2254" y="1869"/>
                  </a:cubicBezTo>
                  <a:lnTo>
                    <a:pt x="2643" y="1869"/>
                  </a:lnTo>
                  <a:lnTo>
                    <a:pt x="2643" y="2656"/>
                  </a:lnTo>
                  <a:lnTo>
                    <a:pt x="1853" y="2656"/>
                  </a:lnTo>
                  <a:lnTo>
                    <a:pt x="1853" y="2254"/>
                  </a:lnTo>
                  <a:cubicBezTo>
                    <a:pt x="1853" y="2118"/>
                    <a:pt x="1730" y="1992"/>
                    <a:pt x="1590" y="1992"/>
                  </a:cubicBezTo>
                  <a:lnTo>
                    <a:pt x="262" y="1992"/>
                  </a:lnTo>
                  <a:cubicBezTo>
                    <a:pt x="110" y="1992"/>
                    <a:pt x="0" y="2118"/>
                    <a:pt x="0" y="2254"/>
                  </a:cubicBezTo>
                  <a:lnTo>
                    <a:pt x="0" y="3582"/>
                  </a:lnTo>
                  <a:cubicBezTo>
                    <a:pt x="0" y="3735"/>
                    <a:pt x="110" y="3844"/>
                    <a:pt x="262" y="3844"/>
                  </a:cubicBezTo>
                  <a:lnTo>
                    <a:pt x="1590" y="3844"/>
                  </a:lnTo>
                  <a:cubicBezTo>
                    <a:pt x="1730" y="3844"/>
                    <a:pt x="1853" y="3735"/>
                    <a:pt x="1853" y="3582"/>
                  </a:cubicBezTo>
                  <a:lnTo>
                    <a:pt x="1853" y="3180"/>
                  </a:lnTo>
                  <a:lnTo>
                    <a:pt x="2643" y="3180"/>
                  </a:lnTo>
                  <a:lnTo>
                    <a:pt x="2643" y="3983"/>
                  </a:lnTo>
                  <a:lnTo>
                    <a:pt x="2254" y="3983"/>
                  </a:lnTo>
                  <a:cubicBezTo>
                    <a:pt x="2101" y="3983"/>
                    <a:pt x="1979" y="4093"/>
                    <a:pt x="1979" y="4246"/>
                  </a:cubicBezTo>
                  <a:lnTo>
                    <a:pt x="1979" y="5574"/>
                  </a:lnTo>
                  <a:cubicBezTo>
                    <a:pt x="1979" y="5713"/>
                    <a:pt x="2101" y="5836"/>
                    <a:pt x="2254" y="5836"/>
                  </a:cubicBezTo>
                  <a:lnTo>
                    <a:pt x="3569" y="5836"/>
                  </a:lnTo>
                  <a:cubicBezTo>
                    <a:pt x="3721" y="5836"/>
                    <a:pt x="3831" y="5713"/>
                    <a:pt x="3831" y="5574"/>
                  </a:cubicBezTo>
                  <a:lnTo>
                    <a:pt x="3831" y="4246"/>
                  </a:lnTo>
                  <a:cubicBezTo>
                    <a:pt x="3831" y="4093"/>
                    <a:pt x="3721" y="3983"/>
                    <a:pt x="3569" y="3983"/>
                  </a:cubicBezTo>
                  <a:lnTo>
                    <a:pt x="3180" y="3983"/>
                  </a:lnTo>
                  <a:lnTo>
                    <a:pt x="3180" y="3180"/>
                  </a:lnTo>
                  <a:lnTo>
                    <a:pt x="3970" y="3180"/>
                  </a:lnTo>
                  <a:lnTo>
                    <a:pt x="3970" y="3582"/>
                  </a:lnTo>
                  <a:cubicBezTo>
                    <a:pt x="3970" y="3735"/>
                    <a:pt x="4093" y="3844"/>
                    <a:pt x="4233" y="3844"/>
                  </a:cubicBezTo>
                  <a:lnTo>
                    <a:pt x="5560" y="3844"/>
                  </a:lnTo>
                  <a:cubicBezTo>
                    <a:pt x="5713" y="3844"/>
                    <a:pt x="5823" y="3735"/>
                    <a:pt x="5823" y="3582"/>
                  </a:cubicBezTo>
                  <a:lnTo>
                    <a:pt x="5823" y="2254"/>
                  </a:lnTo>
                  <a:cubicBezTo>
                    <a:pt x="5823" y="2118"/>
                    <a:pt x="5713" y="1992"/>
                    <a:pt x="5560" y="1992"/>
                  </a:cubicBezTo>
                  <a:lnTo>
                    <a:pt x="4233" y="1992"/>
                  </a:lnTo>
                  <a:cubicBezTo>
                    <a:pt x="4093" y="1992"/>
                    <a:pt x="3970" y="2118"/>
                    <a:pt x="3970" y="2254"/>
                  </a:cubicBezTo>
                  <a:lnTo>
                    <a:pt x="3970" y="2656"/>
                  </a:lnTo>
                  <a:lnTo>
                    <a:pt x="3180" y="2656"/>
                  </a:lnTo>
                  <a:lnTo>
                    <a:pt x="3180" y="1869"/>
                  </a:lnTo>
                  <a:lnTo>
                    <a:pt x="3569" y="1869"/>
                  </a:lnTo>
                  <a:cubicBezTo>
                    <a:pt x="3721" y="1869"/>
                    <a:pt x="3831" y="1743"/>
                    <a:pt x="3831" y="1590"/>
                  </a:cubicBezTo>
                  <a:lnTo>
                    <a:pt x="3831" y="276"/>
                  </a:lnTo>
                  <a:cubicBezTo>
                    <a:pt x="3831" y="126"/>
                    <a:pt x="3721" y="0"/>
                    <a:pt x="3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371900" y="3313500"/>
              <a:ext cx="65025" cy="13150"/>
            </a:xfrm>
            <a:custGeom>
              <a:avLst/>
              <a:gdLst/>
              <a:ahLst/>
              <a:cxnLst/>
              <a:rect l="l" t="t" r="r" b="b"/>
              <a:pathLst>
                <a:path w="2601" h="526" extrusionOk="0">
                  <a:moveTo>
                    <a:pt x="346" y="1"/>
                  </a:moveTo>
                  <a:cubicBezTo>
                    <a:pt x="1" y="14"/>
                    <a:pt x="1" y="512"/>
                    <a:pt x="346" y="525"/>
                  </a:cubicBezTo>
                  <a:lnTo>
                    <a:pt x="2338" y="525"/>
                  </a:lnTo>
                  <a:cubicBezTo>
                    <a:pt x="2491" y="525"/>
                    <a:pt x="2600" y="416"/>
                    <a:pt x="2600" y="263"/>
                  </a:cubicBezTo>
                  <a:cubicBezTo>
                    <a:pt x="2600" y="123"/>
                    <a:pt x="2491" y="1"/>
                    <a:pt x="2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371900" y="3341150"/>
              <a:ext cx="37375" cy="13550"/>
            </a:xfrm>
            <a:custGeom>
              <a:avLst/>
              <a:gdLst/>
              <a:ahLst/>
              <a:cxnLst/>
              <a:rect l="l" t="t" r="r" b="b"/>
              <a:pathLst>
                <a:path w="1495" h="542" extrusionOk="0">
                  <a:moveTo>
                    <a:pt x="346" y="0"/>
                  </a:moveTo>
                  <a:cubicBezTo>
                    <a:pt x="1" y="13"/>
                    <a:pt x="1" y="524"/>
                    <a:pt x="346" y="541"/>
                  </a:cubicBezTo>
                  <a:lnTo>
                    <a:pt x="1203" y="541"/>
                  </a:lnTo>
                  <a:cubicBezTo>
                    <a:pt x="1342" y="541"/>
                    <a:pt x="1452" y="442"/>
                    <a:pt x="1481" y="305"/>
                  </a:cubicBezTo>
                  <a:cubicBezTo>
                    <a:pt x="1495" y="153"/>
                    <a:pt x="1369" y="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371900" y="3285775"/>
              <a:ext cx="65775" cy="13225"/>
            </a:xfrm>
            <a:custGeom>
              <a:avLst/>
              <a:gdLst/>
              <a:ahLst/>
              <a:cxnLst/>
              <a:rect l="l" t="t" r="r" b="b"/>
              <a:pathLst>
                <a:path w="2631" h="529" extrusionOk="0">
                  <a:moveTo>
                    <a:pt x="346" y="1"/>
                  </a:moveTo>
                  <a:cubicBezTo>
                    <a:pt x="1" y="17"/>
                    <a:pt x="1" y="515"/>
                    <a:pt x="346" y="529"/>
                  </a:cubicBezTo>
                  <a:lnTo>
                    <a:pt x="2325" y="529"/>
                  </a:lnTo>
                  <a:cubicBezTo>
                    <a:pt x="2464" y="529"/>
                    <a:pt x="2587" y="432"/>
                    <a:pt x="2600" y="306"/>
                  </a:cubicBezTo>
                  <a:cubicBezTo>
                    <a:pt x="2630" y="140"/>
                    <a:pt x="2504" y="1"/>
                    <a:pt x="2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3454575" y="3313500"/>
              <a:ext cx="65325" cy="13150"/>
            </a:xfrm>
            <a:custGeom>
              <a:avLst/>
              <a:gdLst/>
              <a:ahLst/>
              <a:cxnLst/>
              <a:rect l="l" t="t" r="r" b="b"/>
              <a:pathLst>
                <a:path w="2613" h="526" extrusionOk="0">
                  <a:moveTo>
                    <a:pt x="359" y="1"/>
                  </a:moveTo>
                  <a:cubicBezTo>
                    <a:pt x="0" y="14"/>
                    <a:pt x="0" y="512"/>
                    <a:pt x="359" y="525"/>
                  </a:cubicBezTo>
                  <a:lnTo>
                    <a:pt x="2337" y="525"/>
                  </a:lnTo>
                  <a:cubicBezTo>
                    <a:pt x="2490" y="525"/>
                    <a:pt x="2613" y="416"/>
                    <a:pt x="2613" y="263"/>
                  </a:cubicBezTo>
                  <a:cubicBezTo>
                    <a:pt x="2613" y="123"/>
                    <a:pt x="2490" y="1"/>
                    <a:pt x="2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3454575" y="3285775"/>
              <a:ext cx="65675" cy="13225"/>
            </a:xfrm>
            <a:custGeom>
              <a:avLst/>
              <a:gdLst/>
              <a:ahLst/>
              <a:cxnLst/>
              <a:rect l="l" t="t" r="r" b="b"/>
              <a:pathLst>
                <a:path w="2627" h="529" extrusionOk="0">
                  <a:moveTo>
                    <a:pt x="359" y="1"/>
                  </a:moveTo>
                  <a:cubicBezTo>
                    <a:pt x="0" y="17"/>
                    <a:pt x="0" y="515"/>
                    <a:pt x="359" y="529"/>
                  </a:cubicBezTo>
                  <a:lnTo>
                    <a:pt x="2337" y="529"/>
                  </a:lnTo>
                  <a:cubicBezTo>
                    <a:pt x="2460" y="529"/>
                    <a:pt x="2586" y="432"/>
                    <a:pt x="2599" y="306"/>
                  </a:cubicBezTo>
                  <a:cubicBezTo>
                    <a:pt x="2626" y="140"/>
                    <a:pt x="2503" y="1"/>
                    <a:pt x="2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3484600" y="3341150"/>
              <a:ext cx="37375" cy="13550"/>
            </a:xfrm>
            <a:custGeom>
              <a:avLst/>
              <a:gdLst/>
              <a:ahLst/>
              <a:cxnLst/>
              <a:rect l="l" t="t" r="r" b="b"/>
              <a:pathLst>
                <a:path w="1495" h="542" extrusionOk="0">
                  <a:moveTo>
                    <a:pt x="293" y="0"/>
                  </a:moveTo>
                  <a:cubicBezTo>
                    <a:pt x="154" y="0"/>
                    <a:pt x="44" y="96"/>
                    <a:pt x="14" y="236"/>
                  </a:cubicBezTo>
                  <a:cubicBezTo>
                    <a:pt x="1" y="402"/>
                    <a:pt x="127" y="541"/>
                    <a:pt x="280" y="541"/>
                  </a:cubicBezTo>
                  <a:lnTo>
                    <a:pt x="1136" y="541"/>
                  </a:lnTo>
                  <a:cubicBezTo>
                    <a:pt x="1495" y="524"/>
                    <a:pt x="1495" y="13"/>
                    <a:pt x="1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3371900" y="3473600"/>
              <a:ext cx="37375" cy="13450"/>
            </a:xfrm>
            <a:custGeom>
              <a:avLst/>
              <a:gdLst/>
              <a:ahLst/>
              <a:cxnLst/>
              <a:rect l="l" t="t" r="r" b="b"/>
              <a:pathLst>
                <a:path w="1495" h="538" extrusionOk="0">
                  <a:moveTo>
                    <a:pt x="346" y="0"/>
                  </a:moveTo>
                  <a:cubicBezTo>
                    <a:pt x="1" y="13"/>
                    <a:pt x="1" y="525"/>
                    <a:pt x="346" y="538"/>
                  </a:cubicBezTo>
                  <a:lnTo>
                    <a:pt x="1203" y="538"/>
                  </a:lnTo>
                  <a:cubicBezTo>
                    <a:pt x="1342" y="538"/>
                    <a:pt x="1452" y="442"/>
                    <a:pt x="1481" y="305"/>
                  </a:cubicBezTo>
                  <a:cubicBezTo>
                    <a:pt x="1495" y="153"/>
                    <a:pt x="1369" y="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3484600" y="3473600"/>
              <a:ext cx="37375" cy="13450"/>
            </a:xfrm>
            <a:custGeom>
              <a:avLst/>
              <a:gdLst/>
              <a:ahLst/>
              <a:cxnLst/>
              <a:rect l="l" t="t" r="r" b="b"/>
              <a:pathLst>
                <a:path w="1495" h="538" extrusionOk="0">
                  <a:moveTo>
                    <a:pt x="293" y="0"/>
                  </a:moveTo>
                  <a:cubicBezTo>
                    <a:pt x="154" y="0"/>
                    <a:pt x="44" y="96"/>
                    <a:pt x="14" y="236"/>
                  </a:cubicBezTo>
                  <a:cubicBezTo>
                    <a:pt x="1" y="402"/>
                    <a:pt x="127" y="538"/>
                    <a:pt x="280" y="538"/>
                  </a:cubicBezTo>
                  <a:lnTo>
                    <a:pt x="1136" y="538"/>
                  </a:lnTo>
                  <a:cubicBezTo>
                    <a:pt x="1495" y="525"/>
                    <a:pt x="1495" y="13"/>
                    <a:pt x="1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38"/>
          <p:cNvGrpSpPr/>
          <p:nvPr/>
        </p:nvGrpSpPr>
        <p:grpSpPr>
          <a:xfrm>
            <a:off x="4601850" y="1545435"/>
            <a:ext cx="338875" cy="339300"/>
            <a:chOff x="2518850" y="3256400"/>
            <a:chExt cx="338875" cy="339300"/>
          </a:xfrm>
        </p:grpSpPr>
        <p:sp>
          <p:nvSpPr>
            <p:cNvPr id="859" name="Google Shape;859;p38"/>
            <p:cNvSpPr/>
            <p:nvPr/>
          </p:nvSpPr>
          <p:spPr>
            <a:xfrm>
              <a:off x="2518850" y="3256400"/>
              <a:ext cx="338875" cy="339300"/>
            </a:xfrm>
            <a:custGeom>
              <a:avLst/>
              <a:gdLst/>
              <a:ahLst/>
              <a:cxnLst/>
              <a:rect l="l" t="t" r="r" b="b"/>
              <a:pathLst>
                <a:path w="13555" h="13572" extrusionOk="0">
                  <a:moveTo>
                    <a:pt x="8370" y="2975"/>
                  </a:moveTo>
                  <a:lnTo>
                    <a:pt x="8370" y="3500"/>
                  </a:lnTo>
                  <a:lnTo>
                    <a:pt x="7842" y="3500"/>
                  </a:lnTo>
                  <a:lnTo>
                    <a:pt x="7842" y="2975"/>
                  </a:lnTo>
                  <a:close/>
                  <a:moveTo>
                    <a:pt x="4662" y="5259"/>
                  </a:moveTo>
                  <a:lnTo>
                    <a:pt x="4662" y="7317"/>
                  </a:lnTo>
                  <a:lnTo>
                    <a:pt x="3596" y="7317"/>
                  </a:lnTo>
                  <a:lnTo>
                    <a:pt x="3596" y="5259"/>
                  </a:lnTo>
                  <a:close/>
                  <a:moveTo>
                    <a:pt x="7304" y="542"/>
                  </a:moveTo>
                  <a:lnTo>
                    <a:pt x="7304" y="7317"/>
                  </a:lnTo>
                  <a:lnTo>
                    <a:pt x="6252" y="7317"/>
                  </a:lnTo>
                  <a:lnTo>
                    <a:pt x="6252" y="542"/>
                  </a:lnTo>
                  <a:close/>
                  <a:moveTo>
                    <a:pt x="8370" y="4027"/>
                  </a:moveTo>
                  <a:lnTo>
                    <a:pt x="8370" y="7317"/>
                  </a:lnTo>
                  <a:lnTo>
                    <a:pt x="7842" y="7317"/>
                  </a:lnTo>
                  <a:lnTo>
                    <a:pt x="7842" y="4027"/>
                  </a:lnTo>
                  <a:close/>
                  <a:moveTo>
                    <a:pt x="9960" y="2451"/>
                  </a:moveTo>
                  <a:lnTo>
                    <a:pt x="9960" y="7317"/>
                  </a:lnTo>
                  <a:lnTo>
                    <a:pt x="8894" y="7317"/>
                  </a:lnTo>
                  <a:lnTo>
                    <a:pt x="8894" y="2451"/>
                  </a:lnTo>
                  <a:close/>
                  <a:moveTo>
                    <a:pt x="11440" y="4027"/>
                  </a:moveTo>
                  <a:lnTo>
                    <a:pt x="11440" y="10653"/>
                  </a:lnTo>
                  <a:lnTo>
                    <a:pt x="2115" y="10653"/>
                  </a:lnTo>
                  <a:lnTo>
                    <a:pt x="2115" y="4027"/>
                  </a:lnTo>
                  <a:lnTo>
                    <a:pt x="5727" y="4027"/>
                  </a:lnTo>
                  <a:lnTo>
                    <a:pt x="5727" y="7317"/>
                  </a:lnTo>
                  <a:lnTo>
                    <a:pt x="5186" y="7317"/>
                  </a:lnTo>
                  <a:lnTo>
                    <a:pt x="5186" y="4980"/>
                  </a:lnTo>
                  <a:cubicBezTo>
                    <a:pt x="5186" y="4844"/>
                    <a:pt x="5077" y="4718"/>
                    <a:pt x="4924" y="4718"/>
                  </a:cubicBezTo>
                  <a:lnTo>
                    <a:pt x="3334" y="4718"/>
                  </a:lnTo>
                  <a:cubicBezTo>
                    <a:pt x="3194" y="4718"/>
                    <a:pt x="3071" y="4844"/>
                    <a:pt x="3071" y="4980"/>
                  </a:cubicBezTo>
                  <a:lnTo>
                    <a:pt x="3071" y="7317"/>
                  </a:lnTo>
                  <a:lnTo>
                    <a:pt x="2932" y="7317"/>
                  </a:lnTo>
                  <a:cubicBezTo>
                    <a:pt x="2587" y="7334"/>
                    <a:pt x="2587" y="7832"/>
                    <a:pt x="2932" y="7845"/>
                  </a:cubicBezTo>
                  <a:lnTo>
                    <a:pt x="10624" y="7845"/>
                  </a:lnTo>
                  <a:cubicBezTo>
                    <a:pt x="10969" y="7832"/>
                    <a:pt x="10969" y="7334"/>
                    <a:pt x="10624" y="7317"/>
                  </a:cubicBezTo>
                  <a:lnTo>
                    <a:pt x="10484" y="7317"/>
                  </a:lnTo>
                  <a:lnTo>
                    <a:pt x="10484" y="4027"/>
                  </a:lnTo>
                  <a:close/>
                  <a:moveTo>
                    <a:pt x="12240" y="2975"/>
                  </a:moveTo>
                  <a:cubicBezTo>
                    <a:pt x="12380" y="2975"/>
                    <a:pt x="12502" y="3085"/>
                    <a:pt x="12502" y="3237"/>
                  </a:cubicBezTo>
                  <a:lnTo>
                    <a:pt x="12502" y="11716"/>
                  </a:lnTo>
                  <a:lnTo>
                    <a:pt x="8370" y="11716"/>
                  </a:lnTo>
                  <a:cubicBezTo>
                    <a:pt x="8217" y="11716"/>
                    <a:pt x="8104" y="11828"/>
                    <a:pt x="8104" y="11981"/>
                  </a:cubicBezTo>
                  <a:lnTo>
                    <a:pt x="5448" y="11981"/>
                  </a:lnTo>
                  <a:cubicBezTo>
                    <a:pt x="5448" y="11828"/>
                    <a:pt x="5339" y="11716"/>
                    <a:pt x="5186" y="11716"/>
                  </a:cubicBezTo>
                  <a:lnTo>
                    <a:pt x="1050" y="11716"/>
                  </a:lnTo>
                  <a:lnTo>
                    <a:pt x="1050" y="3237"/>
                  </a:lnTo>
                  <a:cubicBezTo>
                    <a:pt x="1050" y="3085"/>
                    <a:pt x="1176" y="2975"/>
                    <a:pt x="1329" y="2975"/>
                  </a:cubicBezTo>
                  <a:lnTo>
                    <a:pt x="5727" y="2975"/>
                  </a:lnTo>
                  <a:lnTo>
                    <a:pt x="5727" y="3500"/>
                  </a:lnTo>
                  <a:lnTo>
                    <a:pt x="1853" y="3500"/>
                  </a:lnTo>
                  <a:cubicBezTo>
                    <a:pt x="1701" y="3500"/>
                    <a:pt x="1591" y="3626"/>
                    <a:pt x="1591" y="3765"/>
                  </a:cubicBezTo>
                  <a:lnTo>
                    <a:pt x="1591" y="10915"/>
                  </a:lnTo>
                  <a:cubicBezTo>
                    <a:pt x="1591" y="11068"/>
                    <a:pt x="1701" y="11191"/>
                    <a:pt x="1853" y="11191"/>
                  </a:cubicBezTo>
                  <a:lnTo>
                    <a:pt x="11702" y="11191"/>
                  </a:lnTo>
                  <a:cubicBezTo>
                    <a:pt x="11855" y="11191"/>
                    <a:pt x="11965" y="11068"/>
                    <a:pt x="11965" y="10915"/>
                  </a:cubicBezTo>
                  <a:lnTo>
                    <a:pt x="11965" y="3765"/>
                  </a:lnTo>
                  <a:cubicBezTo>
                    <a:pt x="11965" y="3626"/>
                    <a:pt x="11855" y="3500"/>
                    <a:pt x="11702" y="3500"/>
                  </a:cubicBezTo>
                  <a:lnTo>
                    <a:pt x="10484" y="3500"/>
                  </a:lnTo>
                  <a:lnTo>
                    <a:pt x="10484" y="2975"/>
                  </a:lnTo>
                  <a:close/>
                  <a:moveTo>
                    <a:pt x="13030" y="12243"/>
                  </a:moveTo>
                  <a:lnTo>
                    <a:pt x="13030" y="12768"/>
                  </a:lnTo>
                  <a:cubicBezTo>
                    <a:pt x="13030" y="12921"/>
                    <a:pt x="12904" y="13043"/>
                    <a:pt x="12768" y="13043"/>
                  </a:cubicBezTo>
                  <a:lnTo>
                    <a:pt x="788" y="13043"/>
                  </a:lnTo>
                  <a:cubicBezTo>
                    <a:pt x="652" y="13043"/>
                    <a:pt x="525" y="12921"/>
                    <a:pt x="525" y="12768"/>
                  </a:cubicBezTo>
                  <a:lnTo>
                    <a:pt x="525" y="12243"/>
                  </a:lnTo>
                  <a:lnTo>
                    <a:pt x="4994" y="12243"/>
                  </a:lnTo>
                  <a:cubicBezTo>
                    <a:pt x="5090" y="12409"/>
                    <a:pt x="5256" y="12506"/>
                    <a:pt x="5448" y="12506"/>
                  </a:cubicBezTo>
                  <a:lnTo>
                    <a:pt x="8104" y="12506"/>
                  </a:lnTo>
                  <a:cubicBezTo>
                    <a:pt x="8300" y="12506"/>
                    <a:pt x="8466" y="12409"/>
                    <a:pt x="8562" y="12243"/>
                  </a:cubicBezTo>
                  <a:close/>
                  <a:moveTo>
                    <a:pt x="5989" y="1"/>
                  </a:moveTo>
                  <a:cubicBezTo>
                    <a:pt x="5837" y="1"/>
                    <a:pt x="5727" y="127"/>
                    <a:pt x="5727" y="280"/>
                  </a:cubicBezTo>
                  <a:lnTo>
                    <a:pt x="5727" y="2451"/>
                  </a:lnTo>
                  <a:lnTo>
                    <a:pt x="1329" y="2451"/>
                  </a:lnTo>
                  <a:cubicBezTo>
                    <a:pt x="884" y="2451"/>
                    <a:pt x="525" y="2796"/>
                    <a:pt x="525" y="3237"/>
                  </a:cubicBezTo>
                  <a:lnTo>
                    <a:pt x="525" y="11716"/>
                  </a:lnTo>
                  <a:lnTo>
                    <a:pt x="263" y="11716"/>
                  </a:lnTo>
                  <a:cubicBezTo>
                    <a:pt x="110" y="11716"/>
                    <a:pt x="1" y="11828"/>
                    <a:pt x="1" y="11981"/>
                  </a:cubicBezTo>
                  <a:lnTo>
                    <a:pt x="1" y="12768"/>
                  </a:lnTo>
                  <a:cubicBezTo>
                    <a:pt x="1" y="13209"/>
                    <a:pt x="359" y="13571"/>
                    <a:pt x="788" y="13571"/>
                  </a:cubicBezTo>
                  <a:lnTo>
                    <a:pt x="12768" y="13571"/>
                  </a:lnTo>
                  <a:cubicBezTo>
                    <a:pt x="13210" y="13571"/>
                    <a:pt x="13555" y="13209"/>
                    <a:pt x="13555" y="12768"/>
                  </a:cubicBezTo>
                  <a:lnTo>
                    <a:pt x="13555" y="11981"/>
                  </a:lnTo>
                  <a:cubicBezTo>
                    <a:pt x="13555" y="11828"/>
                    <a:pt x="13445" y="11716"/>
                    <a:pt x="13293" y="11716"/>
                  </a:cubicBezTo>
                  <a:lnTo>
                    <a:pt x="13030" y="11716"/>
                  </a:lnTo>
                  <a:lnTo>
                    <a:pt x="13030" y="3237"/>
                  </a:lnTo>
                  <a:cubicBezTo>
                    <a:pt x="13030" y="2796"/>
                    <a:pt x="12668" y="2451"/>
                    <a:pt x="12240" y="2451"/>
                  </a:cubicBezTo>
                  <a:lnTo>
                    <a:pt x="10484" y="2451"/>
                  </a:lnTo>
                  <a:lnTo>
                    <a:pt x="10484" y="2172"/>
                  </a:lnTo>
                  <a:cubicBezTo>
                    <a:pt x="10484" y="2036"/>
                    <a:pt x="10375" y="1909"/>
                    <a:pt x="10222" y="1909"/>
                  </a:cubicBezTo>
                  <a:lnTo>
                    <a:pt x="8632" y="1909"/>
                  </a:lnTo>
                  <a:cubicBezTo>
                    <a:pt x="8492" y="1909"/>
                    <a:pt x="8370" y="2036"/>
                    <a:pt x="8370" y="2172"/>
                  </a:cubicBezTo>
                  <a:lnTo>
                    <a:pt x="8370" y="2451"/>
                  </a:lnTo>
                  <a:lnTo>
                    <a:pt x="7842" y="2451"/>
                  </a:lnTo>
                  <a:lnTo>
                    <a:pt x="7842" y="280"/>
                  </a:lnTo>
                  <a:cubicBezTo>
                    <a:pt x="7842" y="127"/>
                    <a:pt x="7719" y="1"/>
                    <a:pt x="7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8"/>
            <p:cNvSpPr/>
            <p:nvPr/>
          </p:nvSpPr>
          <p:spPr>
            <a:xfrm>
              <a:off x="2583850" y="3465950"/>
              <a:ext cx="96125" cy="13225"/>
            </a:xfrm>
            <a:custGeom>
              <a:avLst/>
              <a:gdLst/>
              <a:ahLst/>
              <a:cxnLst/>
              <a:rect l="l" t="t" r="r" b="b"/>
              <a:pathLst>
                <a:path w="3845" h="529" extrusionOk="0">
                  <a:moveTo>
                    <a:pt x="345" y="1"/>
                  </a:moveTo>
                  <a:cubicBezTo>
                    <a:pt x="0" y="1"/>
                    <a:pt x="0" y="512"/>
                    <a:pt x="345" y="528"/>
                  </a:cubicBezTo>
                  <a:lnTo>
                    <a:pt x="3542" y="528"/>
                  </a:lnTo>
                  <a:cubicBezTo>
                    <a:pt x="3678" y="528"/>
                    <a:pt x="3804" y="429"/>
                    <a:pt x="3818" y="306"/>
                  </a:cubicBezTo>
                  <a:cubicBezTo>
                    <a:pt x="3844" y="140"/>
                    <a:pt x="3721" y="1"/>
                    <a:pt x="3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8"/>
            <p:cNvSpPr/>
            <p:nvPr/>
          </p:nvSpPr>
          <p:spPr>
            <a:xfrm>
              <a:off x="2583850" y="3492250"/>
              <a:ext cx="96125" cy="13150"/>
            </a:xfrm>
            <a:custGeom>
              <a:avLst/>
              <a:gdLst/>
              <a:ahLst/>
              <a:cxnLst/>
              <a:rect l="l" t="t" r="r" b="b"/>
              <a:pathLst>
                <a:path w="3845" h="526" extrusionOk="0">
                  <a:moveTo>
                    <a:pt x="345" y="1"/>
                  </a:moveTo>
                  <a:cubicBezTo>
                    <a:pt x="0" y="14"/>
                    <a:pt x="0" y="512"/>
                    <a:pt x="345" y="525"/>
                  </a:cubicBezTo>
                  <a:lnTo>
                    <a:pt x="3542" y="525"/>
                  </a:lnTo>
                  <a:cubicBezTo>
                    <a:pt x="3678" y="525"/>
                    <a:pt x="3804" y="442"/>
                    <a:pt x="3818" y="306"/>
                  </a:cubicBezTo>
                  <a:cubicBezTo>
                    <a:pt x="3844" y="140"/>
                    <a:pt x="3721" y="1"/>
                    <a:pt x="3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2695550" y="3465950"/>
              <a:ext cx="96125" cy="13225"/>
            </a:xfrm>
            <a:custGeom>
              <a:avLst/>
              <a:gdLst/>
              <a:ahLst/>
              <a:cxnLst/>
              <a:rect l="l" t="t" r="r" b="b"/>
              <a:pathLst>
                <a:path w="3845" h="529" extrusionOk="0">
                  <a:moveTo>
                    <a:pt x="359" y="1"/>
                  </a:moveTo>
                  <a:cubicBezTo>
                    <a:pt x="14" y="1"/>
                    <a:pt x="0" y="512"/>
                    <a:pt x="359" y="528"/>
                  </a:cubicBezTo>
                  <a:lnTo>
                    <a:pt x="3556" y="528"/>
                  </a:lnTo>
                  <a:cubicBezTo>
                    <a:pt x="3692" y="528"/>
                    <a:pt x="3805" y="429"/>
                    <a:pt x="3831" y="306"/>
                  </a:cubicBezTo>
                  <a:cubicBezTo>
                    <a:pt x="3844" y="140"/>
                    <a:pt x="3722"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2695550" y="3492250"/>
              <a:ext cx="96125" cy="13150"/>
            </a:xfrm>
            <a:custGeom>
              <a:avLst/>
              <a:gdLst/>
              <a:ahLst/>
              <a:cxnLst/>
              <a:rect l="l" t="t" r="r" b="b"/>
              <a:pathLst>
                <a:path w="3845" h="526" extrusionOk="0">
                  <a:moveTo>
                    <a:pt x="359" y="1"/>
                  </a:moveTo>
                  <a:cubicBezTo>
                    <a:pt x="14" y="14"/>
                    <a:pt x="0" y="512"/>
                    <a:pt x="359" y="525"/>
                  </a:cubicBezTo>
                  <a:lnTo>
                    <a:pt x="3556" y="525"/>
                  </a:lnTo>
                  <a:cubicBezTo>
                    <a:pt x="3692" y="525"/>
                    <a:pt x="3805" y="442"/>
                    <a:pt x="3831" y="306"/>
                  </a:cubicBezTo>
                  <a:cubicBezTo>
                    <a:pt x="3844" y="140"/>
                    <a:pt x="3722"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38"/>
          <p:cNvGrpSpPr/>
          <p:nvPr/>
        </p:nvGrpSpPr>
        <p:grpSpPr>
          <a:xfrm>
            <a:off x="4058235" y="3338733"/>
            <a:ext cx="339200" cy="304700"/>
            <a:chOff x="2489475" y="2699700"/>
            <a:chExt cx="339200" cy="304700"/>
          </a:xfrm>
        </p:grpSpPr>
        <p:sp>
          <p:nvSpPr>
            <p:cNvPr id="865" name="Google Shape;865;p38"/>
            <p:cNvSpPr/>
            <p:nvPr/>
          </p:nvSpPr>
          <p:spPr>
            <a:xfrm>
              <a:off x="2489475" y="2699700"/>
              <a:ext cx="339200" cy="304700"/>
            </a:xfrm>
            <a:custGeom>
              <a:avLst/>
              <a:gdLst/>
              <a:ahLst/>
              <a:cxnLst/>
              <a:rect l="l" t="t" r="r" b="b"/>
              <a:pathLst>
                <a:path w="13568" h="12188" extrusionOk="0">
                  <a:moveTo>
                    <a:pt x="12765" y="539"/>
                  </a:moveTo>
                  <a:cubicBezTo>
                    <a:pt x="12917" y="539"/>
                    <a:pt x="13043" y="652"/>
                    <a:pt x="13043" y="804"/>
                  </a:cubicBezTo>
                  <a:lnTo>
                    <a:pt x="13043" y="1067"/>
                  </a:lnTo>
                  <a:lnTo>
                    <a:pt x="4509" y="1067"/>
                  </a:lnTo>
                  <a:cubicBezTo>
                    <a:pt x="4356" y="1067"/>
                    <a:pt x="4246" y="1189"/>
                    <a:pt x="4246" y="1329"/>
                  </a:cubicBezTo>
                  <a:cubicBezTo>
                    <a:pt x="4246" y="1770"/>
                    <a:pt x="3885" y="2132"/>
                    <a:pt x="3443" y="2132"/>
                  </a:cubicBezTo>
                  <a:lnTo>
                    <a:pt x="539" y="2132"/>
                  </a:lnTo>
                  <a:lnTo>
                    <a:pt x="539" y="804"/>
                  </a:lnTo>
                  <a:cubicBezTo>
                    <a:pt x="539" y="652"/>
                    <a:pt x="648" y="539"/>
                    <a:pt x="801" y="539"/>
                  </a:cubicBezTo>
                  <a:close/>
                  <a:moveTo>
                    <a:pt x="13043" y="1591"/>
                  </a:moveTo>
                  <a:lnTo>
                    <a:pt x="13043" y="11397"/>
                  </a:lnTo>
                  <a:cubicBezTo>
                    <a:pt x="13043" y="11537"/>
                    <a:pt x="12917" y="11659"/>
                    <a:pt x="12765" y="11659"/>
                  </a:cubicBezTo>
                  <a:lnTo>
                    <a:pt x="801" y="11659"/>
                  </a:lnTo>
                  <a:cubicBezTo>
                    <a:pt x="648" y="11659"/>
                    <a:pt x="539" y="11537"/>
                    <a:pt x="539" y="11397"/>
                  </a:cubicBezTo>
                  <a:lnTo>
                    <a:pt x="539" y="2657"/>
                  </a:lnTo>
                  <a:lnTo>
                    <a:pt x="3443" y="2657"/>
                  </a:lnTo>
                  <a:cubicBezTo>
                    <a:pt x="4094" y="2657"/>
                    <a:pt x="4618" y="2199"/>
                    <a:pt x="4744" y="1591"/>
                  </a:cubicBezTo>
                  <a:close/>
                  <a:moveTo>
                    <a:pt x="801" y="1"/>
                  </a:moveTo>
                  <a:cubicBezTo>
                    <a:pt x="359" y="1"/>
                    <a:pt x="1" y="360"/>
                    <a:pt x="1" y="804"/>
                  </a:cubicBezTo>
                  <a:lnTo>
                    <a:pt x="1" y="11397"/>
                  </a:lnTo>
                  <a:cubicBezTo>
                    <a:pt x="1" y="11842"/>
                    <a:pt x="359" y="12187"/>
                    <a:pt x="801" y="12187"/>
                  </a:cubicBezTo>
                  <a:lnTo>
                    <a:pt x="12765" y="12187"/>
                  </a:lnTo>
                  <a:cubicBezTo>
                    <a:pt x="13209" y="12187"/>
                    <a:pt x="13568" y="11842"/>
                    <a:pt x="13568" y="11397"/>
                  </a:cubicBezTo>
                  <a:lnTo>
                    <a:pt x="13568" y="804"/>
                  </a:lnTo>
                  <a:cubicBezTo>
                    <a:pt x="13568" y="360"/>
                    <a:pt x="13209" y="1"/>
                    <a:pt x="12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2568975" y="2726100"/>
              <a:ext cx="13475" cy="13400"/>
            </a:xfrm>
            <a:custGeom>
              <a:avLst/>
              <a:gdLst/>
              <a:ahLst/>
              <a:cxnLst/>
              <a:rect l="l" t="t" r="r" b="b"/>
              <a:pathLst>
                <a:path w="539" h="536" extrusionOk="0">
                  <a:moveTo>
                    <a:pt x="270" y="1"/>
                  </a:moveTo>
                  <a:cubicBezTo>
                    <a:pt x="139" y="1"/>
                    <a:pt x="8" y="87"/>
                    <a:pt x="1" y="260"/>
                  </a:cubicBezTo>
                  <a:cubicBezTo>
                    <a:pt x="1" y="412"/>
                    <a:pt x="124" y="535"/>
                    <a:pt x="263" y="535"/>
                  </a:cubicBezTo>
                  <a:cubicBezTo>
                    <a:pt x="416" y="535"/>
                    <a:pt x="539" y="412"/>
                    <a:pt x="539" y="260"/>
                  </a:cubicBezTo>
                  <a:cubicBezTo>
                    <a:pt x="532" y="87"/>
                    <a:pt x="401"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2542675" y="2726100"/>
              <a:ext cx="13225" cy="13400"/>
            </a:xfrm>
            <a:custGeom>
              <a:avLst/>
              <a:gdLst/>
              <a:ahLst/>
              <a:cxnLst/>
              <a:rect l="l" t="t" r="r" b="b"/>
              <a:pathLst>
                <a:path w="529" h="536" extrusionOk="0">
                  <a:moveTo>
                    <a:pt x="263" y="1"/>
                  </a:moveTo>
                  <a:cubicBezTo>
                    <a:pt x="135" y="1"/>
                    <a:pt x="7" y="87"/>
                    <a:pt x="1" y="260"/>
                  </a:cubicBezTo>
                  <a:cubicBezTo>
                    <a:pt x="1" y="412"/>
                    <a:pt x="113" y="535"/>
                    <a:pt x="263" y="535"/>
                  </a:cubicBezTo>
                  <a:cubicBezTo>
                    <a:pt x="402" y="535"/>
                    <a:pt x="528" y="412"/>
                    <a:pt x="528" y="260"/>
                  </a:cubicBezTo>
                  <a:cubicBezTo>
                    <a:pt x="520" y="87"/>
                    <a:pt x="391"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2516050" y="2726100"/>
              <a:ext cx="13200" cy="13400"/>
            </a:xfrm>
            <a:custGeom>
              <a:avLst/>
              <a:gdLst/>
              <a:ahLst/>
              <a:cxnLst/>
              <a:rect l="l" t="t" r="r" b="b"/>
              <a:pathLst>
                <a:path w="528" h="536" extrusionOk="0">
                  <a:moveTo>
                    <a:pt x="265" y="1"/>
                  </a:moveTo>
                  <a:cubicBezTo>
                    <a:pt x="137" y="1"/>
                    <a:pt x="8" y="87"/>
                    <a:pt x="0" y="260"/>
                  </a:cubicBezTo>
                  <a:cubicBezTo>
                    <a:pt x="0" y="412"/>
                    <a:pt x="126" y="535"/>
                    <a:pt x="266" y="535"/>
                  </a:cubicBezTo>
                  <a:cubicBezTo>
                    <a:pt x="415" y="535"/>
                    <a:pt x="528" y="412"/>
                    <a:pt x="528" y="260"/>
                  </a:cubicBezTo>
                  <a:cubicBezTo>
                    <a:pt x="521" y="87"/>
                    <a:pt x="393"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2516050" y="2779225"/>
              <a:ext cx="286000" cy="198850"/>
            </a:xfrm>
            <a:custGeom>
              <a:avLst/>
              <a:gdLst/>
              <a:ahLst/>
              <a:cxnLst/>
              <a:rect l="l" t="t" r="r" b="b"/>
              <a:pathLst>
                <a:path w="11440" h="7954" extrusionOk="0">
                  <a:moveTo>
                    <a:pt x="10915" y="528"/>
                  </a:moveTo>
                  <a:lnTo>
                    <a:pt x="10915" y="7416"/>
                  </a:lnTo>
                  <a:lnTo>
                    <a:pt x="528" y="7416"/>
                  </a:lnTo>
                  <a:lnTo>
                    <a:pt x="528" y="528"/>
                  </a:lnTo>
                  <a:close/>
                  <a:moveTo>
                    <a:pt x="266" y="0"/>
                  </a:moveTo>
                  <a:cubicBezTo>
                    <a:pt x="126" y="0"/>
                    <a:pt x="0" y="126"/>
                    <a:pt x="0" y="262"/>
                  </a:cubicBezTo>
                  <a:lnTo>
                    <a:pt x="0" y="7678"/>
                  </a:lnTo>
                  <a:cubicBezTo>
                    <a:pt x="0" y="7831"/>
                    <a:pt x="126" y="7954"/>
                    <a:pt x="266" y="7954"/>
                  </a:cubicBezTo>
                  <a:lnTo>
                    <a:pt x="11177" y="7954"/>
                  </a:lnTo>
                  <a:cubicBezTo>
                    <a:pt x="11330" y="7954"/>
                    <a:pt x="11439" y="7831"/>
                    <a:pt x="11439" y="7678"/>
                  </a:cubicBezTo>
                  <a:lnTo>
                    <a:pt x="11439" y="262"/>
                  </a:lnTo>
                  <a:cubicBezTo>
                    <a:pt x="11439" y="126"/>
                    <a:pt x="11330" y="0"/>
                    <a:pt x="11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2538525" y="2805850"/>
              <a:ext cx="235225" cy="145600"/>
            </a:xfrm>
            <a:custGeom>
              <a:avLst/>
              <a:gdLst/>
              <a:ahLst/>
              <a:cxnLst/>
              <a:rect l="l" t="t" r="r" b="b"/>
              <a:pathLst>
                <a:path w="9409" h="5824" extrusionOk="0">
                  <a:moveTo>
                    <a:pt x="6032" y="512"/>
                  </a:moveTo>
                  <a:cubicBezTo>
                    <a:pt x="6225" y="512"/>
                    <a:pt x="6378" y="665"/>
                    <a:pt x="6378" y="857"/>
                  </a:cubicBezTo>
                  <a:cubicBezTo>
                    <a:pt x="6371" y="1086"/>
                    <a:pt x="6205" y="1201"/>
                    <a:pt x="6039" y="1201"/>
                  </a:cubicBezTo>
                  <a:cubicBezTo>
                    <a:pt x="5873" y="1201"/>
                    <a:pt x="5707" y="1086"/>
                    <a:pt x="5700" y="857"/>
                  </a:cubicBezTo>
                  <a:cubicBezTo>
                    <a:pt x="5700" y="665"/>
                    <a:pt x="5853" y="512"/>
                    <a:pt x="6032" y="512"/>
                  </a:cubicBezTo>
                  <a:close/>
                  <a:moveTo>
                    <a:pt x="1192" y="1481"/>
                  </a:moveTo>
                  <a:cubicBezTo>
                    <a:pt x="1385" y="1481"/>
                    <a:pt x="1538" y="1647"/>
                    <a:pt x="1538" y="1826"/>
                  </a:cubicBezTo>
                  <a:cubicBezTo>
                    <a:pt x="1531" y="2056"/>
                    <a:pt x="1365" y="2170"/>
                    <a:pt x="1199" y="2170"/>
                  </a:cubicBezTo>
                  <a:cubicBezTo>
                    <a:pt x="1033" y="2170"/>
                    <a:pt x="867" y="2056"/>
                    <a:pt x="860" y="1826"/>
                  </a:cubicBezTo>
                  <a:cubicBezTo>
                    <a:pt x="844" y="1647"/>
                    <a:pt x="1010" y="1481"/>
                    <a:pt x="1192" y="1481"/>
                  </a:cubicBezTo>
                  <a:close/>
                  <a:moveTo>
                    <a:pt x="3612" y="2949"/>
                  </a:moveTo>
                  <a:cubicBezTo>
                    <a:pt x="3805" y="2949"/>
                    <a:pt x="3958" y="3098"/>
                    <a:pt x="3958" y="3280"/>
                  </a:cubicBezTo>
                  <a:cubicBezTo>
                    <a:pt x="3951" y="3508"/>
                    <a:pt x="3785" y="3622"/>
                    <a:pt x="3619" y="3622"/>
                  </a:cubicBezTo>
                  <a:cubicBezTo>
                    <a:pt x="3453" y="3622"/>
                    <a:pt x="3287" y="3508"/>
                    <a:pt x="3280" y="3280"/>
                  </a:cubicBezTo>
                  <a:cubicBezTo>
                    <a:pt x="3280" y="3098"/>
                    <a:pt x="3433" y="2949"/>
                    <a:pt x="3612" y="2949"/>
                  </a:cubicBezTo>
                  <a:close/>
                  <a:moveTo>
                    <a:pt x="8452" y="2949"/>
                  </a:moveTo>
                  <a:cubicBezTo>
                    <a:pt x="8645" y="2949"/>
                    <a:pt x="8798" y="3098"/>
                    <a:pt x="8798" y="3280"/>
                  </a:cubicBezTo>
                  <a:cubicBezTo>
                    <a:pt x="8798" y="3473"/>
                    <a:pt x="8645" y="3626"/>
                    <a:pt x="8452" y="3626"/>
                  </a:cubicBezTo>
                  <a:cubicBezTo>
                    <a:pt x="8011" y="3612"/>
                    <a:pt x="8011" y="2962"/>
                    <a:pt x="8452" y="2949"/>
                  </a:cubicBezTo>
                  <a:close/>
                  <a:moveTo>
                    <a:pt x="1773" y="2490"/>
                  </a:moveTo>
                  <a:lnTo>
                    <a:pt x="2769" y="3085"/>
                  </a:lnTo>
                  <a:cubicBezTo>
                    <a:pt x="2656" y="3529"/>
                    <a:pt x="2935" y="3997"/>
                    <a:pt x="3333" y="4124"/>
                  </a:cubicBezTo>
                  <a:lnTo>
                    <a:pt x="3333" y="5299"/>
                  </a:lnTo>
                  <a:lnTo>
                    <a:pt x="1468" y="5299"/>
                  </a:lnTo>
                  <a:lnTo>
                    <a:pt x="1468" y="2670"/>
                  </a:lnTo>
                  <a:cubicBezTo>
                    <a:pt x="1577" y="2630"/>
                    <a:pt x="1674" y="2573"/>
                    <a:pt x="1773" y="2490"/>
                  </a:cubicBezTo>
                  <a:close/>
                  <a:moveTo>
                    <a:pt x="5644" y="1647"/>
                  </a:moveTo>
                  <a:cubicBezTo>
                    <a:pt x="5687" y="1661"/>
                    <a:pt x="5727" y="1687"/>
                    <a:pt x="5783" y="1704"/>
                  </a:cubicBezTo>
                  <a:lnTo>
                    <a:pt x="5783" y="5299"/>
                  </a:lnTo>
                  <a:lnTo>
                    <a:pt x="3901" y="5299"/>
                  </a:lnTo>
                  <a:lnTo>
                    <a:pt x="3901" y="4124"/>
                  </a:lnTo>
                  <a:cubicBezTo>
                    <a:pt x="4246" y="4011"/>
                    <a:pt x="4495" y="3679"/>
                    <a:pt x="4495" y="3294"/>
                  </a:cubicBezTo>
                  <a:cubicBezTo>
                    <a:pt x="4495" y="3141"/>
                    <a:pt x="4469" y="3015"/>
                    <a:pt x="4399" y="2892"/>
                  </a:cubicBezTo>
                  <a:lnTo>
                    <a:pt x="5644" y="1647"/>
                  </a:lnTo>
                  <a:close/>
                  <a:moveTo>
                    <a:pt x="6447" y="1647"/>
                  </a:moveTo>
                  <a:lnTo>
                    <a:pt x="7679" y="2892"/>
                  </a:lnTo>
                  <a:cubicBezTo>
                    <a:pt x="7430" y="3363"/>
                    <a:pt x="7692" y="3971"/>
                    <a:pt x="8190" y="4124"/>
                  </a:cubicBezTo>
                  <a:lnTo>
                    <a:pt x="8190" y="5299"/>
                  </a:lnTo>
                  <a:lnTo>
                    <a:pt x="6308" y="5299"/>
                  </a:lnTo>
                  <a:lnTo>
                    <a:pt x="6308" y="1704"/>
                  </a:lnTo>
                  <a:cubicBezTo>
                    <a:pt x="6351" y="1687"/>
                    <a:pt x="6404" y="1661"/>
                    <a:pt x="6447" y="1647"/>
                  </a:cubicBezTo>
                  <a:close/>
                  <a:moveTo>
                    <a:pt x="6015" y="1"/>
                  </a:moveTo>
                  <a:cubicBezTo>
                    <a:pt x="5387" y="1"/>
                    <a:pt x="4956" y="713"/>
                    <a:pt x="5259" y="1259"/>
                  </a:cubicBezTo>
                  <a:lnTo>
                    <a:pt x="4014" y="2517"/>
                  </a:lnTo>
                  <a:cubicBezTo>
                    <a:pt x="3894" y="2452"/>
                    <a:pt x="3757" y="2421"/>
                    <a:pt x="3620" y="2421"/>
                  </a:cubicBezTo>
                  <a:cubicBezTo>
                    <a:pt x="3408" y="2421"/>
                    <a:pt x="3196" y="2495"/>
                    <a:pt x="3045" y="2630"/>
                  </a:cubicBezTo>
                  <a:lnTo>
                    <a:pt x="2049" y="2036"/>
                  </a:lnTo>
                  <a:cubicBezTo>
                    <a:pt x="2170" y="1501"/>
                    <a:pt x="1754" y="970"/>
                    <a:pt x="1212" y="970"/>
                  </a:cubicBezTo>
                  <a:cubicBezTo>
                    <a:pt x="1206" y="970"/>
                    <a:pt x="1199" y="970"/>
                    <a:pt x="1192" y="970"/>
                  </a:cubicBezTo>
                  <a:cubicBezTo>
                    <a:pt x="196" y="983"/>
                    <a:pt x="1" y="2351"/>
                    <a:pt x="927" y="2670"/>
                  </a:cubicBezTo>
                  <a:lnTo>
                    <a:pt x="927" y="5299"/>
                  </a:lnTo>
                  <a:lnTo>
                    <a:pt x="595" y="5299"/>
                  </a:lnTo>
                  <a:cubicBezTo>
                    <a:pt x="236" y="5312"/>
                    <a:pt x="236" y="5810"/>
                    <a:pt x="595" y="5823"/>
                  </a:cubicBezTo>
                  <a:lnTo>
                    <a:pt x="9060" y="5823"/>
                  </a:lnTo>
                  <a:cubicBezTo>
                    <a:pt x="9408" y="5810"/>
                    <a:pt x="9408" y="5312"/>
                    <a:pt x="9060" y="5299"/>
                  </a:cubicBezTo>
                  <a:lnTo>
                    <a:pt x="8715" y="5299"/>
                  </a:lnTo>
                  <a:lnTo>
                    <a:pt x="8715" y="4124"/>
                  </a:lnTo>
                  <a:cubicBezTo>
                    <a:pt x="9076" y="4011"/>
                    <a:pt x="9325" y="3679"/>
                    <a:pt x="9325" y="3294"/>
                  </a:cubicBezTo>
                  <a:cubicBezTo>
                    <a:pt x="9336" y="2789"/>
                    <a:pt x="8905" y="2418"/>
                    <a:pt x="8446" y="2418"/>
                  </a:cubicBezTo>
                  <a:cubicBezTo>
                    <a:pt x="8313" y="2418"/>
                    <a:pt x="8178" y="2449"/>
                    <a:pt x="8051" y="2517"/>
                  </a:cubicBezTo>
                  <a:lnTo>
                    <a:pt x="6806" y="1259"/>
                  </a:lnTo>
                  <a:cubicBezTo>
                    <a:pt x="7108" y="713"/>
                    <a:pt x="6678" y="1"/>
                    <a:pt x="6050" y="1"/>
                  </a:cubicBezTo>
                  <a:cubicBezTo>
                    <a:pt x="6044" y="1"/>
                    <a:pt x="6038" y="1"/>
                    <a:pt x="6032" y="1"/>
                  </a:cubicBezTo>
                  <a:cubicBezTo>
                    <a:pt x="6027" y="1"/>
                    <a:pt x="6021" y="1"/>
                    <a:pt x="6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38"/>
          <p:cNvSpPr txBox="1">
            <a:spLocks noGrp="1"/>
          </p:cNvSpPr>
          <p:nvPr>
            <p:ph type="title" idx="8"/>
          </p:nvPr>
        </p:nvSpPr>
        <p:spPr>
          <a:xfrm>
            <a:off x="3072575" y="3207595"/>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14</a:t>
            </a:r>
            <a:endParaRPr dirty="0"/>
          </a:p>
        </p:txBody>
      </p:sp>
      <p:sp>
        <p:nvSpPr>
          <p:cNvPr id="820" name="Google Shape;820;p38"/>
          <p:cNvSpPr txBox="1">
            <a:spLocks noGrp="1"/>
          </p:cNvSpPr>
          <p:nvPr>
            <p:ph type="title" idx="9"/>
          </p:nvPr>
        </p:nvSpPr>
        <p:spPr>
          <a:xfrm>
            <a:off x="3585828" y="1431598"/>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12</a:t>
            </a:r>
            <a:endParaRPr dirty="0"/>
          </a:p>
        </p:txBody>
      </p:sp>
      <p:sp>
        <p:nvSpPr>
          <p:cNvPr id="871" name="Google Shape;871;p38"/>
          <p:cNvSpPr txBox="1">
            <a:spLocks noGrp="1"/>
          </p:cNvSpPr>
          <p:nvPr>
            <p:ph type="title" idx="14"/>
          </p:nvPr>
        </p:nvSpPr>
        <p:spPr>
          <a:xfrm>
            <a:off x="5980303" y="1431599"/>
            <a:ext cx="567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13</a:t>
            </a:r>
            <a:endParaRPr dirty="0"/>
          </a:p>
        </p:txBody>
      </p:sp>
      <p:sp>
        <p:nvSpPr>
          <p:cNvPr id="817" name="Google Shape;817;p38"/>
          <p:cNvSpPr txBox="1">
            <a:spLocks noGrp="1"/>
          </p:cNvSpPr>
          <p:nvPr>
            <p:ph type="title" idx="7"/>
          </p:nvPr>
        </p:nvSpPr>
        <p:spPr>
          <a:xfrm>
            <a:off x="1191353" y="1431597"/>
            <a:ext cx="567000" cy="56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11</a:t>
            </a:r>
            <a:endParaRPr dirty="0"/>
          </a:p>
        </p:txBody>
      </p:sp>
      <p:cxnSp>
        <p:nvCxnSpPr>
          <p:cNvPr id="874" name="Google Shape;874;p38"/>
          <p:cNvCxnSpPr>
            <a:stCxn id="871" idx="3"/>
            <a:endCxn id="821" idx="1"/>
          </p:cNvCxnSpPr>
          <p:nvPr/>
        </p:nvCxnSpPr>
        <p:spPr>
          <a:xfrm rot="10800000" flipH="1">
            <a:off x="6547303" y="1714949"/>
            <a:ext cx="304800" cy="3000"/>
          </a:xfrm>
          <a:prstGeom prst="straightConnector1">
            <a:avLst/>
          </a:prstGeom>
          <a:noFill/>
          <a:ln w="9525" cap="flat" cmpd="sng">
            <a:solidFill>
              <a:schemeClr val="dk1"/>
            </a:solidFill>
            <a:prstDash val="solid"/>
            <a:round/>
            <a:headEnd type="none" w="med" len="med"/>
            <a:tailEnd type="diamond" w="med" len="med"/>
          </a:ln>
        </p:spPr>
      </p:cxnSp>
      <p:sp>
        <p:nvSpPr>
          <p:cNvPr id="47" name="ZoneTexte 46"/>
          <p:cNvSpPr txBox="1"/>
          <p:nvPr/>
        </p:nvSpPr>
        <p:spPr>
          <a:xfrm>
            <a:off x="8648700" y="4743450"/>
            <a:ext cx="284052" cy="307777"/>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412410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Comment Interpreté les Resultat de Chi-2 ?</a:t>
            </a:r>
            <a:endParaRPr dirty="0"/>
          </a:p>
        </p:txBody>
      </p:sp>
      <p:sp>
        <p:nvSpPr>
          <p:cNvPr id="4" name="ZoneTexte 3"/>
          <p:cNvSpPr txBox="1"/>
          <p:nvPr/>
        </p:nvSpPr>
        <p:spPr>
          <a:xfrm>
            <a:off x="1162194" y="2573823"/>
            <a:ext cx="1930401" cy="400110"/>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2000" i="1" dirty="0">
                <a:solidFill>
                  <a:schemeClr val="tx1"/>
                </a:solidFill>
                <a:latin typeface="Open Sans" pitchFamily="2" charset="0"/>
                <a:ea typeface="Open Sans" pitchFamily="2" charset="0"/>
                <a:cs typeface="Open Sans" pitchFamily="2" charset="0"/>
              </a:rPr>
              <a:t>χ</a:t>
            </a:r>
            <a:r>
              <a:rPr lang="fr-FR" sz="2000" dirty="0">
                <a:solidFill>
                  <a:schemeClr val="tx1"/>
                </a:solidFill>
                <a:latin typeface="Open Sans" pitchFamily="2" charset="0"/>
                <a:ea typeface="Open Sans" pitchFamily="2" charset="0"/>
                <a:cs typeface="Open Sans" pitchFamily="2" charset="0"/>
              </a:rPr>
              <a:t>2(</a:t>
            </a:r>
            <a:r>
              <a:rPr lang="fr-FR" sz="2000" i="1" dirty="0">
                <a:solidFill>
                  <a:schemeClr val="tx1"/>
                </a:solidFill>
                <a:latin typeface="Open Sans" pitchFamily="2" charset="0"/>
                <a:ea typeface="Open Sans" pitchFamily="2" charset="0"/>
                <a:cs typeface="Open Sans" pitchFamily="2" charset="0"/>
              </a:rPr>
              <a:t>T</a:t>
            </a:r>
            <a:r>
              <a:rPr lang="fr-FR" sz="1600" i="1" dirty="0">
                <a:solidFill>
                  <a:schemeClr val="tx1"/>
                </a:solidFill>
                <a:latin typeface="Open Sans" pitchFamily="2" charset="0"/>
                <a:ea typeface="Open Sans" pitchFamily="2" charset="0"/>
                <a:cs typeface="Open Sans" pitchFamily="2" charset="0"/>
              </a:rPr>
              <a:t>i</a:t>
            </a:r>
            <a:r>
              <a:rPr lang="fr-FR" sz="2000" dirty="0">
                <a:solidFill>
                  <a:schemeClr val="tx1"/>
                </a:solidFill>
                <a:latin typeface="Open Sans" pitchFamily="2" charset="0"/>
                <a:ea typeface="Open Sans" pitchFamily="2" charset="0"/>
                <a:cs typeface="Open Sans" pitchFamily="2" charset="0"/>
              </a:rPr>
              <a:t>) est élevé</a:t>
            </a:r>
            <a:endParaRPr lang="en-US" sz="2000" dirty="0"/>
          </a:p>
        </p:txBody>
      </p:sp>
      <p:cxnSp>
        <p:nvCxnSpPr>
          <p:cNvPr id="5" name="Connecteur en arc 4"/>
          <p:cNvCxnSpPr>
            <a:stCxn id="4" idx="2"/>
            <a:endCxn id="9" idx="1"/>
          </p:cNvCxnSpPr>
          <p:nvPr/>
        </p:nvCxnSpPr>
        <p:spPr>
          <a:xfrm rot="16200000" flipH="1">
            <a:off x="2284420" y="2816908"/>
            <a:ext cx="651151" cy="9652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3092595" y="3363474"/>
            <a:ext cx="2794165" cy="523220"/>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a:t>On </a:t>
            </a:r>
            <a:r>
              <a:rPr lang="fr-FR" dirty="0" err="1"/>
              <a:t>choise</a:t>
            </a:r>
            <a:r>
              <a:rPr lang="fr-FR" dirty="0"/>
              <a:t> les décompositions les plus élevées pour la trace</a:t>
            </a:r>
          </a:p>
        </p:txBody>
      </p:sp>
      <p:sp>
        <p:nvSpPr>
          <p:cNvPr id="23" name="ZoneTexte 22"/>
          <p:cNvSpPr txBox="1"/>
          <p:nvPr/>
        </p:nvSpPr>
        <p:spPr>
          <a:xfrm>
            <a:off x="187867" y="1568580"/>
            <a:ext cx="2904728" cy="523220"/>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dirty="0"/>
              <a:t>catégories de T</a:t>
            </a:r>
            <a:r>
              <a:rPr lang="fr-FR" sz="1100" dirty="0"/>
              <a:t>i</a:t>
            </a:r>
            <a:r>
              <a:rPr lang="fr-FR" dirty="0"/>
              <a:t> contribuent significativement à la contingence.</a:t>
            </a:r>
            <a:endParaRPr lang="en-US" dirty="0"/>
          </a:p>
        </p:txBody>
      </p:sp>
      <p:cxnSp>
        <p:nvCxnSpPr>
          <p:cNvPr id="25" name="Connecteur en arc 24"/>
          <p:cNvCxnSpPr>
            <a:stCxn id="4" idx="0"/>
            <a:endCxn id="23" idx="2"/>
          </p:cNvCxnSpPr>
          <p:nvPr/>
        </p:nvCxnSpPr>
        <p:spPr>
          <a:xfrm rot="16200000" flipV="1">
            <a:off x="1642802" y="2089230"/>
            <a:ext cx="482023" cy="4871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eur en arc 72"/>
          <p:cNvCxnSpPr>
            <a:stCxn id="9" idx="0"/>
            <a:endCxn id="980" idx="1"/>
          </p:cNvCxnSpPr>
          <p:nvPr/>
        </p:nvCxnSpPr>
        <p:spPr>
          <a:xfrm rot="5400000" flipH="1" flipV="1">
            <a:off x="4446282" y="2502982"/>
            <a:ext cx="903889" cy="8170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eur en arc 76"/>
          <p:cNvCxnSpPr>
            <a:stCxn id="980" idx="2"/>
            <a:endCxn id="1002" idx="1"/>
          </p:cNvCxnSpPr>
          <p:nvPr/>
        </p:nvCxnSpPr>
        <p:spPr>
          <a:xfrm rot="16200000" flipH="1">
            <a:off x="6755215" y="2676746"/>
            <a:ext cx="268052" cy="5693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980" name="Image 979"/>
          <p:cNvPicPr>
            <a:picLocks noChangeAspect="1"/>
          </p:cNvPicPr>
          <p:nvPr/>
        </p:nvPicPr>
        <p:blipFill>
          <a:blip r:embed="rId3"/>
          <a:stretch>
            <a:fillRect/>
          </a:stretch>
        </p:blipFill>
        <p:spPr>
          <a:xfrm>
            <a:off x="5306775" y="2091800"/>
            <a:ext cx="2595632" cy="735570"/>
          </a:xfrm>
          <a:prstGeom prst="rect">
            <a:avLst/>
          </a:prstGeom>
        </p:spPr>
      </p:pic>
      <p:sp>
        <p:nvSpPr>
          <p:cNvPr id="1002" name="ZoneTexte 1001"/>
          <p:cNvSpPr txBox="1"/>
          <p:nvPr/>
        </p:nvSpPr>
        <p:spPr>
          <a:xfrm>
            <a:off x="7173891" y="2941533"/>
            <a:ext cx="1745991" cy="307777"/>
          </a:xfrm>
          <a:prstGeom prst="rect">
            <a:avLst/>
          </a:prstGeom>
          <a:noFill/>
        </p:spPr>
        <p:txBody>
          <a:bodyPr wrap="none" rtlCol="0">
            <a:spAutoFit/>
          </a:bodyPr>
          <a:lstStyle/>
          <a:p>
            <a:r>
              <a:rPr lang="en-US" dirty="0"/>
              <a:t>On </a:t>
            </a:r>
            <a:r>
              <a:rPr lang="en-US" dirty="0" err="1"/>
              <a:t>Choise</a:t>
            </a:r>
            <a:r>
              <a:rPr lang="en-US" dirty="0"/>
              <a:t> T1 et T3</a:t>
            </a:r>
          </a:p>
        </p:txBody>
      </p:sp>
      <p:sp>
        <p:nvSpPr>
          <p:cNvPr id="12" name="ZoneTexte 11"/>
          <p:cNvSpPr txBox="1"/>
          <p:nvPr/>
        </p:nvSpPr>
        <p:spPr>
          <a:xfrm>
            <a:off x="8648700" y="4743450"/>
            <a:ext cx="383438" cy="307777"/>
          </a:xfrm>
          <a:prstGeom prst="rect">
            <a:avLst/>
          </a:prstGeom>
          <a:noFill/>
        </p:spPr>
        <p:txBody>
          <a:bodyPr wrap="none" rtlCol="0">
            <a:spAutoFit/>
          </a:bodyPr>
          <a:lstStyle/>
          <a:p>
            <a:r>
              <a:rPr lang="en-US" dirty="0"/>
              <a:t>39</a:t>
            </a:r>
          </a:p>
        </p:txBody>
      </p:sp>
    </p:spTree>
    <p:extLst>
      <p:ext uri="{BB962C8B-B14F-4D97-AF65-F5344CB8AC3E}">
        <p14:creationId xmlns:p14="http://schemas.microsoft.com/office/powerpoint/2010/main" val="314670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23" grpId="0" animBg="1"/>
      <p:bldP spid="100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Applique sur l’example</a:t>
            </a:r>
            <a:endParaRPr dirty="0"/>
          </a:p>
        </p:txBody>
      </p:sp>
      <p:grpSp>
        <p:nvGrpSpPr>
          <p:cNvPr id="12" name="Groupe 11"/>
          <p:cNvGrpSpPr/>
          <p:nvPr/>
        </p:nvGrpSpPr>
        <p:grpSpPr>
          <a:xfrm>
            <a:off x="4842331" y="1128969"/>
            <a:ext cx="3715484" cy="3417885"/>
            <a:chOff x="5038164" y="1201273"/>
            <a:chExt cx="3989295" cy="3669764"/>
          </a:xfrm>
        </p:grpSpPr>
        <p:grpSp>
          <p:nvGrpSpPr>
            <p:cNvPr id="15" name="Groupe 14"/>
            <p:cNvGrpSpPr/>
            <p:nvPr/>
          </p:nvGrpSpPr>
          <p:grpSpPr>
            <a:xfrm>
              <a:off x="5038164" y="1201273"/>
              <a:ext cx="3989295" cy="3669764"/>
              <a:chOff x="4347882" y="1362637"/>
              <a:chExt cx="3989295" cy="3669764"/>
            </a:xfrm>
          </p:grpSpPr>
          <p:sp>
            <p:nvSpPr>
              <p:cNvPr id="16" name="Rectangle 15"/>
              <p:cNvSpPr/>
              <p:nvPr/>
            </p:nvSpPr>
            <p:spPr>
              <a:xfrm>
                <a:off x="4347882" y="1362637"/>
                <a:ext cx="3989295" cy="3669764"/>
              </a:xfrm>
              <a:prstGeom prst="rect">
                <a:avLst/>
              </a:prstGeom>
              <a:solidFill>
                <a:schemeClr val="accent3">
                  <a:lumMod val="95000"/>
                </a:schemeClr>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6"/>
              <p:cNvPicPr>
                <a:picLocks noChangeAspect="1"/>
              </p:cNvPicPr>
              <p:nvPr/>
            </p:nvPicPr>
            <p:blipFill>
              <a:blip r:embed="rId3"/>
              <a:stretch>
                <a:fillRect/>
              </a:stretch>
            </p:blipFill>
            <p:spPr>
              <a:xfrm>
                <a:off x="4465931" y="1452283"/>
                <a:ext cx="3793769" cy="3476109"/>
              </a:xfrm>
              <a:prstGeom prst="rect">
                <a:avLst/>
              </a:prstGeom>
            </p:spPr>
          </p:pic>
        </p:grpSp>
        <p:sp>
          <p:nvSpPr>
            <p:cNvPr id="7" name="ZoneTexte 6"/>
            <p:cNvSpPr txBox="1"/>
            <p:nvPr/>
          </p:nvSpPr>
          <p:spPr>
            <a:xfrm>
              <a:off x="5078736" y="2371820"/>
              <a:ext cx="583814" cy="261610"/>
            </a:xfrm>
            <a:prstGeom prst="rect">
              <a:avLst/>
            </a:prstGeom>
            <a:noFill/>
          </p:spPr>
          <p:txBody>
            <a:bodyPr wrap="none" rtlCol="0">
              <a:spAutoFit/>
            </a:bodyPr>
            <a:lstStyle/>
            <a:p>
              <a:r>
                <a:rPr lang="en-US" sz="1100" dirty="0"/>
                <a:t>80.2%</a:t>
              </a:r>
            </a:p>
          </p:txBody>
        </p:sp>
        <p:sp>
          <p:nvSpPr>
            <p:cNvPr id="19" name="ZoneTexte 18"/>
            <p:cNvSpPr txBox="1"/>
            <p:nvPr/>
          </p:nvSpPr>
          <p:spPr>
            <a:xfrm rot="5400000">
              <a:off x="6895399" y="1362375"/>
              <a:ext cx="583814" cy="261610"/>
            </a:xfrm>
            <a:prstGeom prst="rect">
              <a:avLst/>
            </a:prstGeom>
            <a:noFill/>
          </p:spPr>
          <p:txBody>
            <a:bodyPr wrap="none" rtlCol="0">
              <a:spAutoFit/>
            </a:bodyPr>
            <a:lstStyle/>
            <a:p>
              <a:r>
                <a:rPr lang="en-US" sz="1100" dirty="0"/>
                <a:t>19.8%</a:t>
              </a:r>
            </a:p>
          </p:txBody>
        </p:sp>
      </p:grpSp>
      <p:sp>
        <p:nvSpPr>
          <p:cNvPr id="2" name="ZoneTexte 1"/>
          <p:cNvSpPr txBox="1"/>
          <p:nvPr/>
        </p:nvSpPr>
        <p:spPr>
          <a:xfrm>
            <a:off x="292067" y="1688549"/>
            <a:ext cx="3622010" cy="307777"/>
          </a:xfrm>
          <a:prstGeom prst="rect">
            <a:avLst/>
          </a:prstGeom>
          <a:noFill/>
        </p:spPr>
        <p:txBody>
          <a:bodyPr wrap="square" rtlCol="0">
            <a:spAutoFit/>
          </a:bodyPr>
          <a:lstStyle/>
          <a:p>
            <a:r>
              <a:rPr lang="en-US" dirty="0">
                <a:latin typeface="Open Sans" pitchFamily="2" charset="0"/>
                <a:ea typeface="Open Sans" pitchFamily="2" charset="0"/>
                <a:cs typeface="Open Sans" pitchFamily="2" charset="0"/>
              </a:rPr>
              <a:t>Axe 1:éxplique la 19.8% des associations</a:t>
            </a:r>
          </a:p>
        </p:txBody>
      </p:sp>
      <p:sp>
        <p:nvSpPr>
          <p:cNvPr id="10" name="ZoneTexte 9"/>
          <p:cNvSpPr txBox="1"/>
          <p:nvPr/>
        </p:nvSpPr>
        <p:spPr>
          <a:xfrm>
            <a:off x="292067" y="2415051"/>
            <a:ext cx="3557384" cy="307777"/>
          </a:xfrm>
          <a:prstGeom prst="rect">
            <a:avLst/>
          </a:prstGeom>
          <a:noFill/>
        </p:spPr>
        <p:txBody>
          <a:bodyPr wrap="none" rtlCol="0">
            <a:spAutoFit/>
          </a:bodyPr>
          <a:lstStyle/>
          <a:p>
            <a:r>
              <a:rPr lang="en-US" dirty="0">
                <a:latin typeface="Open Sans" pitchFamily="2" charset="0"/>
                <a:ea typeface="Open Sans" pitchFamily="2" charset="0"/>
                <a:cs typeface="Open Sans" pitchFamily="2" charset="0"/>
              </a:rPr>
              <a:t>Axe 2:éxplique la 80.2% des associations</a:t>
            </a:r>
          </a:p>
        </p:txBody>
      </p:sp>
      <p:sp>
        <p:nvSpPr>
          <p:cNvPr id="11" name="ZoneTexte 10"/>
          <p:cNvSpPr txBox="1"/>
          <p:nvPr/>
        </p:nvSpPr>
        <p:spPr>
          <a:xfrm>
            <a:off x="292067" y="2974928"/>
            <a:ext cx="4165871" cy="523220"/>
          </a:xfrm>
          <a:prstGeom prst="rect">
            <a:avLst/>
          </a:prstGeom>
          <a:noFill/>
        </p:spPr>
        <p:txBody>
          <a:bodyPr wrap="square" rtlCol="0">
            <a:spAutoFit/>
          </a:bodyPr>
          <a:lstStyle/>
          <a:p>
            <a:r>
              <a:rPr lang="en-US" dirty="0" err="1">
                <a:latin typeface="Open Sans" pitchFamily="2" charset="0"/>
                <a:ea typeface="Open Sans" pitchFamily="2" charset="0"/>
                <a:cs typeface="Open Sans" pitchFamily="2" charset="0"/>
              </a:rPr>
              <a:t>Ce</a:t>
            </a:r>
            <a:r>
              <a:rPr lang="en-US" dirty="0">
                <a:latin typeface="Open Sans" pitchFamily="2" charset="0"/>
                <a:ea typeface="Open Sans" pitchFamily="2" charset="0"/>
                <a:cs typeface="Open Sans" pitchFamily="2" charset="0"/>
              </a:rPr>
              <a:t> </a:t>
            </a:r>
            <a:r>
              <a:rPr lang="en-US" dirty="0" err="1">
                <a:latin typeface="Open Sans" pitchFamily="2" charset="0"/>
                <a:ea typeface="Open Sans" pitchFamily="2" charset="0"/>
                <a:cs typeface="Open Sans" pitchFamily="2" charset="0"/>
              </a:rPr>
              <a:t>présentaion</a:t>
            </a:r>
            <a:r>
              <a:rPr lang="en-US" dirty="0">
                <a:latin typeface="Open Sans" pitchFamily="2" charset="0"/>
                <a:ea typeface="Open Sans" pitchFamily="2" charset="0"/>
                <a:cs typeface="Open Sans" pitchFamily="2" charset="0"/>
              </a:rPr>
              <a:t> </a:t>
            </a:r>
            <a:r>
              <a:rPr lang="en-US" dirty="0" err="1">
                <a:latin typeface="Open Sans" pitchFamily="2" charset="0"/>
                <a:ea typeface="Open Sans" pitchFamily="2" charset="0"/>
                <a:cs typeface="Open Sans" pitchFamily="2" charset="0"/>
              </a:rPr>
              <a:t>éxplique</a:t>
            </a:r>
            <a:r>
              <a:rPr lang="en-US" dirty="0">
                <a:latin typeface="Open Sans" pitchFamily="2" charset="0"/>
                <a:ea typeface="Open Sans" pitchFamily="2" charset="0"/>
                <a:cs typeface="Open Sans" pitchFamily="2" charset="0"/>
              </a:rPr>
              <a:t> </a:t>
            </a:r>
            <a:r>
              <a:rPr lang="en-US" b="1" dirty="0">
                <a:latin typeface="Open Sans" pitchFamily="2" charset="0"/>
                <a:ea typeface="Open Sans" pitchFamily="2" charset="0"/>
                <a:cs typeface="Open Sans" pitchFamily="2" charset="0"/>
              </a:rPr>
              <a:t>19.8% + 80.2% = 100% </a:t>
            </a:r>
            <a:r>
              <a:rPr lang="en-US" dirty="0">
                <a:latin typeface="Open Sans" pitchFamily="2" charset="0"/>
                <a:ea typeface="Open Sans" pitchFamily="2" charset="0"/>
                <a:cs typeface="Open Sans" pitchFamily="2" charset="0"/>
              </a:rPr>
              <a:t>des associations</a:t>
            </a:r>
          </a:p>
        </p:txBody>
      </p:sp>
      <p:sp>
        <p:nvSpPr>
          <p:cNvPr id="28" name="ZoneTexte 27"/>
          <p:cNvSpPr txBox="1"/>
          <p:nvPr/>
        </p:nvSpPr>
        <p:spPr>
          <a:xfrm>
            <a:off x="8648700" y="4743450"/>
            <a:ext cx="383438" cy="307777"/>
          </a:xfrm>
          <a:prstGeom prst="rect">
            <a:avLst/>
          </a:prstGeom>
          <a:noFill/>
        </p:spPr>
        <p:txBody>
          <a:bodyPr wrap="none" rtlCol="0">
            <a:spAutoFit/>
          </a:bodyPr>
          <a:lstStyle/>
          <a:p>
            <a:r>
              <a:rPr lang="en-US" dirty="0"/>
              <a:t>40</a:t>
            </a:r>
          </a:p>
        </p:txBody>
      </p:sp>
    </p:spTree>
    <p:extLst>
      <p:ext uri="{BB962C8B-B14F-4D97-AF65-F5344CB8AC3E}">
        <p14:creationId xmlns:p14="http://schemas.microsoft.com/office/powerpoint/2010/main" val="358793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74"/>
          <p:cNvSpPr txBox="1">
            <a:spLocks noGrp="1"/>
          </p:cNvSpPr>
          <p:nvPr>
            <p:ph type="title"/>
          </p:nvPr>
        </p:nvSpPr>
        <p:spPr>
          <a:xfrm>
            <a:off x="2085024" y="1564950"/>
            <a:ext cx="6108600" cy="1511400"/>
          </a:xfrm>
          <a:prstGeom prst="rect">
            <a:avLst/>
          </a:prstGeom>
          <a:noFill/>
          <a:ln>
            <a:noFill/>
          </a:ln>
        </p:spPr>
        <p:txBody>
          <a:bodyPr spcFirstLastPara="1" wrap="square" lIns="91425" tIns="91425" rIns="91425" bIns="91425" anchor="ctr" anchorCtr="0">
            <a:noAutofit/>
          </a:bodyPr>
          <a:lstStyle/>
          <a:p>
            <a:pPr lvl="0"/>
            <a:r>
              <a:rPr lang="fr-FR" b="1" dirty="0"/>
              <a:t>Tableau de contingence et probabilité</a:t>
            </a:r>
            <a:endParaRPr dirty="0"/>
          </a:p>
        </p:txBody>
      </p:sp>
      <p:sp>
        <p:nvSpPr>
          <p:cNvPr id="1427" name="Google Shape;1427;p74"/>
          <p:cNvSpPr txBox="1">
            <a:spLocks noGrp="1"/>
          </p:cNvSpPr>
          <p:nvPr>
            <p:ph type="title" idx="2"/>
          </p:nvPr>
        </p:nvSpPr>
        <p:spPr>
          <a:xfrm>
            <a:off x="1050075" y="1564950"/>
            <a:ext cx="969000" cy="151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dirty="0"/>
              <a:t>06</a:t>
            </a:r>
            <a:endParaRPr dirty="0"/>
          </a:p>
        </p:txBody>
      </p:sp>
      <p:grpSp>
        <p:nvGrpSpPr>
          <p:cNvPr id="1428" name="Google Shape;1428;p74"/>
          <p:cNvGrpSpPr/>
          <p:nvPr/>
        </p:nvGrpSpPr>
        <p:grpSpPr>
          <a:xfrm flipH="1">
            <a:off x="6775879" y="3868747"/>
            <a:ext cx="3599787" cy="1044105"/>
            <a:chOff x="-1431671" y="656497"/>
            <a:chExt cx="3599787" cy="1044105"/>
          </a:xfrm>
        </p:grpSpPr>
        <p:grpSp>
          <p:nvGrpSpPr>
            <p:cNvPr id="1429" name="Google Shape;1429;p74"/>
            <p:cNvGrpSpPr/>
            <p:nvPr/>
          </p:nvGrpSpPr>
          <p:grpSpPr>
            <a:xfrm>
              <a:off x="-368508" y="1432869"/>
              <a:ext cx="1567047" cy="45661"/>
              <a:chOff x="1754675" y="2661275"/>
              <a:chExt cx="1945675" cy="56700"/>
            </a:xfrm>
          </p:grpSpPr>
          <p:cxnSp>
            <p:nvCxnSpPr>
              <p:cNvPr id="1430" name="Google Shape;1430;p74"/>
              <p:cNvCxnSpPr/>
              <p:nvPr/>
            </p:nvCxnSpPr>
            <p:spPr>
              <a:xfrm>
                <a:off x="1754675" y="2689625"/>
                <a:ext cx="1896000" cy="0"/>
              </a:xfrm>
              <a:prstGeom prst="straightConnector1">
                <a:avLst/>
              </a:prstGeom>
              <a:noFill/>
              <a:ln w="9525" cap="flat" cmpd="sng">
                <a:solidFill>
                  <a:schemeClr val="dk1"/>
                </a:solidFill>
                <a:prstDash val="solid"/>
                <a:round/>
                <a:headEnd type="none" w="sm" len="sm"/>
                <a:tailEnd type="none" w="sm" len="sm"/>
              </a:ln>
            </p:spPr>
          </p:cxnSp>
          <p:sp>
            <p:nvSpPr>
              <p:cNvPr id="1431" name="Google Shape;1431;p74"/>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2" name="Google Shape;1432;p74"/>
            <p:cNvGrpSpPr/>
            <p:nvPr/>
          </p:nvGrpSpPr>
          <p:grpSpPr>
            <a:xfrm>
              <a:off x="-766480" y="1564414"/>
              <a:ext cx="1561280" cy="136187"/>
              <a:chOff x="1754675" y="2824000"/>
              <a:chExt cx="4728285" cy="412439"/>
            </a:xfrm>
          </p:grpSpPr>
          <p:sp>
            <p:nvSpPr>
              <p:cNvPr id="1433" name="Google Shape;1433;p74"/>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sm" len="sm"/>
                <a:tailEnd type="none" w="sm" len="sm"/>
              </a:ln>
            </p:spPr>
          </p:sp>
          <p:sp>
            <p:nvSpPr>
              <p:cNvPr id="1434" name="Google Shape;1434;p74"/>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5" name="Google Shape;1435;p74"/>
            <p:cNvGrpSpPr/>
            <p:nvPr/>
          </p:nvGrpSpPr>
          <p:grpSpPr>
            <a:xfrm>
              <a:off x="-1431671" y="1201089"/>
              <a:ext cx="3070084" cy="102363"/>
              <a:chOff x="1779150" y="2604263"/>
              <a:chExt cx="3811875" cy="127112"/>
            </a:xfrm>
          </p:grpSpPr>
          <p:sp>
            <p:nvSpPr>
              <p:cNvPr id="1436" name="Google Shape;1436;p74"/>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sm" len="sm"/>
                <a:tailEnd type="none" w="sm" len="sm"/>
              </a:ln>
            </p:spPr>
          </p:sp>
          <p:sp>
            <p:nvSpPr>
              <p:cNvPr id="1437" name="Google Shape;1437;p74"/>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8" name="Google Shape;1438;p74"/>
            <p:cNvGrpSpPr/>
            <p:nvPr/>
          </p:nvGrpSpPr>
          <p:grpSpPr>
            <a:xfrm>
              <a:off x="-856941" y="773806"/>
              <a:ext cx="2877996" cy="223763"/>
              <a:chOff x="1748550" y="2064750"/>
              <a:chExt cx="3573375" cy="277863"/>
            </a:xfrm>
          </p:grpSpPr>
          <p:sp>
            <p:nvSpPr>
              <p:cNvPr id="1439" name="Google Shape;1439;p74"/>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sm" len="sm"/>
                <a:tailEnd type="none" w="sm" len="sm"/>
              </a:ln>
            </p:spPr>
          </p:sp>
          <p:sp>
            <p:nvSpPr>
              <p:cNvPr id="1440" name="Google Shape;1440;p74"/>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1" name="Google Shape;1441;p74"/>
            <p:cNvGrpSpPr/>
            <p:nvPr/>
          </p:nvGrpSpPr>
          <p:grpSpPr>
            <a:xfrm>
              <a:off x="-856882" y="656497"/>
              <a:ext cx="2430997" cy="185534"/>
              <a:chOff x="1748547" y="1392116"/>
              <a:chExt cx="5911958" cy="451312"/>
            </a:xfrm>
          </p:grpSpPr>
          <p:sp>
            <p:nvSpPr>
              <p:cNvPr id="1442" name="Google Shape;1442;p74"/>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sm" len="sm"/>
                <a:tailEnd type="none" w="sm" len="sm"/>
              </a:ln>
            </p:spPr>
          </p:sp>
          <p:sp>
            <p:nvSpPr>
              <p:cNvPr id="1443" name="Google Shape;1443;p74"/>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4" name="Google Shape;1444;p74"/>
            <p:cNvGrpSpPr/>
            <p:nvPr/>
          </p:nvGrpSpPr>
          <p:grpSpPr>
            <a:xfrm>
              <a:off x="-842187" y="1064765"/>
              <a:ext cx="3010303" cy="45661"/>
              <a:chOff x="1766900" y="2869225"/>
              <a:chExt cx="3737650" cy="56700"/>
            </a:xfrm>
          </p:grpSpPr>
          <p:cxnSp>
            <p:nvCxnSpPr>
              <p:cNvPr id="1445" name="Google Shape;1445;p74"/>
              <p:cNvCxnSpPr/>
              <p:nvPr/>
            </p:nvCxnSpPr>
            <p:spPr>
              <a:xfrm>
                <a:off x="1766900" y="2897575"/>
                <a:ext cx="3687900" cy="0"/>
              </a:xfrm>
              <a:prstGeom prst="straightConnector1">
                <a:avLst/>
              </a:prstGeom>
              <a:noFill/>
              <a:ln w="9525" cap="flat" cmpd="sng">
                <a:solidFill>
                  <a:schemeClr val="dk1"/>
                </a:solidFill>
                <a:prstDash val="solid"/>
                <a:round/>
                <a:headEnd type="none" w="sm" len="sm"/>
                <a:tailEnd type="none" w="sm" len="sm"/>
              </a:ln>
            </p:spPr>
          </p:cxnSp>
          <p:sp>
            <p:nvSpPr>
              <p:cNvPr id="1446" name="Google Shape;1446;p74"/>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42</a:t>
            </a:r>
          </a:p>
        </p:txBody>
      </p:sp>
    </p:spTree>
    <p:extLst>
      <p:ext uri="{BB962C8B-B14F-4D97-AF65-F5344CB8AC3E}">
        <p14:creationId xmlns:p14="http://schemas.microsoft.com/office/powerpoint/2010/main" val="2709845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75"/>
          <p:cNvSpPr txBox="1"/>
          <p:nvPr/>
        </p:nvSpPr>
        <p:spPr>
          <a:xfrm>
            <a:off x="1544064" y="691037"/>
            <a:ext cx="3846300" cy="493200"/>
          </a:xfrm>
          <a:prstGeom prst="rect">
            <a:avLst/>
          </a:prstGeom>
          <a:noFill/>
          <a:ln>
            <a:noFill/>
          </a:ln>
        </p:spPr>
        <p:txBody>
          <a:bodyPr spcFirstLastPara="1" wrap="square" lIns="0" tIns="11425" rIns="0" bIns="0" anchor="t" anchorCtr="0">
            <a:spAutoFit/>
          </a:bodyPr>
          <a:lstStyle/>
          <a:p>
            <a:pPr marL="38100" marR="0" lvl="0" indent="0" algn="l" rtl="0">
              <a:lnSpc>
                <a:spcPct val="100000"/>
              </a:lnSpc>
              <a:spcBef>
                <a:spcPts val="0"/>
              </a:spcBef>
              <a:spcAft>
                <a:spcPts val="0"/>
              </a:spcAft>
              <a:buNone/>
            </a:pPr>
            <a:r>
              <a:rPr lang="en" sz="1600" i="1">
                <a:latin typeface="Arial"/>
                <a:ea typeface="Arial"/>
                <a:cs typeface="Arial"/>
                <a:sym typeface="Arial"/>
              </a:rPr>
              <a:t>n </a:t>
            </a:r>
            <a:r>
              <a:rPr lang="en" sz="1600">
                <a:latin typeface="Tahoma"/>
                <a:ea typeface="Tahoma"/>
                <a:cs typeface="Tahoma"/>
                <a:sym typeface="Tahoma"/>
              </a:rPr>
              <a:t>individus et 2 variables qualitatives</a:t>
            </a:r>
            <a:endParaRPr sz="1600">
              <a:latin typeface="Tahoma"/>
              <a:ea typeface="Tahoma"/>
              <a:cs typeface="Tahoma"/>
              <a:sym typeface="Tahoma"/>
            </a:endParaRPr>
          </a:p>
          <a:p>
            <a:pPr marL="0" marR="273685" lvl="0" indent="0" algn="ctr" rtl="0">
              <a:lnSpc>
                <a:spcPct val="100000"/>
              </a:lnSpc>
              <a:spcBef>
                <a:spcPts val="935"/>
              </a:spcBef>
              <a:spcAft>
                <a:spcPts val="0"/>
              </a:spcAft>
              <a:buNone/>
            </a:pPr>
            <a:endParaRPr sz="750" baseline="-25000">
              <a:latin typeface="Times New Roman"/>
              <a:ea typeface="Times New Roman"/>
              <a:cs typeface="Times New Roman"/>
              <a:sym typeface="Times New Roman"/>
            </a:endParaRPr>
          </a:p>
        </p:txBody>
      </p:sp>
      <p:grpSp>
        <p:nvGrpSpPr>
          <p:cNvPr id="1452" name="Google Shape;1452;p75"/>
          <p:cNvGrpSpPr/>
          <p:nvPr/>
        </p:nvGrpSpPr>
        <p:grpSpPr>
          <a:xfrm>
            <a:off x="2903875" y="1378394"/>
            <a:ext cx="668196" cy="2684713"/>
            <a:chOff x="1103702" y="1138589"/>
            <a:chExt cx="384175" cy="1507588"/>
          </a:xfrm>
        </p:grpSpPr>
        <p:sp>
          <p:nvSpPr>
            <p:cNvPr id="1453" name="Google Shape;1453;p75"/>
            <p:cNvSpPr/>
            <p:nvPr/>
          </p:nvSpPr>
          <p:spPr>
            <a:xfrm>
              <a:off x="1302081" y="1149189"/>
              <a:ext cx="177800" cy="1490980"/>
            </a:xfrm>
            <a:custGeom>
              <a:avLst/>
              <a:gdLst/>
              <a:ahLst/>
              <a:cxnLst/>
              <a:rect l="l" t="t" r="r" b="b"/>
              <a:pathLst>
                <a:path w="177800" h="1490980" extrusionOk="0">
                  <a:moveTo>
                    <a:pt x="177177" y="1490865"/>
                  </a:moveTo>
                  <a:lnTo>
                    <a:pt x="177177" y="0"/>
                  </a:lnTo>
                  <a:lnTo>
                    <a:pt x="0" y="0"/>
                  </a:lnTo>
                  <a:lnTo>
                    <a:pt x="0" y="1490865"/>
                  </a:lnTo>
                  <a:lnTo>
                    <a:pt x="177177" y="1490865"/>
                  </a:lnTo>
                  <a:close/>
                </a:path>
              </a:pathLst>
            </a:custGeom>
            <a:solidFill>
              <a:srgbClr val="FF9E9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4" name="Google Shape;1454;p75"/>
            <p:cNvSpPr/>
            <p:nvPr/>
          </p:nvSpPr>
          <p:spPr>
            <a:xfrm>
              <a:off x="1295266" y="1143132"/>
              <a:ext cx="190500" cy="1503045"/>
            </a:xfrm>
            <a:custGeom>
              <a:avLst/>
              <a:gdLst/>
              <a:ahLst/>
              <a:cxnLst/>
              <a:rect l="l" t="t" r="r" b="b"/>
              <a:pathLst>
                <a:path w="190500" h="1503045" extrusionOk="0">
                  <a:moveTo>
                    <a:pt x="190049" y="1499951"/>
                  </a:moveTo>
                  <a:lnTo>
                    <a:pt x="190049" y="2271"/>
                  </a:lnTo>
                  <a:lnTo>
                    <a:pt x="187777" y="0"/>
                  </a:lnTo>
                  <a:lnTo>
                    <a:pt x="3028" y="0"/>
                  </a:lnTo>
                  <a:lnTo>
                    <a:pt x="0" y="2271"/>
                  </a:lnTo>
                  <a:lnTo>
                    <a:pt x="0" y="1499951"/>
                  </a:lnTo>
                  <a:lnTo>
                    <a:pt x="3028" y="1502980"/>
                  </a:lnTo>
                  <a:lnTo>
                    <a:pt x="6814" y="1502980"/>
                  </a:lnTo>
                  <a:lnTo>
                    <a:pt x="6814" y="12114"/>
                  </a:lnTo>
                  <a:lnTo>
                    <a:pt x="12871" y="6057"/>
                  </a:lnTo>
                  <a:lnTo>
                    <a:pt x="12871" y="12114"/>
                  </a:lnTo>
                  <a:lnTo>
                    <a:pt x="177934" y="12114"/>
                  </a:lnTo>
                  <a:lnTo>
                    <a:pt x="177934" y="6057"/>
                  </a:lnTo>
                  <a:lnTo>
                    <a:pt x="183992" y="12114"/>
                  </a:lnTo>
                  <a:lnTo>
                    <a:pt x="183992" y="1502980"/>
                  </a:lnTo>
                  <a:lnTo>
                    <a:pt x="187777" y="1502980"/>
                  </a:lnTo>
                  <a:lnTo>
                    <a:pt x="190049" y="1499951"/>
                  </a:lnTo>
                  <a:close/>
                </a:path>
                <a:path w="190500" h="1503045" extrusionOk="0">
                  <a:moveTo>
                    <a:pt x="12871" y="12114"/>
                  </a:moveTo>
                  <a:lnTo>
                    <a:pt x="12871" y="6057"/>
                  </a:lnTo>
                  <a:lnTo>
                    <a:pt x="6814" y="12114"/>
                  </a:lnTo>
                  <a:lnTo>
                    <a:pt x="12871" y="12114"/>
                  </a:lnTo>
                  <a:close/>
                </a:path>
                <a:path w="190500" h="1503045" extrusionOk="0">
                  <a:moveTo>
                    <a:pt x="12871" y="1490108"/>
                  </a:moveTo>
                  <a:lnTo>
                    <a:pt x="12871" y="12114"/>
                  </a:lnTo>
                  <a:lnTo>
                    <a:pt x="6814" y="12114"/>
                  </a:lnTo>
                  <a:lnTo>
                    <a:pt x="6814" y="1490108"/>
                  </a:lnTo>
                  <a:lnTo>
                    <a:pt x="12871" y="1490108"/>
                  </a:lnTo>
                  <a:close/>
                </a:path>
                <a:path w="190500" h="1503045" extrusionOk="0">
                  <a:moveTo>
                    <a:pt x="183992" y="1490108"/>
                  </a:moveTo>
                  <a:lnTo>
                    <a:pt x="6814" y="1490108"/>
                  </a:lnTo>
                  <a:lnTo>
                    <a:pt x="12871" y="1496922"/>
                  </a:lnTo>
                  <a:lnTo>
                    <a:pt x="12871" y="1502980"/>
                  </a:lnTo>
                  <a:lnTo>
                    <a:pt x="177934" y="1502980"/>
                  </a:lnTo>
                  <a:lnTo>
                    <a:pt x="177934" y="1496922"/>
                  </a:lnTo>
                  <a:lnTo>
                    <a:pt x="183992" y="1490108"/>
                  </a:lnTo>
                  <a:close/>
                </a:path>
                <a:path w="190500" h="1503045" extrusionOk="0">
                  <a:moveTo>
                    <a:pt x="12871" y="1502980"/>
                  </a:moveTo>
                  <a:lnTo>
                    <a:pt x="12871" y="1496922"/>
                  </a:lnTo>
                  <a:lnTo>
                    <a:pt x="6814" y="1490108"/>
                  </a:lnTo>
                  <a:lnTo>
                    <a:pt x="6814" y="1502980"/>
                  </a:lnTo>
                  <a:lnTo>
                    <a:pt x="12871" y="1502980"/>
                  </a:lnTo>
                  <a:close/>
                </a:path>
                <a:path w="190500" h="1503045" extrusionOk="0">
                  <a:moveTo>
                    <a:pt x="183992" y="12114"/>
                  </a:moveTo>
                  <a:lnTo>
                    <a:pt x="177934" y="6057"/>
                  </a:lnTo>
                  <a:lnTo>
                    <a:pt x="177934" y="12114"/>
                  </a:lnTo>
                  <a:lnTo>
                    <a:pt x="183992" y="12114"/>
                  </a:lnTo>
                  <a:close/>
                </a:path>
                <a:path w="190500" h="1503045" extrusionOk="0">
                  <a:moveTo>
                    <a:pt x="183992" y="1490108"/>
                  </a:moveTo>
                  <a:lnTo>
                    <a:pt x="183992" y="12114"/>
                  </a:lnTo>
                  <a:lnTo>
                    <a:pt x="177934" y="12114"/>
                  </a:lnTo>
                  <a:lnTo>
                    <a:pt x="177934" y="1490108"/>
                  </a:lnTo>
                  <a:lnTo>
                    <a:pt x="183992" y="1490108"/>
                  </a:lnTo>
                  <a:close/>
                </a:path>
                <a:path w="190500" h="1503045" extrusionOk="0">
                  <a:moveTo>
                    <a:pt x="183992" y="1502980"/>
                  </a:moveTo>
                  <a:lnTo>
                    <a:pt x="183992" y="1490108"/>
                  </a:lnTo>
                  <a:lnTo>
                    <a:pt x="177934" y="1496922"/>
                  </a:lnTo>
                  <a:lnTo>
                    <a:pt x="177934" y="1502980"/>
                  </a:lnTo>
                  <a:lnTo>
                    <a:pt x="183992" y="150298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5" name="Google Shape;1455;p75"/>
            <p:cNvSpPr/>
            <p:nvPr/>
          </p:nvSpPr>
          <p:spPr>
            <a:xfrm>
              <a:off x="1114303" y="1149189"/>
              <a:ext cx="177800" cy="1490980"/>
            </a:xfrm>
            <a:custGeom>
              <a:avLst/>
              <a:gdLst/>
              <a:ahLst/>
              <a:cxnLst/>
              <a:rect l="l" t="t" r="r" b="b"/>
              <a:pathLst>
                <a:path w="177800" h="1490980" extrusionOk="0">
                  <a:moveTo>
                    <a:pt x="177177" y="1490865"/>
                  </a:moveTo>
                  <a:lnTo>
                    <a:pt x="177177" y="0"/>
                  </a:lnTo>
                  <a:lnTo>
                    <a:pt x="0" y="0"/>
                  </a:lnTo>
                  <a:lnTo>
                    <a:pt x="0" y="1490865"/>
                  </a:lnTo>
                  <a:lnTo>
                    <a:pt x="177177" y="1490865"/>
                  </a:lnTo>
                  <a:close/>
                </a:path>
              </a:pathLst>
            </a:custGeom>
            <a:solidFill>
              <a:srgbClr val="A2B8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6" name="Google Shape;1456;p75"/>
            <p:cNvSpPr/>
            <p:nvPr/>
          </p:nvSpPr>
          <p:spPr>
            <a:xfrm>
              <a:off x="1108245" y="1143132"/>
              <a:ext cx="190500" cy="1503045"/>
            </a:xfrm>
            <a:custGeom>
              <a:avLst/>
              <a:gdLst/>
              <a:ahLst/>
              <a:cxnLst/>
              <a:rect l="l" t="t" r="r" b="b"/>
              <a:pathLst>
                <a:path w="190500" h="1503045" extrusionOk="0">
                  <a:moveTo>
                    <a:pt x="190049" y="1499951"/>
                  </a:moveTo>
                  <a:lnTo>
                    <a:pt x="190049" y="2271"/>
                  </a:lnTo>
                  <a:lnTo>
                    <a:pt x="187020" y="0"/>
                  </a:lnTo>
                  <a:lnTo>
                    <a:pt x="2271" y="0"/>
                  </a:lnTo>
                  <a:lnTo>
                    <a:pt x="0" y="2271"/>
                  </a:lnTo>
                  <a:lnTo>
                    <a:pt x="0" y="1499951"/>
                  </a:lnTo>
                  <a:lnTo>
                    <a:pt x="2271" y="1502980"/>
                  </a:lnTo>
                  <a:lnTo>
                    <a:pt x="6057" y="1502980"/>
                  </a:lnTo>
                  <a:lnTo>
                    <a:pt x="6057" y="12114"/>
                  </a:lnTo>
                  <a:lnTo>
                    <a:pt x="12114" y="6057"/>
                  </a:lnTo>
                  <a:lnTo>
                    <a:pt x="12114" y="12114"/>
                  </a:lnTo>
                  <a:lnTo>
                    <a:pt x="177177" y="12114"/>
                  </a:lnTo>
                  <a:lnTo>
                    <a:pt x="177177" y="6057"/>
                  </a:lnTo>
                  <a:lnTo>
                    <a:pt x="183234" y="12114"/>
                  </a:lnTo>
                  <a:lnTo>
                    <a:pt x="183234" y="1502980"/>
                  </a:lnTo>
                  <a:lnTo>
                    <a:pt x="187020" y="1502980"/>
                  </a:lnTo>
                  <a:lnTo>
                    <a:pt x="190049" y="1499951"/>
                  </a:lnTo>
                  <a:close/>
                </a:path>
                <a:path w="190500" h="1503045" extrusionOk="0">
                  <a:moveTo>
                    <a:pt x="12114" y="12114"/>
                  </a:moveTo>
                  <a:lnTo>
                    <a:pt x="12114" y="6057"/>
                  </a:lnTo>
                  <a:lnTo>
                    <a:pt x="6057" y="12114"/>
                  </a:lnTo>
                  <a:lnTo>
                    <a:pt x="12114" y="12114"/>
                  </a:lnTo>
                  <a:close/>
                </a:path>
                <a:path w="190500" h="1503045" extrusionOk="0">
                  <a:moveTo>
                    <a:pt x="12114" y="1490108"/>
                  </a:moveTo>
                  <a:lnTo>
                    <a:pt x="12114" y="12114"/>
                  </a:lnTo>
                  <a:lnTo>
                    <a:pt x="6057" y="12114"/>
                  </a:lnTo>
                  <a:lnTo>
                    <a:pt x="6057" y="1490108"/>
                  </a:lnTo>
                  <a:lnTo>
                    <a:pt x="12114" y="1490108"/>
                  </a:lnTo>
                  <a:close/>
                </a:path>
                <a:path w="190500" h="1503045" extrusionOk="0">
                  <a:moveTo>
                    <a:pt x="183234" y="1490108"/>
                  </a:moveTo>
                  <a:lnTo>
                    <a:pt x="6057" y="1490108"/>
                  </a:lnTo>
                  <a:lnTo>
                    <a:pt x="12114" y="1496922"/>
                  </a:lnTo>
                  <a:lnTo>
                    <a:pt x="12114" y="1502980"/>
                  </a:lnTo>
                  <a:lnTo>
                    <a:pt x="177177" y="1502980"/>
                  </a:lnTo>
                  <a:lnTo>
                    <a:pt x="177177" y="1496922"/>
                  </a:lnTo>
                  <a:lnTo>
                    <a:pt x="183234" y="1490108"/>
                  </a:lnTo>
                  <a:close/>
                </a:path>
                <a:path w="190500" h="1503045" extrusionOk="0">
                  <a:moveTo>
                    <a:pt x="12114" y="1502980"/>
                  </a:moveTo>
                  <a:lnTo>
                    <a:pt x="12114" y="1496922"/>
                  </a:lnTo>
                  <a:lnTo>
                    <a:pt x="6057" y="1490108"/>
                  </a:lnTo>
                  <a:lnTo>
                    <a:pt x="6057" y="1502980"/>
                  </a:lnTo>
                  <a:lnTo>
                    <a:pt x="12114" y="1502980"/>
                  </a:lnTo>
                  <a:close/>
                </a:path>
                <a:path w="190500" h="1503045" extrusionOk="0">
                  <a:moveTo>
                    <a:pt x="183234" y="12114"/>
                  </a:moveTo>
                  <a:lnTo>
                    <a:pt x="177177" y="6057"/>
                  </a:lnTo>
                  <a:lnTo>
                    <a:pt x="177177" y="12114"/>
                  </a:lnTo>
                  <a:lnTo>
                    <a:pt x="183234" y="12114"/>
                  </a:lnTo>
                  <a:close/>
                </a:path>
                <a:path w="190500" h="1503045" extrusionOk="0">
                  <a:moveTo>
                    <a:pt x="183234" y="1490108"/>
                  </a:moveTo>
                  <a:lnTo>
                    <a:pt x="183234" y="12114"/>
                  </a:lnTo>
                  <a:lnTo>
                    <a:pt x="177177" y="12114"/>
                  </a:lnTo>
                  <a:lnTo>
                    <a:pt x="177177" y="1490108"/>
                  </a:lnTo>
                  <a:lnTo>
                    <a:pt x="183234" y="1490108"/>
                  </a:lnTo>
                  <a:close/>
                </a:path>
                <a:path w="190500" h="1503045" extrusionOk="0">
                  <a:moveTo>
                    <a:pt x="183234" y="1502980"/>
                  </a:moveTo>
                  <a:lnTo>
                    <a:pt x="183234" y="1490108"/>
                  </a:lnTo>
                  <a:lnTo>
                    <a:pt x="177177" y="1496922"/>
                  </a:lnTo>
                  <a:lnTo>
                    <a:pt x="177177" y="1502980"/>
                  </a:lnTo>
                  <a:lnTo>
                    <a:pt x="183234" y="1502980"/>
                  </a:lnTo>
                  <a:close/>
                </a:path>
              </a:pathLst>
            </a:custGeom>
            <a:solidFill>
              <a:srgbClr val="0032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57" name="Google Shape;1457;p75"/>
            <p:cNvSpPr/>
            <p:nvPr/>
          </p:nvSpPr>
          <p:spPr>
            <a:xfrm>
              <a:off x="1103702" y="1138589"/>
              <a:ext cx="384175" cy="1501775"/>
            </a:xfrm>
            <a:custGeom>
              <a:avLst/>
              <a:gdLst/>
              <a:ahLst/>
              <a:cxnLst/>
              <a:rect l="l" t="t" r="r" b="b"/>
              <a:pathLst>
                <a:path w="384175" h="1501775" extrusionOk="0">
                  <a:moveTo>
                    <a:pt x="383884" y="1501465"/>
                  </a:moveTo>
                  <a:lnTo>
                    <a:pt x="383884" y="0"/>
                  </a:lnTo>
                  <a:lnTo>
                    <a:pt x="0" y="0"/>
                  </a:lnTo>
                  <a:lnTo>
                    <a:pt x="0" y="1501465"/>
                  </a:lnTo>
                  <a:lnTo>
                    <a:pt x="2271" y="1501465"/>
                  </a:lnTo>
                  <a:lnTo>
                    <a:pt x="2271" y="5300"/>
                  </a:lnTo>
                  <a:lnTo>
                    <a:pt x="5300" y="2271"/>
                  </a:lnTo>
                  <a:lnTo>
                    <a:pt x="5300" y="5300"/>
                  </a:lnTo>
                  <a:lnTo>
                    <a:pt x="378584" y="5300"/>
                  </a:lnTo>
                  <a:lnTo>
                    <a:pt x="378584" y="2271"/>
                  </a:lnTo>
                  <a:lnTo>
                    <a:pt x="380855" y="5300"/>
                  </a:lnTo>
                  <a:lnTo>
                    <a:pt x="380855" y="1501465"/>
                  </a:lnTo>
                  <a:lnTo>
                    <a:pt x="383884" y="1501465"/>
                  </a:lnTo>
                  <a:close/>
                </a:path>
                <a:path w="384175" h="1501775" extrusionOk="0">
                  <a:moveTo>
                    <a:pt x="5300" y="5300"/>
                  </a:moveTo>
                  <a:lnTo>
                    <a:pt x="5300" y="2271"/>
                  </a:lnTo>
                  <a:lnTo>
                    <a:pt x="2271" y="5300"/>
                  </a:lnTo>
                  <a:lnTo>
                    <a:pt x="5300" y="5300"/>
                  </a:lnTo>
                  <a:close/>
                </a:path>
                <a:path w="384175" h="1501775" extrusionOk="0">
                  <a:moveTo>
                    <a:pt x="5300" y="1496165"/>
                  </a:moveTo>
                  <a:lnTo>
                    <a:pt x="5300" y="5300"/>
                  </a:lnTo>
                  <a:lnTo>
                    <a:pt x="2271" y="5300"/>
                  </a:lnTo>
                  <a:lnTo>
                    <a:pt x="2271" y="1496165"/>
                  </a:lnTo>
                  <a:lnTo>
                    <a:pt x="5300" y="1496165"/>
                  </a:lnTo>
                  <a:close/>
                </a:path>
                <a:path w="384175" h="1501775" extrusionOk="0">
                  <a:moveTo>
                    <a:pt x="380855" y="1496165"/>
                  </a:moveTo>
                  <a:lnTo>
                    <a:pt x="2271" y="1496165"/>
                  </a:lnTo>
                  <a:lnTo>
                    <a:pt x="5300" y="1498437"/>
                  </a:lnTo>
                  <a:lnTo>
                    <a:pt x="5300" y="1501465"/>
                  </a:lnTo>
                  <a:lnTo>
                    <a:pt x="378584" y="1501465"/>
                  </a:lnTo>
                  <a:lnTo>
                    <a:pt x="378584" y="1498437"/>
                  </a:lnTo>
                  <a:lnTo>
                    <a:pt x="380855" y="1496165"/>
                  </a:lnTo>
                  <a:close/>
                </a:path>
                <a:path w="384175" h="1501775" extrusionOk="0">
                  <a:moveTo>
                    <a:pt x="5300" y="1501465"/>
                  </a:moveTo>
                  <a:lnTo>
                    <a:pt x="5300" y="1498437"/>
                  </a:lnTo>
                  <a:lnTo>
                    <a:pt x="2271" y="1496165"/>
                  </a:lnTo>
                  <a:lnTo>
                    <a:pt x="2271" y="1501465"/>
                  </a:lnTo>
                  <a:lnTo>
                    <a:pt x="5300" y="1501465"/>
                  </a:lnTo>
                  <a:close/>
                </a:path>
                <a:path w="384175" h="1501775" extrusionOk="0">
                  <a:moveTo>
                    <a:pt x="380855" y="5300"/>
                  </a:moveTo>
                  <a:lnTo>
                    <a:pt x="378584" y="2271"/>
                  </a:lnTo>
                  <a:lnTo>
                    <a:pt x="378584" y="5300"/>
                  </a:lnTo>
                  <a:lnTo>
                    <a:pt x="380855" y="5300"/>
                  </a:lnTo>
                  <a:close/>
                </a:path>
                <a:path w="384175" h="1501775" extrusionOk="0">
                  <a:moveTo>
                    <a:pt x="380855" y="1496165"/>
                  </a:moveTo>
                  <a:lnTo>
                    <a:pt x="380855" y="5300"/>
                  </a:lnTo>
                  <a:lnTo>
                    <a:pt x="378584" y="5300"/>
                  </a:lnTo>
                  <a:lnTo>
                    <a:pt x="378584" y="1496165"/>
                  </a:lnTo>
                  <a:lnTo>
                    <a:pt x="380855" y="1496165"/>
                  </a:lnTo>
                  <a:close/>
                </a:path>
                <a:path w="384175" h="1501775" extrusionOk="0">
                  <a:moveTo>
                    <a:pt x="380855" y="1501465"/>
                  </a:moveTo>
                  <a:lnTo>
                    <a:pt x="380855" y="1496165"/>
                  </a:lnTo>
                  <a:lnTo>
                    <a:pt x="378584" y="1498437"/>
                  </a:lnTo>
                  <a:lnTo>
                    <a:pt x="378584" y="1501465"/>
                  </a:lnTo>
                  <a:lnTo>
                    <a:pt x="380855" y="1501465"/>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458" name="Google Shape;1458;p75"/>
          <p:cNvGrpSpPr/>
          <p:nvPr/>
        </p:nvGrpSpPr>
        <p:grpSpPr>
          <a:xfrm>
            <a:off x="6173848" y="1184230"/>
            <a:ext cx="899025" cy="541657"/>
            <a:chOff x="2983753" y="1029557"/>
            <a:chExt cx="516889" cy="304165"/>
          </a:xfrm>
        </p:grpSpPr>
        <p:sp>
          <p:nvSpPr>
            <p:cNvPr id="1459" name="Google Shape;1459;p75"/>
            <p:cNvSpPr/>
            <p:nvPr/>
          </p:nvSpPr>
          <p:spPr>
            <a:xfrm>
              <a:off x="2989810" y="1035614"/>
              <a:ext cx="504825" cy="290830"/>
            </a:xfrm>
            <a:custGeom>
              <a:avLst/>
              <a:gdLst/>
              <a:ahLst/>
              <a:cxnLst/>
              <a:rect l="l" t="t" r="r" b="b"/>
              <a:pathLst>
                <a:path w="504825" h="290830" extrusionOk="0">
                  <a:moveTo>
                    <a:pt x="504274" y="290752"/>
                  </a:moveTo>
                  <a:lnTo>
                    <a:pt x="504274" y="0"/>
                  </a:lnTo>
                  <a:lnTo>
                    <a:pt x="0" y="0"/>
                  </a:lnTo>
                  <a:lnTo>
                    <a:pt x="0" y="290752"/>
                  </a:lnTo>
                  <a:lnTo>
                    <a:pt x="504274" y="290752"/>
                  </a:lnTo>
                  <a:close/>
                </a:path>
              </a:pathLst>
            </a:custGeom>
            <a:solidFill>
              <a:srgbClr val="FF9E9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0" name="Google Shape;1460;p75"/>
            <p:cNvSpPr/>
            <p:nvPr/>
          </p:nvSpPr>
          <p:spPr>
            <a:xfrm>
              <a:off x="2983753" y="1029557"/>
              <a:ext cx="516889" cy="304165"/>
            </a:xfrm>
            <a:custGeom>
              <a:avLst/>
              <a:gdLst/>
              <a:ahLst/>
              <a:cxnLst/>
              <a:rect l="l" t="t" r="r" b="b"/>
              <a:pathLst>
                <a:path w="516889" h="304165" extrusionOk="0">
                  <a:moveTo>
                    <a:pt x="516389" y="300596"/>
                  </a:moveTo>
                  <a:lnTo>
                    <a:pt x="516389" y="3028"/>
                  </a:lnTo>
                  <a:lnTo>
                    <a:pt x="513360" y="0"/>
                  </a:lnTo>
                  <a:lnTo>
                    <a:pt x="3028" y="0"/>
                  </a:lnTo>
                  <a:lnTo>
                    <a:pt x="0" y="3028"/>
                  </a:lnTo>
                  <a:lnTo>
                    <a:pt x="0" y="300596"/>
                  </a:lnTo>
                  <a:lnTo>
                    <a:pt x="3028" y="303624"/>
                  </a:lnTo>
                  <a:lnTo>
                    <a:pt x="6057" y="303624"/>
                  </a:lnTo>
                  <a:lnTo>
                    <a:pt x="6057" y="12114"/>
                  </a:lnTo>
                  <a:lnTo>
                    <a:pt x="12871" y="6057"/>
                  </a:lnTo>
                  <a:lnTo>
                    <a:pt x="12871" y="12114"/>
                  </a:lnTo>
                  <a:lnTo>
                    <a:pt x="503517" y="12114"/>
                  </a:lnTo>
                  <a:lnTo>
                    <a:pt x="503517" y="6057"/>
                  </a:lnTo>
                  <a:lnTo>
                    <a:pt x="510331" y="12114"/>
                  </a:lnTo>
                  <a:lnTo>
                    <a:pt x="510331" y="303624"/>
                  </a:lnTo>
                  <a:lnTo>
                    <a:pt x="513360" y="303624"/>
                  </a:lnTo>
                  <a:lnTo>
                    <a:pt x="516389" y="300596"/>
                  </a:lnTo>
                  <a:close/>
                </a:path>
                <a:path w="516889" h="304165" extrusionOk="0">
                  <a:moveTo>
                    <a:pt x="12871" y="12114"/>
                  </a:moveTo>
                  <a:lnTo>
                    <a:pt x="12871" y="6057"/>
                  </a:lnTo>
                  <a:lnTo>
                    <a:pt x="6057" y="12114"/>
                  </a:lnTo>
                  <a:lnTo>
                    <a:pt x="12871" y="12114"/>
                  </a:lnTo>
                  <a:close/>
                </a:path>
                <a:path w="516889" h="304165" extrusionOk="0">
                  <a:moveTo>
                    <a:pt x="12871" y="290752"/>
                  </a:moveTo>
                  <a:lnTo>
                    <a:pt x="12871" y="12114"/>
                  </a:lnTo>
                  <a:lnTo>
                    <a:pt x="6057" y="12114"/>
                  </a:lnTo>
                  <a:lnTo>
                    <a:pt x="6057" y="290752"/>
                  </a:lnTo>
                  <a:lnTo>
                    <a:pt x="12871" y="290752"/>
                  </a:lnTo>
                  <a:close/>
                </a:path>
                <a:path w="516889" h="304165" extrusionOk="0">
                  <a:moveTo>
                    <a:pt x="510331" y="290752"/>
                  </a:moveTo>
                  <a:lnTo>
                    <a:pt x="6057" y="290752"/>
                  </a:lnTo>
                  <a:lnTo>
                    <a:pt x="12871" y="296810"/>
                  </a:lnTo>
                  <a:lnTo>
                    <a:pt x="12871" y="303624"/>
                  </a:lnTo>
                  <a:lnTo>
                    <a:pt x="503517" y="303624"/>
                  </a:lnTo>
                  <a:lnTo>
                    <a:pt x="503517" y="296810"/>
                  </a:lnTo>
                  <a:lnTo>
                    <a:pt x="510331" y="290752"/>
                  </a:lnTo>
                  <a:close/>
                </a:path>
                <a:path w="516889" h="304165" extrusionOk="0">
                  <a:moveTo>
                    <a:pt x="12871" y="303624"/>
                  </a:moveTo>
                  <a:lnTo>
                    <a:pt x="12871" y="296810"/>
                  </a:lnTo>
                  <a:lnTo>
                    <a:pt x="6057" y="290752"/>
                  </a:lnTo>
                  <a:lnTo>
                    <a:pt x="6057" y="303624"/>
                  </a:lnTo>
                  <a:lnTo>
                    <a:pt x="12871" y="303624"/>
                  </a:lnTo>
                  <a:close/>
                </a:path>
                <a:path w="516889" h="304165" extrusionOk="0">
                  <a:moveTo>
                    <a:pt x="510331" y="12114"/>
                  </a:moveTo>
                  <a:lnTo>
                    <a:pt x="503517" y="6057"/>
                  </a:lnTo>
                  <a:lnTo>
                    <a:pt x="503517" y="12114"/>
                  </a:lnTo>
                  <a:lnTo>
                    <a:pt x="510331" y="12114"/>
                  </a:lnTo>
                  <a:close/>
                </a:path>
                <a:path w="516889" h="304165" extrusionOk="0">
                  <a:moveTo>
                    <a:pt x="510331" y="290752"/>
                  </a:moveTo>
                  <a:lnTo>
                    <a:pt x="510331" y="12114"/>
                  </a:lnTo>
                  <a:lnTo>
                    <a:pt x="503517" y="12114"/>
                  </a:lnTo>
                  <a:lnTo>
                    <a:pt x="503517" y="290752"/>
                  </a:lnTo>
                  <a:lnTo>
                    <a:pt x="510331" y="290752"/>
                  </a:lnTo>
                  <a:close/>
                </a:path>
                <a:path w="516889" h="304165" extrusionOk="0">
                  <a:moveTo>
                    <a:pt x="510331" y="303624"/>
                  </a:moveTo>
                  <a:lnTo>
                    <a:pt x="510331" y="290752"/>
                  </a:lnTo>
                  <a:lnTo>
                    <a:pt x="503517" y="296810"/>
                  </a:lnTo>
                  <a:lnTo>
                    <a:pt x="503517" y="303624"/>
                  </a:lnTo>
                  <a:lnTo>
                    <a:pt x="510331" y="303624"/>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1461" name="Google Shape;1461;p75"/>
          <p:cNvGrpSpPr/>
          <p:nvPr/>
        </p:nvGrpSpPr>
        <p:grpSpPr>
          <a:xfrm>
            <a:off x="4839784" y="2651253"/>
            <a:ext cx="886878" cy="529218"/>
            <a:chOff x="2216741" y="1853357"/>
            <a:chExt cx="509905" cy="297180"/>
          </a:xfrm>
        </p:grpSpPr>
        <p:sp>
          <p:nvSpPr>
            <p:cNvPr id="1462" name="Google Shape;1462;p75"/>
            <p:cNvSpPr/>
            <p:nvPr/>
          </p:nvSpPr>
          <p:spPr>
            <a:xfrm>
              <a:off x="2222798" y="1860171"/>
              <a:ext cx="497205" cy="284480"/>
            </a:xfrm>
            <a:custGeom>
              <a:avLst/>
              <a:gdLst/>
              <a:ahLst/>
              <a:cxnLst/>
              <a:rect l="l" t="t" r="r" b="b"/>
              <a:pathLst>
                <a:path w="497205" h="284480" extrusionOk="0">
                  <a:moveTo>
                    <a:pt x="496702" y="283938"/>
                  </a:moveTo>
                  <a:lnTo>
                    <a:pt x="496702" y="0"/>
                  </a:lnTo>
                  <a:lnTo>
                    <a:pt x="0" y="0"/>
                  </a:lnTo>
                  <a:lnTo>
                    <a:pt x="0" y="283938"/>
                  </a:lnTo>
                  <a:lnTo>
                    <a:pt x="496702" y="283938"/>
                  </a:lnTo>
                  <a:close/>
                </a:path>
              </a:pathLst>
            </a:custGeom>
            <a:solidFill>
              <a:srgbClr val="A2B8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3" name="Google Shape;1463;p75"/>
            <p:cNvSpPr/>
            <p:nvPr/>
          </p:nvSpPr>
          <p:spPr>
            <a:xfrm>
              <a:off x="2216741" y="1853357"/>
              <a:ext cx="509905" cy="297180"/>
            </a:xfrm>
            <a:custGeom>
              <a:avLst/>
              <a:gdLst/>
              <a:ahLst/>
              <a:cxnLst/>
              <a:rect l="l" t="t" r="r" b="b"/>
              <a:pathLst>
                <a:path w="509905" h="297180" extrusionOk="0">
                  <a:moveTo>
                    <a:pt x="509574" y="293781"/>
                  </a:moveTo>
                  <a:lnTo>
                    <a:pt x="509574" y="3028"/>
                  </a:lnTo>
                  <a:lnTo>
                    <a:pt x="506546" y="0"/>
                  </a:lnTo>
                  <a:lnTo>
                    <a:pt x="3028" y="0"/>
                  </a:lnTo>
                  <a:lnTo>
                    <a:pt x="0" y="3028"/>
                  </a:lnTo>
                  <a:lnTo>
                    <a:pt x="0" y="293781"/>
                  </a:lnTo>
                  <a:lnTo>
                    <a:pt x="3028" y="296810"/>
                  </a:lnTo>
                  <a:lnTo>
                    <a:pt x="6057" y="296810"/>
                  </a:lnTo>
                  <a:lnTo>
                    <a:pt x="6057" y="12871"/>
                  </a:lnTo>
                  <a:lnTo>
                    <a:pt x="12871" y="6814"/>
                  </a:lnTo>
                  <a:lnTo>
                    <a:pt x="12871" y="12871"/>
                  </a:lnTo>
                  <a:lnTo>
                    <a:pt x="496702" y="12871"/>
                  </a:lnTo>
                  <a:lnTo>
                    <a:pt x="496702" y="6814"/>
                  </a:lnTo>
                  <a:lnTo>
                    <a:pt x="502760" y="12871"/>
                  </a:lnTo>
                  <a:lnTo>
                    <a:pt x="502760" y="296810"/>
                  </a:lnTo>
                  <a:lnTo>
                    <a:pt x="506546" y="296810"/>
                  </a:lnTo>
                  <a:lnTo>
                    <a:pt x="509574" y="293781"/>
                  </a:lnTo>
                  <a:close/>
                </a:path>
                <a:path w="509905" h="297180" extrusionOk="0">
                  <a:moveTo>
                    <a:pt x="12871" y="12871"/>
                  </a:moveTo>
                  <a:lnTo>
                    <a:pt x="12871" y="6814"/>
                  </a:lnTo>
                  <a:lnTo>
                    <a:pt x="6057" y="12871"/>
                  </a:lnTo>
                  <a:lnTo>
                    <a:pt x="12871" y="12871"/>
                  </a:lnTo>
                  <a:close/>
                </a:path>
                <a:path w="509905" h="297180" extrusionOk="0">
                  <a:moveTo>
                    <a:pt x="12871" y="283938"/>
                  </a:moveTo>
                  <a:lnTo>
                    <a:pt x="12871" y="12871"/>
                  </a:lnTo>
                  <a:lnTo>
                    <a:pt x="6057" y="12871"/>
                  </a:lnTo>
                  <a:lnTo>
                    <a:pt x="6057" y="283938"/>
                  </a:lnTo>
                  <a:lnTo>
                    <a:pt x="12871" y="283938"/>
                  </a:lnTo>
                  <a:close/>
                </a:path>
                <a:path w="509905" h="297180" extrusionOk="0">
                  <a:moveTo>
                    <a:pt x="502760" y="283938"/>
                  </a:moveTo>
                  <a:lnTo>
                    <a:pt x="6057" y="283938"/>
                  </a:lnTo>
                  <a:lnTo>
                    <a:pt x="12871" y="290752"/>
                  </a:lnTo>
                  <a:lnTo>
                    <a:pt x="12871" y="296810"/>
                  </a:lnTo>
                  <a:lnTo>
                    <a:pt x="496702" y="296810"/>
                  </a:lnTo>
                  <a:lnTo>
                    <a:pt x="496702" y="290752"/>
                  </a:lnTo>
                  <a:lnTo>
                    <a:pt x="502760" y="283938"/>
                  </a:lnTo>
                  <a:close/>
                </a:path>
                <a:path w="509905" h="297180" extrusionOk="0">
                  <a:moveTo>
                    <a:pt x="12871" y="296810"/>
                  </a:moveTo>
                  <a:lnTo>
                    <a:pt x="12871" y="290752"/>
                  </a:lnTo>
                  <a:lnTo>
                    <a:pt x="6057" y="283938"/>
                  </a:lnTo>
                  <a:lnTo>
                    <a:pt x="6057" y="296810"/>
                  </a:lnTo>
                  <a:lnTo>
                    <a:pt x="12871" y="296810"/>
                  </a:lnTo>
                  <a:close/>
                </a:path>
                <a:path w="509905" h="297180" extrusionOk="0">
                  <a:moveTo>
                    <a:pt x="502760" y="12871"/>
                  </a:moveTo>
                  <a:lnTo>
                    <a:pt x="496702" y="6814"/>
                  </a:lnTo>
                  <a:lnTo>
                    <a:pt x="496702" y="12871"/>
                  </a:lnTo>
                  <a:lnTo>
                    <a:pt x="502760" y="12871"/>
                  </a:lnTo>
                  <a:close/>
                </a:path>
                <a:path w="509905" h="297180" extrusionOk="0">
                  <a:moveTo>
                    <a:pt x="502760" y="283938"/>
                  </a:moveTo>
                  <a:lnTo>
                    <a:pt x="502760" y="12871"/>
                  </a:lnTo>
                  <a:lnTo>
                    <a:pt x="496702" y="12871"/>
                  </a:lnTo>
                  <a:lnTo>
                    <a:pt x="496702" y="283938"/>
                  </a:lnTo>
                  <a:lnTo>
                    <a:pt x="502760" y="283938"/>
                  </a:lnTo>
                  <a:close/>
                </a:path>
                <a:path w="509905" h="297180" extrusionOk="0">
                  <a:moveTo>
                    <a:pt x="502760" y="296810"/>
                  </a:moveTo>
                  <a:lnTo>
                    <a:pt x="502760" y="283938"/>
                  </a:lnTo>
                  <a:lnTo>
                    <a:pt x="496702" y="290752"/>
                  </a:lnTo>
                  <a:lnTo>
                    <a:pt x="496702" y="296810"/>
                  </a:lnTo>
                  <a:lnTo>
                    <a:pt x="502760" y="296810"/>
                  </a:lnTo>
                  <a:close/>
                </a:path>
              </a:pathLst>
            </a:custGeom>
            <a:solidFill>
              <a:srgbClr val="0032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464" name="Google Shape;1464;p75"/>
          <p:cNvSpPr txBox="1"/>
          <p:nvPr/>
        </p:nvSpPr>
        <p:spPr>
          <a:xfrm>
            <a:off x="2701332" y="3808574"/>
            <a:ext cx="132600" cy="2115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300" i="1">
                <a:latin typeface="Times New Roman"/>
                <a:ea typeface="Times New Roman"/>
                <a:cs typeface="Times New Roman"/>
                <a:sym typeface="Times New Roman"/>
              </a:rPr>
              <a:t>n</a:t>
            </a:r>
            <a:endParaRPr sz="1300">
              <a:latin typeface="Times New Roman"/>
              <a:ea typeface="Times New Roman"/>
              <a:cs typeface="Times New Roman"/>
              <a:sym typeface="Times New Roman"/>
            </a:endParaRPr>
          </a:p>
        </p:txBody>
      </p:sp>
      <p:sp>
        <p:nvSpPr>
          <p:cNvPr id="1465" name="Google Shape;1465;p75"/>
          <p:cNvSpPr txBox="1"/>
          <p:nvPr/>
        </p:nvSpPr>
        <p:spPr>
          <a:xfrm>
            <a:off x="2701332" y="1381451"/>
            <a:ext cx="132600" cy="2115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466" name="Google Shape;1466;p75"/>
          <p:cNvSpPr txBox="1"/>
          <p:nvPr/>
        </p:nvSpPr>
        <p:spPr>
          <a:xfrm>
            <a:off x="2714502" y="2541077"/>
            <a:ext cx="89100" cy="2124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 sz="1300" i="1">
                <a:latin typeface="Arial"/>
                <a:ea typeface="Arial"/>
                <a:cs typeface="Arial"/>
                <a:sym typeface="Arial"/>
              </a:rPr>
              <a:t>l</a:t>
            </a:r>
            <a:endParaRPr sz="1300">
              <a:latin typeface="Arial"/>
              <a:ea typeface="Arial"/>
              <a:cs typeface="Arial"/>
              <a:sym typeface="Arial"/>
            </a:endParaRPr>
          </a:p>
        </p:txBody>
      </p:sp>
      <p:sp>
        <p:nvSpPr>
          <p:cNvPr id="1467" name="Google Shape;1467;p75"/>
          <p:cNvSpPr txBox="1"/>
          <p:nvPr/>
        </p:nvSpPr>
        <p:spPr>
          <a:xfrm>
            <a:off x="2922270" y="1397326"/>
            <a:ext cx="634800" cy="88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9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9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9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900">
              <a:latin typeface="Times New Roman"/>
              <a:ea typeface="Times New Roman"/>
              <a:cs typeface="Times New Roman"/>
              <a:sym typeface="Times New Roman"/>
            </a:endParaRPr>
          </a:p>
          <a:p>
            <a:pPr marL="0" marR="0" lvl="0" indent="0" algn="l" rtl="0">
              <a:lnSpc>
                <a:spcPct val="100000"/>
              </a:lnSpc>
              <a:spcBef>
                <a:spcPts val="35"/>
              </a:spcBef>
              <a:spcAft>
                <a:spcPts val="0"/>
              </a:spcAft>
              <a:buNone/>
            </a:pPr>
            <a:endParaRPr sz="850">
              <a:latin typeface="Times New Roman"/>
              <a:ea typeface="Times New Roman"/>
              <a:cs typeface="Times New Roman"/>
              <a:sym typeface="Times New Roman"/>
            </a:endParaRPr>
          </a:p>
          <a:p>
            <a:pPr marL="71755" marR="0" lvl="0" indent="0" algn="l" rtl="0">
              <a:lnSpc>
                <a:spcPct val="100000"/>
              </a:lnSpc>
              <a:spcBef>
                <a:spcPts val="0"/>
              </a:spcBef>
              <a:spcAft>
                <a:spcPts val="0"/>
              </a:spcAft>
              <a:buNone/>
            </a:pPr>
            <a:r>
              <a:rPr lang="en" sz="1300" i="1">
                <a:latin typeface="Times New Roman"/>
                <a:ea typeface="Times New Roman"/>
                <a:cs typeface="Times New Roman"/>
                <a:sym typeface="Times New Roman"/>
              </a:rPr>
              <a:t>i</a:t>
            </a:r>
            <a:r>
              <a:rPr lang="en" sz="800" i="1">
                <a:latin typeface="Times New Roman"/>
                <a:ea typeface="Times New Roman"/>
                <a:cs typeface="Times New Roman"/>
                <a:sym typeface="Times New Roman"/>
              </a:rPr>
              <a:t>	</a:t>
            </a:r>
            <a:r>
              <a:rPr lang="en" sz="1300" i="1">
                <a:latin typeface="Times New Roman"/>
                <a:ea typeface="Times New Roman"/>
                <a:cs typeface="Times New Roman"/>
                <a:sym typeface="Times New Roman"/>
              </a:rPr>
              <a:t>j</a:t>
            </a:r>
            <a:endParaRPr sz="1300">
              <a:latin typeface="Times New Roman"/>
              <a:ea typeface="Times New Roman"/>
              <a:cs typeface="Times New Roman"/>
              <a:sym typeface="Times New Roman"/>
            </a:endParaRPr>
          </a:p>
        </p:txBody>
      </p:sp>
      <p:sp>
        <p:nvSpPr>
          <p:cNvPr id="1468" name="Google Shape;1468;p75"/>
          <p:cNvSpPr txBox="1"/>
          <p:nvPr/>
        </p:nvSpPr>
        <p:spPr>
          <a:xfrm rot="-5400000">
            <a:off x="2175935" y="2591061"/>
            <a:ext cx="726000" cy="200700"/>
          </a:xfrm>
          <a:prstGeom prst="rect">
            <a:avLst/>
          </a:prstGeom>
          <a:noFill/>
          <a:ln>
            <a:noFill/>
          </a:ln>
        </p:spPr>
        <p:txBody>
          <a:bodyPr spcFirstLastPara="1" wrap="square" lIns="0" tIns="625" rIns="0" bIns="0" anchor="t" anchorCtr="0">
            <a:spAutoFit/>
          </a:bodyPr>
          <a:lstStyle/>
          <a:p>
            <a:pPr marL="12700" marR="0" lvl="0" indent="0" algn="l" rtl="0">
              <a:lnSpc>
                <a:spcPct val="100000"/>
              </a:lnSpc>
              <a:spcBef>
                <a:spcPts val="0"/>
              </a:spcBef>
              <a:spcAft>
                <a:spcPts val="0"/>
              </a:spcAft>
              <a:buNone/>
            </a:pPr>
            <a:r>
              <a:rPr lang="en" sz="1300">
                <a:latin typeface="Times New Roman"/>
                <a:ea typeface="Times New Roman"/>
                <a:cs typeface="Times New Roman"/>
                <a:sym typeface="Times New Roman"/>
              </a:rPr>
              <a:t>Individus</a:t>
            </a:r>
            <a:endParaRPr sz="1300">
              <a:latin typeface="Times New Roman"/>
              <a:ea typeface="Times New Roman"/>
              <a:cs typeface="Times New Roman"/>
              <a:sym typeface="Times New Roman"/>
            </a:endParaRPr>
          </a:p>
        </p:txBody>
      </p:sp>
      <p:grpSp>
        <p:nvGrpSpPr>
          <p:cNvPr id="1469" name="Google Shape;1469;p75"/>
          <p:cNvGrpSpPr/>
          <p:nvPr/>
        </p:nvGrpSpPr>
        <p:grpSpPr>
          <a:xfrm>
            <a:off x="5944698" y="2087635"/>
            <a:ext cx="1325347" cy="1695079"/>
            <a:chOff x="2852005" y="1536860"/>
            <a:chExt cx="762000" cy="951864"/>
          </a:xfrm>
        </p:grpSpPr>
        <p:sp>
          <p:nvSpPr>
            <p:cNvPr id="1470" name="Google Shape;1470;p75"/>
            <p:cNvSpPr/>
            <p:nvPr/>
          </p:nvSpPr>
          <p:spPr>
            <a:xfrm>
              <a:off x="2852005" y="1536860"/>
              <a:ext cx="762000" cy="951864"/>
            </a:xfrm>
            <a:custGeom>
              <a:avLst/>
              <a:gdLst/>
              <a:ahLst/>
              <a:cxnLst/>
              <a:rect l="l" t="t" r="r" b="b"/>
              <a:pathLst>
                <a:path w="762000" h="951864" extrusionOk="0">
                  <a:moveTo>
                    <a:pt x="761711" y="951761"/>
                  </a:moveTo>
                  <a:lnTo>
                    <a:pt x="761711" y="0"/>
                  </a:lnTo>
                  <a:lnTo>
                    <a:pt x="0" y="0"/>
                  </a:lnTo>
                  <a:lnTo>
                    <a:pt x="0" y="951761"/>
                  </a:lnTo>
                  <a:lnTo>
                    <a:pt x="2271" y="951761"/>
                  </a:lnTo>
                  <a:lnTo>
                    <a:pt x="2271" y="5300"/>
                  </a:lnTo>
                  <a:lnTo>
                    <a:pt x="4543" y="2271"/>
                  </a:lnTo>
                  <a:lnTo>
                    <a:pt x="4543" y="5300"/>
                  </a:lnTo>
                  <a:lnTo>
                    <a:pt x="757168" y="5300"/>
                  </a:lnTo>
                  <a:lnTo>
                    <a:pt x="757168" y="2271"/>
                  </a:lnTo>
                  <a:lnTo>
                    <a:pt x="759440" y="5300"/>
                  </a:lnTo>
                  <a:lnTo>
                    <a:pt x="759440" y="951761"/>
                  </a:lnTo>
                  <a:lnTo>
                    <a:pt x="761711" y="951761"/>
                  </a:lnTo>
                  <a:close/>
                </a:path>
                <a:path w="762000" h="951864" extrusionOk="0">
                  <a:moveTo>
                    <a:pt x="4543" y="5300"/>
                  </a:moveTo>
                  <a:lnTo>
                    <a:pt x="4543" y="2271"/>
                  </a:lnTo>
                  <a:lnTo>
                    <a:pt x="2271" y="5300"/>
                  </a:lnTo>
                  <a:lnTo>
                    <a:pt x="4543" y="5300"/>
                  </a:lnTo>
                  <a:close/>
                </a:path>
                <a:path w="762000" h="951864" extrusionOk="0">
                  <a:moveTo>
                    <a:pt x="4543" y="946461"/>
                  </a:moveTo>
                  <a:lnTo>
                    <a:pt x="4543" y="5300"/>
                  </a:lnTo>
                  <a:lnTo>
                    <a:pt x="2271" y="5300"/>
                  </a:lnTo>
                  <a:lnTo>
                    <a:pt x="2271" y="946461"/>
                  </a:lnTo>
                  <a:lnTo>
                    <a:pt x="4543" y="946461"/>
                  </a:lnTo>
                  <a:close/>
                </a:path>
                <a:path w="762000" h="951864" extrusionOk="0">
                  <a:moveTo>
                    <a:pt x="759440" y="946461"/>
                  </a:moveTo>
                  <a:lnTo>
                    <a:pt x="2271" y="946461"/>
                  </a:lnTo>
                  <a:lnTo>
                    <a:pt x="4543" y="948732"/>
                  </a:lnTo>
                  <a:lnTo>
                    <a:pt x="4543" y="951761"/>
                  </a:lnTo>
                  <a:lnTo>
                    <a:pt x="757168" y="951761"/>
                  </a:lnTo>
                  <a:lnTo>
                    <a:pt x="757168" y="948732"/>
                  </a:lnTo>
                  <a:lnTo>
                    <a:pt x="759440" y="946461"/>
                  </a:lnTo>
                  <a:close/>
                </a:path>
                <a:path w="762000" h="951864" extrusionOk="0">
                  <a:moveTo>
                    <a:pt x="4543" y="951761"/>
                  </a:moveTo>
                  <a:lnTo>
                    <a:pt x="4543" y="948732"/>
                  </a:lnTo>
                  <a:lnTo>
                    <a:pt x="2271" y="946461"/>
                  </a:lnTo>
                  <a:lnTo>
                    <a:pt x="2271" y="951761"/>
                  </a:lnTo>
                  <a:lnTo>
                    <a:pt x="4543" y="951761"/>
                  </a:lnTo>
                  <a:close/>
                </a:path>
                <a:path w="762000" h="951864" extrusionOk="0">
                  <a:moveTo>
                    <a:pt x="759440" y="5300"/>
                  </a:moveTo>
                  <a:lnTo>
                    <a:pt x="757168" y="2271"/>
                  </a:lnTo>
                  <a:lnTo>
                    <a:pt x="757168" y="5300"/>
                  </a:lnTo>
                  <a:lnTo>
                    <a:pt x="759440" y="5300"/>
                  </a:lnTo>
                  <a:close/>
                </a:path>
                <a:path w="762000" h="951864" extrusionOk="0">
                  <a:moveTo>
                    <a:pt x="759440" y="946461"/>
                  </a:moveTo>
                  <a:lnTo>
                    <a:pt x="759440" y="5300"/>
                  </a:lnTo>
                  <a:lnTo>
                    <a:pt x="757168" y="5300"/>
                  </a:lnTo>
                  <a:lnTo>
                    <a:pt x="757168" y="946461"/>
                  </a:lnTo>
                  <a:lnTo>
                    <a:pt x="759440" y="946461"/>
                  </a:lnTo>
                  <a:close/>
                </a:path>
                <a:path w="762000" h="951864" extrusionOk="0">
                  <a:moveTo>
                    <a:pt x="759440" y="951761"/>
                  </a:moveTo>
                  <a:lnTo>
                    <a:pt x="759440" y="946461"/>
                  </a:lnTo>
                  <a:lnTo>
                    <a:pt x="757168" y="948732"/>
                  </a:lnTo>
                  <a:lnTo>
                    <a:pt x="757168" y="951761"/>
                  </a:lnTo>
                  <a:lnTo>
                    <a:pt x="759440" y="95176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1" name="Google Shape;1471;p75"/>
            <p:cNvSpPr/>
            <p:nvPr/>
          </p:nvSpPr>
          <p:spPr>
            <a:xfrm>
              <a:off x="3232861" y="1539131"/>
              <a:ext cx="0" cy="946785"/>
            </a:xfrm>
            <a:custGeom>
              <a:avLst/>
              <a:gdLst/>
              <a:ahLst/>
              <a:cxnLst/>
              <a:rect l="l" t="t" r="r" b="b"/>
              <a:pathLst>
                <a:path w="120000" h="946785" extrusionOk="0">
                  <a:moveTo>
                    <a:pt x="0" y="0"/>
                  </a:moveTo>
                  <a:lnTo>
                    <a:pt x="0" y="946461"/>
                  </a:lnTo>
                </a:path>
              </a:pathLst>
            </a:custGeom>
            <a:noFill/>
            <a:ln w="9525" cap="flat" cmpd="sng">
              <a:solidFill>
                <a:srgbClr val="000000"/>
              </a:solidFill>
              <a:prstDash val="dot"/>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2" name="Google Shape;1472;p75"/>
            <p:cNvSpPr/>
            <p:nvPr/>
          </p:nvSpPr>
          <p:spPr>
            <a:xfrm>
              <a:off x="2854277" y="2031670"/>
              <a:ext cx="747395" cy="0"/>
            </a:xfrm>
            <a:custGeom>
              <a:avLst/>
              <a:gdLst/>
              <a:ahLst/>
              <a:cxnLst/>
              <a:rect l="l" t="t" r="r" b="b"/>
              <a:pathLst>
                <a:path w="747395" h="120000" extrusionOk="0">
                  <a:moveTo>
                    <a:pt x="0" y="0"/>
                  </a:moveTo>
                  <a:lnTo>
                    <a:pt x="747325" y="0"/>
                  </a:lnTo>
                </a:path>
              </a:pathLst>
            </a:custGeom>
            <a:noFill/>
            <a:ln w="9525" cap="flat" cmpd="sng">
              <a:solidFill>
                <a:srgbClr val="000000"/>
              </a:solidFill>
              <a:prstDash val="dot"/>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73" name="Google Shape;1473;p75"/>
            <p:cNvPicPr preferRelativeResize="0"/>
            <p:nvPr/>
          </p:nvPicPr>
          <p:blipFill rotWithShape="1">
            <a:blip r:embed="rId3">
              <a:alphaModFix/>
            </a:blip>
            <a:srcRect/>
            <a:stretch/>
          </p:blipFill>
          <p:spPr>
            <a:xfrm>
              <a:off x="3128372" y="1963146"/>
              <a:ext cx="218064" cy="146890"/>
            </a:xfrm>
            <a:prstGeom prst="rect">
              <a:avLst/>
            </a:prstGeom>
            <a:noFill/>
            <a:ln>
              <a:noFill/>
            </a:ln>
          </p:spPr>
        </p:pic>
      </p:grpSp>
      <p:sp>
        <p:nvSpPr>
          <p:cNvPr id="1474" name="Google Shape;1474;p75"/>
          <p:cNvSpPr txBox="1"/>
          <p:nvPr/>
        </p:nvSpPr>
        <p:spPr>
          <a:xfrm>
            <a:off x="5757891" y="2123073"/>
            <a:ext cx="132600" cy="2115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475" name="Google Shape;1475;p75"/>
          <p:cNvSpPr txBox="1"/>
          <p:nvPr/>
        </p:nvSpPr>
        <p:spPr>
          <a:xfrm>
            <a:off x="5785545" y="2832331"/>
            <a:ext cx="93900" cy="2115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300" i="1">
                <a:latin typeface="Times New Roman"/>
                <a:ea typeface="Times New Roman"/>
                <a:cs typeface="Times New Roman"/>
                <a:sym typeface="Times New Roman"/>
              </a:rPr>
              <a:t>i</a:t>
            </a:r>
            <a:endParaRPr sz="1300">
              <a:latin typeface="Times New Roman"/>
              <a:ea typeface="Times New Roman"/>
              <a:cs typeface="Times New Roman"/>
              <a:sym typeface="Times New Roman"/>
            </a:endParaRPr>
          </a:p>
        </p:txBody>
      </p:sp>
      <p:sp>
        <p:nvSpPr>
          <p:cNvPr id="1476" name="Google Shape;1476;p75"/>
          <p:cNvSpPr txBox="1"/>
          <p:nvPr/>
        </p:nvSpPr>
        <p:spPr>
          <a:xfrm>
            <a:off x="5785545" y="3538895"/>
            <a:ext cx="102900" cy="2115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300" i="1">
                <a:latin typeface="Times New Roman"/>
                <a:ea typeface="Times New Roman"/>
                <a:cs typeface="Times New Roman"/>
                <a:sym typeface="Times New Roman"/>
              </a:rPr>
              <a:t>I</a:t>
            </a:r>
            <a:endParaRPr sz="1300">
              <a:latin typeface="Times New Roman"/>
              <a:ea typeface="Times New Roman"/>
              <a:cs typeface="Times New Roman"/>
              <a:sym typeface="Times New Roman"/>
            </a:endParaRPr>
          </a:p>
        </p:txBody>
      </p:sp>
      <p:sp>
        <p:nvSpPr>
          <p:cNvPr id="1477" name="Google Shape;1477;p75"/>
          <p:cNvSpPr txBox="1"/>
          <p:nvPr/>
        </p:nvSpPr>
        <p:spPr>
          <a:xfrm>
            <a:off x="6004153" y="1806197"/>
            <a:ext cx="132600" cy="2115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478" name="Google Shape;1478;p75"/>
          <p:cNvSpPr txBox="1"/>
          <p:nvPr/>
        </p:nvSpPr>
        <p:spPr>
          <a:xfrm>
            <a:off x="4850233" y="2663476"/>
            <a:ext cx="864600" cy="386100"/>
          </a:xfrm>
          <a:prstGeom prst="rect">
            <a:avLst/>
          </a:prstGeom>
          <a:noFill/>
          <a:ln>
            <a:noFill/>
          </a:ln>
        </p:spPr>
        <p:txBody>
          <a:bodyPr spcFirstLastPara="1" wrap="square" lIns="0" tIns="16500" rIns="0" bIns="0" anchor="t" anchorCtr="0">
            <a:spAutoFit/>
          </a:bodyPr>
          <a:lstStyle/>
          <a:p>
            <a:pPr marL="143510" marR="30480" lvl="0" indent="-88900" algn="l" rtl="0">
              <a:lnSpc>
                <a:spcPct val="100000"/>
              </a:lnSpc>
              <a:spcBef>
                <a:spcPts val="0"/>
              </a:spcBef>
              <a:spcAft>
                <a:spcPts val="0"/>
              </a:spcAft>
              <a:buNone/>
            </a:pPr>
            <a:r>
              <a:rPr lang="en" sz="1200">
                <a:latin typeface="Times New Roman"/>
                <a:ea typeface="Times New Roman"/>
                <a:cs typeface="Times New Roman"/>
                <a:sym typeface="Times New Roman"/>
              </a:rPr>
              <a:t>Modalités  de V</a:t>
            </a:r>
            <a:r>
              <a:rPr lang="en" sz="1150" baseline="-25000">
                <a:latin typeface="Times New Roman"/>
                <a:ea typeface="Times New Roman"/>
                <a:cs typeface="Times New Roman"/>
                <a:sym typeface="Times New Roman"/>
              </a:rPr>
              <a:t>1</a:t>
            </a:r>
            <a:endParaRPr sz="1150" baseline="-25000">
              <a:latin typeface="Times New Roman"/>
              <a:ea typeface="Times New Roman"/>
              <a:cs typeface="Times New Roman"/>
              <a:sym typeface="Times New Roman"/>
            </a:endParaRPr>
          </a:p>
        </p:txBody>
      </p:sp>
      <p:sp>
        <p:nvSpPr>
          <p:cNvPr id="1479" name="Google Shape;1479;p75"/>
          <p:cNvSpPr txBox="1"/>
          <p:nvPr/>
        </p:nvSpPr>
        <p:spPr>
          <a:xfrm>
            <a:off x="6184267" y="1195066"/>
            <a:ext cx="878100" cy="379800"/>
          </a:xfrm>
          <a:prstGeom prst="rect">
            <a:avLst/>
          </a:prstGeom>
          <a:noFill/>
          <a:ln>
            <a:noFill/>
          </a:ln>
        </p:spPr>
        <p:txBody>
          <a:bodyPr spcFirstLastPara="1" wrap="square" lIns="0" tIns="10150" rIns="0" bIns="0" anchor="t" anchorCtr="0">
            <a:spAutoFit/>
          </a:bodyPr>
          <a:lstStyle/>
          <a:p>
            <a:pPr marL="135255" marR="46355" lvl="0" indent="-88899" algn="l" rtl="0">
              <a:lnSpc>
                <a:spcPct val="100000"/>
              </a:lnSpc>
              <a:spcBef>
                <a:spcPts val="0"/>
              </a:spcBef>
              <a:spcAft>
                <a:spcPts val="0"/>
              </a:spcAft>
              <a:buNone/>
            </a:pPr>
            <a:r>
              <a:rPr lang="en" sz="1200">
                <a:latin typeface="Times New Roman"/>
                <a:ea typeface="Times New Roman"/>
                <a:cs typeface="Times New Roman"/>
                <a:sym typeface="Times New Roman"/>
              </a:rPr>
              <a:t>Modalités  de V</a:t>
            </a:r>
            <a:r>
              <a:rPr lang="en" sz="1150" baseline="-25000">
                <a:latin typeface="Times New Roman"/>
                <a:ea typeface="Times New Roman"/>
                <a:cs typeface="Times New Roman"/>
                <a:sym typeface="Times New Roman"/>
              </a:rPr>
              <a:t>2</a:t>
            </a:r>
            <a:endParaRPr sz="1150" baseline="-25000">
              <a:latin typeface="Times New Roman"/>
              <a:ea typeface="Times New Roman"/>
              <a:cs typeface="Times New Roman"/>
              <a:sym typeface="Times New Roman"/>
            </a:endParaRPr>
          </a:p>
        </p:txBody>
      </p:sp>
      <p:sp>
        <p:nvSpPr>
          <p:cNvPr id="1480" name="Google Shape;1480;p75"/>
          <p:cNvSpPr/>
          <p:nvPr/>
        </p:nvSpPr>
        <p:spPr>
          <a:xfrm>
            <a:off x="3772997" y="2570436"/>
            <a:ext cx="886128" cy="510894"/>
          </a:xfrm>
          <a:custGeom>
            <a:avLst/>
            <a:gdLst/>
            <a:ahLst/>
            <a:cxnLst/>
            <a:rect l="l" t="t" r="r" b="b"/>
            <a:pathLst>
              <a:path w="509269" h="287019" extrusionOk="0">
                <a:moveTo>
                  <a:pt x="374798" y="74202"/>
                </a:moveTo>
                <a:lnTo>
                  <a:pt x="0" y="74202"/>
                </a:lnTo>
                <a:lnTo>
                  <a:pt x="0" y="213521"/>
                </a:lnTo>
                <a:lnTo>
                  <a:pt x="9086" y="213521"/>
                </a:lnTo>
                <a:lnTo>
                  <a:pt x="9086" y="93131"/>
                </a:lnTo>
                <a:lnTo>
                  <a:pt x="18929" y="83288"/>
                </a:lnTo>
                <a:lnTo>
                  <a:pt x="18929" y="93131"/>
                </a:lnTo>
                <a:lnTo>
                  <a:pt x="365712" y="93131"/>
                </a:lnTo>
                <a:lnTo>
                  <a:pt x="365712" y="83288"/>
                </a:lnTo>
                <a:lnTo>
                  <a:pt x="374798" y="74202"/>
                </a:lnTo>
                <a:close/>
              </a:path>
              <a:path w="509269" h="287019" extrusionOk="0">
                <a:moveTo>
                  <a:pt x="18929" y="93131"/>
                </a:moveTo>
                <a:lnTo>
                  <a:pt x="18929" y="83288"/>
                </a:lnTo>
                <a:lnTo>
                  <a:pt x="9086" y="93131"/>
                </a:lnTo>
                <a:lnTo>
                  <a:pt x="18929" y="93131"/>
                </a:lnTo>
                <a:close/>
              </a:path>
              <a:path w="509269" h="287019" extrusionOk="0">
                <a:moveTo>
                  <a:pt x="18929" y="194592"/>
                </a:moveTo>
                <a:lnTo>
                  <a:pt x="18929" y="93131"/>
                </a:lnTo>
                <a:lnTo>
                  <a:pt x="9086" y="93131"/>
                </a:lnTo>
                <a:lnTo>
                  <a:pt x="9086" y="194592"/>
                </a:lnTo>
                <a:lnTo>
                  <a:pt x="18929" y="194592"/>
                </a:lnTo>
                <a:close/>
              </a:path>
              <a:path w="509269" h="287019" extrusionOk="0">
                <a:moveTo>
                  <a:pt x="384641" y="240779"/>
                </a:moveTo>
                <a:lnTo>
                  <a:pt x="384641" y="194592"/>
                </a:lnTo>
                <a:lnTo>
                  <a:pt x="9086" y="194592"/>
                </a:lnTo>
                <a:lnTo>
                  <a:pt x="18929" y="203678"/>
                </a:lnTo>
                <a:lnTo>
                  <a:pt x="18929" y="213521"/>
                </a:lnTo>
                <a:lnTo>
                  <a:pt x="365712" y="213521"/>
                </a:lnTo>
                <a:lnTo>
                  <a:pt x="365712" y="203678"/>
                </a:lnTo>
                <a:lnTo>
                  <a:pt x="374798" y="213521"/>
                </a:lnTo>
                <a:lnTo>
                  <a:pt x="374798" y="250622"/>
                </a:lnTo>
                <a:lnTo>
                  <a:pt x="384641" y="240779"/>
                </a:lnTo>
                <a:close/>
              </a:path>
              <a:path w="509269" h="287019" extrusionOk="0">
                <a:moveTo>
                  <a:pt x="18929" y="213521"/>
                </a:moveTo>
                <a:lnTo>
                  <a:pt x="18929" y="203678"/>
                </a:lnTo>
                <a:lnTo>
                  <a:pt x="9086" y="194592"/>
                </a:lnTo>
                <a:lnTo>
                  <a:pt x="9086" y="213521"/>
                </a:lnTo>
                <a:lnTo>
                  <a:pt x="18929" y="213521"/>
                </a:lnTo>
                <a:close/>
              </a:path>
              <a:path w="509269" h="287019" extrusionOk="0">
                <a:moveTo>
                  <a:pt x="508817" y="143862"/>
                </a:moveTo>
                <a:lnTo>
                  <a:pt x="365712" y="0"/>
                </a:lnTo>
                <a:lnTo>
                  <a:pt x="365712" y="74202"/>
                </a:lnTo>
                <a:lnTo>
                  <a:pt x="367984" y="74202"/>
                </a:lnTo>
                <a:lnTo>
                  <a:pt x="367984" y="29529"/>
                </a:lnTo>
                <a:lnTo>
                  <a:pt x="384641" y="23472"/>
                </a:lnTo>
                <a:lnTo>
                  <a:pt x="384641" y="46187"/>
                </a:lnTo>
                <a:lnTo>
                  <a:pt x="481938" y="143483"/>
                </a:lnTo>
                <a:lnTo>
                  <a:pt x="488373" y="137047"/>
                </a:lnTo>
                <a:lnTo>
                  <a:pt x="488373" y="164305"/>
                </a:lnTo>
                <a:lnTo>
                  <a:pt x="508817" y="143862"/>
                </a:lnTo>
                <a:close/>
              </a:path>
              <a:path w="509269" h="287019" extrusionOk="0">
                <a:moveTo>
                  <a:pt x="374798" y="93131"/>
                </a:moveTo>
                <a:lnTo>
                  <a:pt x="374798" y="74202"/>
                </a:lnTo>
                <a:lnTo>
                  <a:pt x="365712" y="83288"/>
                </a:lnTo>
                <a:lnTo>
                  <a:pt x="365712" y="93131"/>
                </a:lnTo>
                <a:lnTo>
                  <a:pt x="374798" y="93131"/>
                </a:lnTo>
                <a:close/>
              </a:path>
              <a:path w="509269" h="287019" extrusionOk="0">
                <a:moveTo>
                  <a:pt x="374798" y="213521"/>
                </a:moveTo>
                <a:lnTo>
                  <a:pt x="365712" y="203678"/>
                </a:lnTo>
                <a:lnTo>
                  <a:pt x="365712" y="213521"/>
                </a:lnTo>
                <a:lnTo>
                  <a:pt x="374798" y="213521"/>
                </a:lnTo>
                <a:close/>
              </a:path>
              <a:path w="509269" h="287019" extrusionOk="0">
                <a:moveTo>
                  <a:pt x="374798" y="250622"/>
                </a:moveTo>
                <a:lnTo>
                  <a:pt x="374798" y="213521"/>
                </a:lnTo>
                <a:lnTo>
                  <a:pt x="365712" y="213521"/>
                </a:lnTo>
                <a:lnTo>
                  <a:pt x="365712" y="286967"/>
                </a:lnTo>
                <a:lnTo>
                  <a:pt x="367984" y="284695"/>
                </a:lnTo>
                <a:lnTo>
                  <a:pt x="367984" y="257437"/>
                </a:lnTo>
                <a:lnTo>
                  <a:pt x="374798" y="250622"/>
                </a:lnTo>
                <a:close/>
              </a:path>
              <a:path w="509269" h="287019" extrusionOk="0">
                <a:moveTo>
                  <a:pt x="384641" y="46187"/>
                </a:moveTo>
                <a:lnTo>
                  <a:pt x="384641" y="23472"/>
                </a:lnTo>
                <a:lnTo>
                  <a:pt x="367984" y="29529"/>
                </a:lnTo>
                <a:lnTo>
                  <a:pt x="384641" y="46187"/>
                </a:lnTo>
                <a:close/>
              </a:path>
              <a:path w="509269" h="287019" extrusionOk="0">
                <a:moveTo>
                  <a:pt x="384641" y="93131"/>
                </a:moveTo>
                <a:lnTo>
                  <a:pt x="384641" y="46187"/>
                </a:lnTo>
                <a:lnTo>
                  <a:pt x="367984" y="29529"/>
                </a:lnTo>
                <a:lnTo>
                  <a:pt x="367984" y="74202"/>
                </a:lnTo>
                <a:lnTo>
                  <a:pt x="374798" y="74202"/>
                </a:lnTo>
                <a:lnTo>
                  <a:pt x="374798" y="93131"/>
                </a:lnTo>
                <a:lnTo>
                  <a:pt x="384641" y="93131"/>
                </a:lnTo>
                <a:close/>
              </a:path>
              <a:path w="509269" h="287019" extrusionOk="0">
                <a:moveTo>
                  <a:pt x="488373" y="164305"/>
                </a:moveTo>
                <a:lnTo>
                  <a:pt x="488373" y="149919"/>
                </a:lnTo>
                <a:lnTo>
                  <a:pt x="481938" y="143483"/>
                </a:lnTo>
                <a:lnTo>
                  <a:pt x="367984" y="257437"/>
                </a:lnTo>
                <a:lnTo>
                  <a:pt x="384641" y="264251"/>
                </a:lnTo>
                <a:lnTo>
                  <a:pt x="384641" y="268037"/>
                </a:lnTo>
                <a:lnTo>
                  <a:pt x="488373" y="164305"/>
                </a:lnTo>
                <a:close/>
              </a:path>
              <a:path w="509269" h="287019" extrusionOk="0">
                <a:moveTo>
                  <a:pt x="384641" y="268037"/>
                </a:moveTo>
                <a:lnTo>
                  <a:pt x="384641" y="264251"/>
                </a:lnTo>
                <a:lnTo>
                  <a:pt x="367984" y="257437"/>
                </a:lnTo>
                <a:lnTo>
                  <a:pt x="367984" y="284695"/>
                </a:lnTo>
                <a:lnTo>
                  <a:pt x="384641" y="268037"/>
                </a:lnTo>
                <a:close/>
              </a:path>
              <a:path w="509269" h="287019" extrusionOk="0">
                <a:moveTo>
                  <a:pt x="488373" y="149919"/>
                </a:moveTo>
                <a:lnTo>
                  <a:pt x="488373" y="137047"/>
                </a:lnTo>
                <a:lnTo>
                  <a:pt x="481938" y="143483"/>
                </a:lnTo>
                <a:lnTo>
                  <a:pt x="488373" y="14991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81" name="Google Shape;1481;p75"/>
          <p:cNvSpPr txBox="1"/>
          <p:nvPr/>
        </p:nvSpPr>
        <p:spPr>
          <a:xfrm>
            <a:off x="1588241" y="4329014"/>
            <a:ext cx="6011700" cy="2577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600">
                <a:latin typeface="Tahoma"/>
                <a:ea typeface="Tahoma"/>
                <a:cs typeface="Tahoma"/>
                <a:sym typeface="Tahoma"/>
              </a:rPr>
              <a:t>Distribution des </a:t>
            </a:r>
            <a:r>
              <a:rPr lang="en" sz="1600" i="1">
                <a:latin typeface="Arial"/>
                <a:ea typeface="Arial"/>
                <a:cs typeface="Arial"/>
                <a:sym typeface="Arial"/>
              </a:rPr>
              <a:t>n </a:t>
            </a:r>
            <a:r>
              <a:rPr lang="en" sz="1600">
                <a:latin typeface="Tahoma"/>
                <a:ea typeface="Tahoma"/>
                <a:cs typeface="Tahoma"/>
                <a:sym typeface="Tahoma"/>
              </a:rPr>
              <a:t>individus dans les </a:t>
            </a:r>
            <a:r>
              <a:rPr lang="en" sz="1600" i="1">
                <a:latin typeface="Arial"/>
                <a:ea typeface="Arial"/>
                <a:cs typeface="Arial"/>
                <a:sym typeface="Arial"/>
              </a:rPr>
              <a:t>I </a:t>
            </a:r>
            <a:r>
              <a:rPr lang="en" sz="1600">
                <a:latin typeface="Lucida Sans"/>
                <a:ea typeface="Lucida Sans"/>
                <a:cs typeface="Lucida Sans"/>
                <a:sym typeface="Lucida Sans"/>
              </a:rPr>
              <a:t>× </a:t>
            </a:r>
            <a:r>
              <a:rPr lang="en" sz="1600" i="1">
                <a:latin typeface="Arial"/>
                <a:ea typeface="Arial"/>
                <a:cs typeface="Arial"/>
                <a:sym typeface="Arial"/>
              </a:rPr>
              <a:t>J </a:t>
            </a:r>
            <a:r>
              <a:rPr lang="en" sz="1600">
                <a:latin typeface="Tahoma"/>
                <a:ea typeface="Tahoma"/>
                <a:cs typeface="Tahoma"/>
                <a:sym typeface="Tahoma"/>
              </a:rPr>
              <a:t>cases du tableau</a:t>
            </a:r>
            <a:endParaRPr sz="1600">
              <a:latin typeface="Tahoma"/>
              <a:ea typeface="Tahoma"/>
              <a:cs typeface="Tahoma"/>
              <a:sym typeface="Tahoma"/>
            </a:endParaRPr>
          </a:p>
        </p:txBody>
      </p:sp>
      <p:sp>
        <p:nvSpPr>
          <p:cNvPr id="1482" name="Google Shape;1482;p75"/>
          <p:cNvSpPr txBox="1"/>
          <p:nvPr/>
        </p:nvSpPr>
        <p:spPr>
          <a:xfrm>
            <a:off x="2765063" y="1057488"/>
            <a:ext cx="807000" cy="354000"/>
          </a:xfrm>
          <a:prstGeom prst="rect">
            <a:avLst/>
          </a:prstGeom>
          <a:noFill/>
          <a:ln>
            <a:noFill/>
          </a:ln>
        </p:spPr>
        <p:txBody>
          <a:bodyPr spcFirstLastPara="1" wrap="square" lIns="91425" tIns="91425" rIns="91425" bIns="91425" anchor="t" anchorCtr="0">
            <a:spAutoFit/>
          </a:bodyPr>
          <a:lstStyle/>
          <a:p>
            <a:pPr marL="0" marR="273685" lvl="0" indent="0" algn="ctr" rtl="0">
              <a:spcBef>
                <a:spcPts val="935"/>
              </a:spcBef>
              <a:spcAft>
                <a:spcPts val="0"/>
              </a:spcAft>
              <a:buNone/>
            </a:pPr>
            <a:r>
              <a:rPr lang="en" sz="1100">
                <a:latin typeface="Times New Roman"/>
                <a:ea typeface="Times New Roman"/>
                <a:cs typeface="Times New Roman"/>
                <a:sym typeface="Times New Roman"/>
              </a:rPr>
              <a:t>V</a:t>
            </a:r>
            <a:r>
              <a:rPr lang="en" sz="1050" baseline="-25000">
                <a:latin typeface="Times New Roman"/>
                <a:ea typeface="Times New Roman"/>
                <a:cs typeface="Times New Roman"/>
                <a:sym typeface="Times New Roman"/>
              </a:rPr>
              <a:t>1 </a:t>
            </a:r>
            <a:endParaRPr sz="1700"/>
          </a:p>
        </p:txBody>
      </p:sp>
      <p:sp>
        <p:nvSpPr>
          <p:cNvPr id="1483" name="Google Shape;1483;p75"/>
          <p:cNvSpPr txBox="1"/>
          <p:nvPr/>
        </p:nvSpPr>
        <p:spPr>
          <a:xfrm>
            <a:off x="2922263" y="1057488"/>
            <a:ext cx="1221600" cy="354000"/>
          </a:xfrm>
          <a:prstGeom prst="rect">
            <a:avLst/>
          </a:prstGeom>
          <a:noFill/>
          <a:ln>
            <a:noFill/>
          </a:ln>
        </p:spPr>
        <p:txBody>
          <a:bodyPr spcFirstLastPara="1" wrap="square" lIns="91425" tIns="91425" rIns="91425" bIns="91425" anchor="t" anchorCtr="0">
            <a:spAutoFit/>
          </a:bodyPr>
          <a:lstStyle/>
          <a:p>
            <a:pPr marL="0" marR="273685" lvl="0" indent="0" algn="ctr" rtl="0">
              <a:spcBef>
                <a:spcPts val="935"/>
              </a:spcBef>
              <a:spcAft>
                <a:spcPts val="0"/>
              </a:spcAft>
              <a:buNone/>
            </a:pPr>
            <a:r>
              <a:rPr lang="en" sz="1100">
                <a:latin typeface="Times New Roman"/>
                <a:ea typeface="Times New Roman"/>
                <a:cs typeface="Times New Roman"/>
                <a:sym typeface="Times New Roman"/>
              </a:rPr>
              <a:t>V</a:t>
            </a:r>
            <a:r>
              <a:rPr lang="en" sz="1050" baseline="-25000">
                <a:latin typeface="Times New Roman"/>
                <a:ea typeface="Times New Roman"/>
                <a:cs typeface="Times New Roman"/>
                <a:sym typeface="Times New Roman"/>
              </a:rPr>
              <a:t>2</a:t>
            </a:r>
            <a:endParaRPr sz="1700"/>
          </a:p>
        </p:txBody>
      </p:sp>
      <p:sp>
        <p:nvSpPr>
          <p:cNvPr id="1484" name="Google Shape;1484;p75"/>
          <p:cNvSpPr txBox="1"/>
          <p:nvPr/>
        </p:nvSpPr>
        <p:spPr>
          <a:xfrm>
            <a:off x="2716063" y="95875"/>
            <a:ext cx="3000000" cy="492600"/>
          </a:xfrm>
          <a:prstGeom prst="rect">
            <a:avLst/>
          </a:prstGeom>
          <a:noFill/>
          <a:ln>
            <a:noFill/>
          </a:ln>
        </p:spPr>
        <p:txBody>
          <a:bodyPr spcFirstLastPara="1" wrap="square" lIns="91425" tIns="91425" rIns="91425" bIns="91425" anchor="t" anchorCtr="0">
            <a:spAutoFit/>
          </a:bodyPr>
          <a:lstStyle/>
          <a:p>
            <a:pPr marL="12700" lvl="0" indent="0" algn="ctr" rtl="0">
              <a:spcBef>
                <a:spcPts val="0"/>
              </a:spcBef>
              <a:spcAft>
                <a:spcPts val="0"/>
              </a:spcAft>
              <a:buNone/>
            </a:pPr>
            <a:r>
              <a:rPr lang="en" sz="2000">
                <a:solidFill>
                  <a:srgbClr val="3333B2"/>
                </a:solidFill>
                <a:latin typeface="Tahoma"/>
                <a:ea typeface="Tahoma"/>
                <a:cs typeface="Tahoma"/>
                <a:sym typeface="Tahoma"/>
              </a:rPr>
              <a:t>Données</a:t>
            </a:r>
            <a:endParaRPr sz="2000"/>
          </a:p>
        </p:txBody>
      </p:sp>
      <p:sp>
        <p:nvSpPr>
          <p:cNvPr id="36" name="ZoneTexte 35"/>
          <p:cNvSpPr txBox="1"/>
          <p:nvPr/>
        </p:nvSpPr>
        <p:spPr>
          <a:xfrm>
            <a:off x="8648700" y="4743450"/>
            <a:ext cx="383438" cy="307777"/>
          </a:xfrm>
          <a:prstGeom prst="rect">
            <a:avLst/>
          </a:prstGeom>
          <a:noFill/>
        </p:spPr>
        <p:txBody>
          <a:bodyPr wrap="none" rtlCol="0">
            <a:spAutoFit/>
          </a:bodyPr>
          <a:lstStyle/>
          <a:p>
            <a:r>
              <a:rPr lang="en-US" dirty="0"/>
              <a:t>43</a:t>
            </a:r>
          </a:p>
        </p:txBody>
      </p:sp>
    </p:spTree>
    <p:extLst>
      <p:ext uri="{BB962C8B-B14F-4D97-AF65-F5344CB8AC3E}">
        <p14:creationId xmlns:p14="http://schemas.microsoft.com/office/powerpoint/2010/main" val="1123570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76"/>
          <p:cNvSpPr txBox="1"/>
          <p:nvPr/>
        </p:nvSpPr>
        <p:spPr>
          <a:xfrm>
            <a:off x="2055740" y="90225"/>
            <a:ext cx="5032500" cy="496500"/>
          </a:xfrm>
          <a:prstGeom prst="rect">
            <a:avLst/>
          </a:prstGeom>
          <a:noFill/>
          <a:ln>
            <a:noFill/>
          </a:ln>
        </p:spPr>
        <p:txBody>
          <a:bodyPr spcFirstLastPara="1" wrap="square" lIns="0" tIns="62225" rIns="0" bIns="0" anchor="t" anchorCtr="0">
            <a:noAutofit/>
          </a:bodyPr>
          <a:lstStyle/>
          <a:p>
            <a:pPr marL="12700" marR="0" lvl="0" indent="0" algn="l" rtl="0">
              <a:lnSpc>
                <a:spcPct val="100000"/>
              </a:lnSpc>
              <a:spcBef>
                <a:spcPts val="0"/>
              </a:spcBef>
              <a:spcAft>
                <a:spcPts val="0"/>
              </a:spcAft>
              <a:buNone/>
            </a:pPr>
            <a:endParaRPr sz="600" b="0" i="0" u="none" strike="noStrike" cap="none">
              <a:latin typeface="Tahoma"/>
              <a:ea typeface="Tahoma"/>
              <a:cs typeface="Tahoma"/>
              <a:sym typeface="Tahoma"/>
            </a:endParaRPr>
          </a:p>
          <a:p>
            <a:pPr marL="0" marR="0" lvl="0" indent="0" algn="ctr" rtl="0">
              <a:lnSpc>
                <a:spcPct val="100000"/>
              </a:lnSpc>
              <a:spcBef>
                <a:spcPts val="0"/>
              </a:spcBef>
              <a:spcAft>
                <a:spcPts val="0"/>
              </a:spcAft>
              <a:buNone/>
            </a:pPr>
            <a:r>
              <a:rPr lang="en" sz="2000" b="0" i="0" u="none" strike="noStrike" cap="none">
                <a:solidFill>
                  <a:srgbClr val="3333B2"/>
                </a:solidFill>
                <a:latin typeface="Tahoma"/>
                <a:ea typeface="Tahoma"/>
                <a:cs typeface="Tahoma"/>
                <a:sym typeface="Tahoma"/>
              </a:rPr>
              <a:t>Tableau de correspondances</a:t>
            </a:r>
            <a:endParaRPr sz="2000" b="0" i="0" u="none" strike="noStrike" cap="none">
              <a:latin typeface="Tahoma"/>
              <a:ea typeface="Tahoma"/>
              <a:cs typeface="Tahoma"/>
              <a:sym typeface="Tahoma"/>
            </a:endParaRPr>
          </a:p>
        </p:txBody>
      </p:sp>
      <p:grpSp>
        <p:nvGrpSpPr>
          <p:cNvPr id="1490" name="Google Shape;1490;p76"/>
          <p:cNvGrpSpPr/>
          <p:nvPr/>
        </p:nvGrpSpPr>
        <p:grpSpPr>
          <a:xfrm>
            <a:off x="2240606" y="1401355"/>
            <a:ext cx="1534983" cy="1594529"/>
            <a:chOff x="1043947" y="881728"/>
            <a:chExt cx="892899" cy="1072313"/>
          </a:xfrm>
        </p:grpSpPr>
        <p:sp>
          <p:nvSpPr>
            <p:cNvPr id="1491" name="Google Shape;1491;p76"/>
            <p:cNvSpPr/>
            <p:nvPr/>
          </p:nvSpPr>
          <p:spPr>
            <a:xfrm>
              <a:off x="1049782" y="1028332"/>
              <a:ext cx="137159" cy="919480"/>
            </a:xfrm>
            <a:custGeom>
              <a:avLst/>
              <a:gdLst/>
              <a:ahLst/>
              <a:cxnLst/>
              <a:rect l="l" t="t" r="r" b="b"/>
              <a:pathLst>
                <a:path w="137159" h="919480" extrusionOk="0">
                  <a:moveTo>
                    <a:pt x="137121" y="919007"/>
                  </a:moveTo>
                  <a:lnTo>
                    <a:pt x="137121" y="0"/>
                  </a:lnTo>
                  <a:lnTo>
                    <a:pt x="0" y="0"/>
                  </a:lnTo>
                  <a:lnTo>
                    <a:pt x="0" y="919007"/>
                  </a:lnTo>
                  <a:lnTo>
                    <a:pt x="137121" y="919007"/>
                  </a:lnTo>
                  <a:close/>
                </a:path>
              </a:pathLst>
            </a:custGeom>
            <a:solidFill>
              <a:srgbClr val="A2B8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492" name="Google Shape;1492;p76"/>
            <p:cNvSpPr/>
            <p:nvPr/>
          </p:nvSpPr>
          <p:spPr>
            <a:xfrm>
              <a:off x="1043947" y="1022497"/>
              <a:ext cx="149225" cy="931544"/>
            </a:xfrm>
            <a:custGeom>
              <a:avLst/>
              <a:gdLst/>
              <a:ahLst/>
              <a:cxnLst/>
              <a:rect l="l" t="t" r="r" b="b"/>
              <a:pathLst>
                <a:path w="149225" h="931544" extrusionOk="0">
                  <a:moveTo>
                    <a:pt x="148791" y="928489"/>
                  </a:moveTo>
                  <a:lnTo>
                    <a:pt x="148791" y="2917"/>
                  </a:lnTo>
                  <a:lnTo>
                    <a:pt x="145874" y="0"/>
                  </a:lnTo>
                  <a:lnTo>
                    <a:pt x="2188" y="0"/>
                  </a:lnTo>
                  <a:lnTo>
                    <a:pt x="0" y="2917"/>
                  </a:lnTo>
                  <a:lnTo>
                    <a:pt x="0" y="928489"/>
                  </a:lnTo>
                  <a:lnTo>
                    <a:pt x="2188" y="931406"/>
                  </a:lnTo>
                  <a:lnTo>
                    <a:pt x="5834" y="931406"/>
                  </a:lnTo>
                  <a:lnTo>
                    <a:pt x="5834" y="12399"/>
                  </a:lnTo>
                  <a:lnTo>
                    <a:pt x="11669" y="5834"/>
                  </a:lnTo>
                  <a:lnTo>
                    <a:pt x="11669" y="12399"/>
                  </a:lnTo>
                  <a:lnTo>
                    <a:pt x="136392" y="12399"/>
                  </a:lnTo>
                  <a:lnTo>
                    <a:pt x="136392" y="5834"/>
                  </a:lnTo>
                  <a:lnTo>
                    <a:pt x="142956" y="12399"/>
                  </a:lnTo>
                  <a:lnTo>
                    <a:pt x="142956" y="931406"/>
                  </a:lnTo>
                  <a:lnTo>
                    <a:pt x="145874" y="931406"/>
                  </a:lnTo>
                  <a:lnTo>
                    <a:pt x="148791" y="928489"/>
                  </a:lnTo>
                  <a:close/>
                </a:path>
                <a:path w="149225" h="931544" extrusionOk="0">
                  <a:moveTo>
                    <a:pt x="11669" y="12399"/>
                  </a:moveTo>
                  <a:lnTo>
                    <a:pt x="11669" y="5834"/>
                  </a:lnTo>
                  <a:lnTo>
                    <a:pt x="5834" y="12399"/>
                  </a:lnTo>
                  <a:lnTo>
                    <a:pt x="11669" y="12399"/>
                  </a:lnTo>
                  <a:close/>
                </a:path>
                <a:path w="149225" h="931544" extrusionOk="0">
                  <a:moveTo>
                    <a:pt x="11669" y="919007"/>
                  </a:moveTo>
                  <a:lnTo>
                    <a:pt x="11669" y="12399"/>
                  </a:lnTo>
                  <a:lnTo>
                    <a:pt x="5834" y="12399"/>
                  </a:lnTo>
                  <a:lnTo>
                    <a:pt x="5834" y="919007"/>
                  </a:lnTo>
                  <a:lnTo>
                    <a:pt x="11669" y="919007"/>
                  </a:lnTo>
                  <a:close/>
                </a:path>
                <a:path w="149225" h="931544" extrusionOk="0">
                  <a:moveTo>
                    <a:pt x="142956" y="919007"/>
                  </a:moveTo>
                  <a:lnTo>
                    <a:pt x="5834" y="919007"/>
                  </a:lnTo>
                  <a:lnTo>
                    <a:pt x="11669" y="924842"/>
                  </a:lnTo>
                  <a:lnTo>
                    <a:pt x="11669" y="931406"/>
                  </a:lnTo>
                  <a:lnTo>
                    <a:pt x="136392" y="931406"/>
                  </a:lnTo>
                  <a:lnTo>
                    <a:pt x="136392" y="924842"/>
                  </a:lnTo>
                  <a:lnTo>
                    <a:pt x="142956" y="919007"/>
                  </a:lnTo>
                  <a:close/>
                </a:path>
                <a:path w="149225" h="931544" extrusionOk="0">
                  <a:moveTo>
                    <a:pt x="11669" y="931406"/>
                  </a:moveTo>
                  <a:lnTo>
                    <a:pt x="11669" y="924842"/>
                  </a:lnTo>
                  <a:lnTo>
                    <a:pt x="5834" y="919007"/>
                  </a:lnTo>
                  <a:lnTo>
                    <a:pt x="5834" y="931406"/>
                  </a:lnTo>
                  <a:lnTo>
                    <a:pt x="11669" y="931406"/>
                  </a:lnTo>
                  <a:close/>
                </a:path>
                <a:path w="149225" h="931544" extrusionOk="0">
                  <a:moveTo>
                    <a:pt x="142956" y="12399"/>
                  </a:moveTo>
                  <a:lnTo>
                    <a:pt x="136392" y="5834"/>
                  </a:lnTo>
                  <a:lnTo>
                    <a:pt x="136392" y="12399"/>
                  </a:lnTo>
                  <a:lnTo>
                    <a:pt x="142956" y="12399"/>
                  </a:lnTo>
                  <a:close/>
                </a:path>
                <a:path w="149225" h="931544" extrusionOk="0">
                  <a:moveTo>
                    <a:pt x="142956" y="919007"/>
                  </a:moveTo>
                  <a:lnTo>
                    <a:pt x="142956" y="12399"/>
                  </a:lnTo>
                  <a:lnTo>
                    <a:pt x="136392" y="12399"/>
                  </a:lnTo>
                  <a:lnTo>
                    <a:pt x="136392" y="919007"/>
                  </a:lnTo>
                  <a:lnTo>
                    <a:pt x="142956" y="919007"/>
                  </a:lnTo>
                  <a:close/>
                </a:path>
                <a:path w="149225" h="931544" extrusionOk="0">
                  <a:moveTo>
                    <a:pt x="142956" y="931406"/>
                  </a:moveTo>
                  <a:lnTo>
                    <a:pt x="142956" y="919007"/>
                  </a:lnTo>
                  <a:lnTo>
                    <a:pt x="136392" y="924842"/>
                  </a:lnTo>
                  <a:lnTo>
                    <a:pt x="136392" y="931406"/>
                  </a:lnTo>
                  <a:lnTo>
                    <a:pt x="142956" y="931406"/>
                  </a:lnTo>
                  <a:close/>
                </a:path>
              </a:pathLst>
            </a:custGeom>
            <a:solidFill>
              <a:srgbClr val="00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493" name="Google Shape;1493;p76"/>
            <p:cNvSpPr/>
            <p:nvPr/>
          </p:nvSpPr>
          <p:spPr>
            <a:xfrm>
              <a:off x="1212431" y="887563"/>
              <a:ext cx="718819" cy="137159"/>
            </a:xfrm>
            <a:custGeom>
              <a:avLst/>
              <a:gdLst/>
              <a:ahLst/>
              <a:cxnLst/>
              <a:rect l="l" t="t" r="r" b="b"/>
              <a:pathLst>
                <a:path w="718819" h="137159" extrusionOk="0">
                  <a:moveTo>
                    <a:pt x="718430" y="137121"/>
                  </a:moveTo>
                  <a:lnTo>
                    <a:pt x="718430" y="0"/>
                  </a:lnTo>
                  <a:lnTo>
                    <a:pt x="0" y="0"/>
                  </a:lnTo>
                  <a:lnTo>
                    <a:pt x="0" y="137121"/>
                  </a:lnTo>
                  <a:lnTo>
                    <a:pt x="718430" y="137121"/>
                  </a:lnTo>
                  <a:close/>
                </a:path>
              </a:pathLst>
            </a:custGeom>
            <a:solidFill>
              <a:srgbClr val="FF9E9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494" name="Google Shape;1494;p76"/>
            <p:cNvSpPr/>
            <p:nvPr/>
          </p:nvSpPr>
          <p:spPr>
            <a:xfrm>
              <a:off x="1206596" y="881728"/>
              <a:ext cx="730250" cy="149225"/>
            </a:xfrm>
            <a:custGeom>
              <a:avLst/>
              <a:gdLst/>
              <a:ahLst/>
              <a:cxnLst/>
              <a:rect l="l" t="t" r="r" b="b"/>
              <a:pathLst>
                <a:path w="730250" h="149225" extrusionOk="0">
                  <a:moveTo>
                    <a:pt x="730100" y="145874"/>
                  </a:moveTo>
                  <a:lnTo>
                    <a:pt x="730100" y="2917"/>
                  </a:lnTo>
                  <a:lnTo>
                    <a:pt x="727183" y="0"/>
                  </a:lnTo>
                  <a:lnTo>
                    <a:pt x="2917" y="0"/>
                  </a:lnTo>
                  <a:lnTo>
                    <a:pt x="0" y="2917"/>
                  </a:lnTo>
                  <a:lnTo>
                    <a:pt x="0" y="145874"/>
                  </a:lnTo>
                  <a:lnTo>
                    <a:pt x="2917" y="148791"/>
                  </a:lnTo>
                  <a:lnTo>
                    <a:pt x="5834" y="148791"/>
                  </a:lnTo>
                  <a:lnTo>
                    <a:pt x="5834" y="12399"/>
                  </a:lnTo>
                  <a:lnTo>
                    <a:pt x="12399" y="5834"/>
                  </a:lnTo>
                  <a:lnTo>
                    <a:pt x="12399" y="12399"/>
                  </a:lnTo>
                  <a:lnTo>
                    <a:pt x="717701" y="12399"/>
                  </a:lnTo>
                  <a:lnTo>
                    <a:pt x="717701" y="5834"/>
                  </a:lnTo>
                  <a:lnTo>
                    <a:pt x="724265" y="12399"/>
                  </a:lnTo>
                  <a:lnTo>
                    <a:pt x="724265" y="148791"/>
                  </a:lnTo>
                  <a:lnTo>
                    <a:pt x="727183" y="148791"/>
                  </a:lnTo>
                  <a:lnTo>
                    <a:pt x="730100" y="145874"/>
                  </a:lnTo>
                  <a:close/>
                </a:path>
                <a:path w="730250" h="149225" extrusionOk="0">
                  <a:moveTo>
                    <a:pt x="12399" y="12399"/>
                  </a:moveTo>
                  <a:lnTo>
                    <a:pt x="12399" y="5834"/>
                  </a:lnTo>
                  <a:lnTo>
                    <a:pt x="5834" y="12399"/>
                  </a:lnTo>
                  <a:lnTo>
                    <a:pt x="12399" y="12399"/>
                  </a:lnTo>
                  <a:close/>
                </a:path>
                <a:path w="730250" h="149225" extrusionOk="0">
                  <a:moveTo>
                    <a:pt x="12399" y="136392"/>
                  </a:moveTo>
                  <a:lnTo>
                    <a:pt x="12399" y="12399"/>
                  </a:lnTo>
                  <a:lnTo>
                    <a:pt x="5834" y="12399"/>
                  </a:lnTo>
                  <a:lnTo>
                    <a:pt x="5834" y="136392"/>
                  </a:lnTo>
                  <a:lnTo>
                    <a:pt x="12399" y="136392"/>
                  </a:lnTo>
                  <a:close/>
                </a:path>
                <a:path w="730250" h="149225" extrusionOk="0">
                  <a:moveTo>
                    <a:pt x="724265" y="136392"/>
                  </a:moveTo>
                  <a:lnTo>
                    <a:pt x="5834" y="136392"/>
                  </a:lnTo>
                  <a:lnTo>
                    <a:pt x="12399" y="142956"/>
                  </a:lnTo>
                  <a:lnTo>
                    <a:pt x="12399" y="148791"/>
                  </a:lnTo>
                  <a:lnTo>
                    <a:pt x="717701" y="148791"/>
                  </a:lnTo>
                  <a:lnTo>
                    <a:pt x="717701" y="142956"/>
                  </a:lnTo>
                  <a:lnTo>
                    <a:pt x="724265" y="136392"/>
                  </a:lnTo>
                  <a:close/>
                </a:path>
                <a:path w="730250" h="149225" extrusionOk="0">
                  <a:moveTo>
                    <a:pt x="12399" y="148791"/>
                  </a:moveTo>
                  <a:lnTo>
                    <a:pt x="12399" y="142956"/>
                  </a:lnTo>
                  <a:lnTo>
                    <a:pt x="5834" y="136392"/>
                  </a:lnTo>
                  <a:lnTo>
                    <a:pt x="5834" y="148791"/>
                  </a:lnTo>
                  <a:lnTo>
                    <a:pt x="12399" y="148791"/>
                  </a:lnTo>
                  <a:close/>
                </a:path>
                <a:path w="730250" h="149225" extrusionOk="0">
                  <a:moveTo>
                    <a:pt x="724265" y="12399"/>
                  </a:moveTo>
                  <a:lnTo>
                    <a:pt x="717701" y="5834"/>
                  </a:lnTo>
                  <a:lnTo>
                    <a:pt x="717701" y="12399"/>
                  </a:lnTo>
                  <a:lnTo>
                    <a:pt x="724265" y="12399"/>
                  </a:lnTo>
                  <a:close/>
                </a:path>
                <a:path w="730250" h="149225" extrusionOk="0">
                  <a:moveTo>
                    <a:pt x="724265" y="136392"/>
                  </a:moveTo>
                  <a:lnTo>
                    <a:pt x="724265" y="12399"/>
                  </a:lnTo>
                  <a:lnTo>
                    <a:pt x="717701" y="12399"/>
                  </a:lnTo>
                  <a:lnTo>
                    <a:pt x="717701" y="136392"/>
                  </a:lnTo>
                  <a:lnTo>
                    <a:pt x="724265" y="136392"/>
                  </a:lnTo>
                  <a:close/>
                </a:path>
                <a:path w="730250" h="149225" extrusionOk="0">
                  <a:moveTo>
                    <a:pt x="724265" y="148791"/>
                  </a:moveTo>
                  <a:lnTo>
                    <a:pt x="724265" y="136392"/>
                  </a:lnTo>
                  <a:lnTo>
                    <a:pt x="717701" y="142956"/>
                  </a:lnTo>
                  <a:lnTo>
                    <a:pt x="717701" y="148791"/>
                  </a:lnTo>
                  <a:lnTo>
                    <a:pt x="724265" y="148791"/>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495" name="Google Shape;1495;p76"/>
            <p:cNvSpPr/>
            <p:nvPr/>
          </p:nvSpPr>
          <p:spPr>
            <a:xfrm>
              <a:off x="1197844" y="1034896"/>
              <a:ext cx="735964" cy="918844"/>
            </a:xfrm>
            <a:custGeom>
              <a:avLst/>
              <a:gdLst/>
              <a:ahLst/>
              <a:cxnLst/>
              <a:rect l="l" t="t" r="r" b="b"/>
              <a:pathLst>
                <a:path w="735964" h="918844" extrusionOk="0">
                  <a:moveTo>
                    <a:pt x="735935" y="918278"/>
                  </a:moveTo>
                  <a:lnTo>
                    <a:pt x="735935" y="0"/>
                  </a:lnTo>
                  <a:lnTo>
                    <a:pt x="0" y="0"/>
                  </a:lnTo>
                  <a:lnTo>
                    <a:pt x="0" y="918278"/>
                  </a:lnTo>
                  <a:lnTo>
                    <a:pt x="3646" y="918278"/>
                  </a:lnTo>
                  <a:lnTo>
                    <a:pt x="3646" y="6564"/>
                  </a:lnTo>
                  <a:lnTo>
                    <a:pt x="6564" y="2917"/>
                  </a:lnTo>
                  <a:lnTo>
                    <a:pt x="6564" y="6564"/>
                  </a:lnTo>
                  <a:lnTo>
                    <a:pt x="729371" y="6564"/>
                  </a:lnTo>
                  <a:lnTo>
                    <a:pt x="729371" y="2917"/>
                  </a:lnTo>
                  <a:lnTo>
                    <a:pt x="733018" y="6564"/>
                  </a:lnTo>
                  <a:lnTo>
                    <a:pt x="733018" y="918278"/>
                  </a:lnTo>
                  <a:lnTo>
                    <a:pt x="735935" y="918278"/>
                  </a:lnTo>
                  <a:close/>
                </a:path>
                <a:path w="735964" h="918844" extrusionOk="0">
                  <a:moveTo>
                    <a:pt x="6564" y="6564"/>
                  </a:moveTo>
                  <a:lnTo>
                    <a:pt x="6564" y="2917"/>
                  </a:lnTo>
                  <a:lnTo>
                    <a:pt x="3646" y="6564"/>
                  </a:lnTo>
                  <a:lnTo>
                    <a:pt x="6564" y="6564"/>
                  </a:lnTo>
                  <a:close/>
                </a:path>
                <a:path w="735964" h="918844" extrusionOk="0">
                  <a:moveTo>
                    <a:pt x="6564" y="911713"/>
                  </a:moveTo>
                  <a:lnTo>
                    <a:pt x="6564" y="6564"/>
                  </a:lnTo>
                  <a:lnTo>
                    <a:pt x="3646" y="6564"/>
                  </a:lnTo>
                  <a:lnTo>
                    <a:pt x="3646" y="911713"/>
                  </a:lnTo>
                  <a:lnTo>
                    <a:pt x="6564" y="911713"/>
                  </a:lnTo>
                  <a:close/>
                </a:path>
                <a:path w="735964" h="918844" extrusionOk="0">
                  <a:moveTo>
                    <a:pt x="733018" y="911713"/>
                  </a:moveTo>
                  <a:lnTo>
                    <a:pt x="3646" y="911713"/>
                  </a:lnTo>
                  <a:lnTo>
                    <a:pt x="6564" y="914631"/>
                  </a:lnTo>
                  <a:lnTo>
                    <a:pt x="6564" y="918278"/>
                  </a:lnTo>
                  <a:lnTo>
                    <a:pt x="729371" y="918278"/>
                  </a:lnTo>
                  <a:lnTo>
                    <a:pt x="729371" y="914631"/>
                  </a:lnTo>
                  <a:lnTo>
                    <a:pt x="733018" y="911713"/>
                  </a:lnTo>
                  <a:close/>
                </a:path>
                <a:path w="735964" h="918844" extrusionOk="0">
                  <a:moveTo>
                    <a:pt x="6564" y="918278"/>
                  </a:moveTo>
                  <a:lnTo>
                    <a:pt x="6564" y="914631"/>
                  </a:lnTo>
                  <a:lnTo>
                    <a:pt x="3646" y="911713"/>
                  </a:lnTo>
                  <a:lnTo>
                    <a:pt x="3646" y="918278"/>
                  </a:lnTo>
                  <a:lnTo>
                    <a:pt x="6564" y="918278"/>
                  </a:lnTo>
                  <a:close/>
                </a:path>
                <a:path w="735964" h="918844" extrusionOk="0">
                  <a:moveTo>
                    <a:pt x="733018" y="6564"/>
                  </a:moveTo>
                  <a:lnTo>
                    <a:pt x="729371" y="2917"/>
                  </a:lnTo>
                  <a:lnTo>
                    <a:pt x="729371" y="6564"/>
                  </a:lnTo>
                  <a:lnTo>
                    <a:pt x="733018" y="6564"/>
                  </a:lnTo>
                  <a:close/>
                </a:path>
                <a:path w="735964" h="918844" extrusionOk="0">
                  <a:moveTo>
                    <a:pt x="733018" y="911713"/>
                  </a:moveTo>
                  <a:lnTo>
                    <a:pt x="733018" y="6564"/>
                  </a:lnTo>
                  <a:lnTo>
                    <a:pt x="729371" y="6564"/>
                  </a:lnTo>
                  <a:lnTo>
                    <a:pt x="729371" y="911713"/>
                  </a:lnTo>
                  <a:lnTo>
                    <a:pt x="733018" y="911713"/>
                  </a:lnTo>
                  <a:close/>
                </a:path>
                <a:path w="735964" h="918844" extrusionOk="0">
                  <a:moveTo>
                    <a:pt x="733018" y="918278"/>
                  </a:moveTo>
                  <a:lnTo>
                    <a:pt x="733018" y="911713"/>
                  </a:lnTo>
                  <a:lnTo>
                    <a:pt x="729371" y="914631"/>
                  </a:lnTo>
                  <a:lnTo>
                    <a:pt x="729371" y="918278"/>
                  </a:lnTo>
                  <a:lnTo>
                    <a:pt x="733018" y="91827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grpSp>
      <p:sp>
        <p:nvSpPr>
          <p:cNvPr id="1496" name="Google Shape;1496;p76"/>
          <p:cNvSpPr txBox="1"/>
          <p:nvPr/>
        </p:nvSpPr>
        <p:spPr>
          <a:xfrm>
            <a:off x="2307744" y="1657948"/>
            <a:ext cx="127800" cy="2064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 sz="1250">
                <a:latin typeface="Times New Roman"/>
                <a:ea typeface="Times New Roman"/>
                <a:cs typeface="Times New Roman"/>
                <a:sym typeface="Times New Roman"/>
              </a:rPr>
              <a:t>1</a:t>
            </a:r>
            <a:endParaRPr sz="1250">
              <a:latin typeface="Times New Roman"/>
              <a:ea typeface="Times New Roman"/>
              <a:cs typeface="Times New Roman"/>
              <a:sym typeface="Times New Roman"/>
            </a:endParaRPr>
          </a:p>
        </p:txBody>
      </p:sp>
      <p:sp>
        <p:nvSpPr>
          <p:cNvPr id="1497" name="Google Shape;1497;p76"/>
          <p:cNvSpPr txBox="1"/>
          <p:nvPr/>
        </p:nvSpPr>
        <p:spPr>
          <a:xfrm>
            <a:off x="2334075" y="2228433"/>
            <a:ext cx="90900" cy="2064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 sz="1250" i="1">
                <a:latin typeface="Times New Roman"/>
                <a:ea typeface="Times New Roman"/>
                <a:cs typeface="Times New Roman"/>
                <a:sym typeface="Times New Roman"/>
              </a:rPr>
              <a:t>i</a:t>
            </a:r>
            <a:endParaRPr sz="1250">
              <a:latin typeface="Times New Roman"/>
              <a:ea typeface="Times New Roman"/>
              <a:cs typeface="Times New Roman"/>
              <a:sym typeface="Times New Roman"/>
            </a:endParaRPr>
          </a:p>
        </p:txBody>
      </p:sp>
      <p:sp>
        <p:nvSpPr>
          <p:cNvPr id="1498" name="Google Shape;1498;p76"/>
          <p:cNvSpPr txBox="1"/>
          <p:nvPr/>
        </p:nvSpPr>
        <p:spPr>
          <a:xfrm>
            <a:off x="2334075" y="2796748"/>
            <a:ext cx="99300" cy="2064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 sz="1250" i="1">
                <a:latin typeface="Times New Roman"/>
                <a:ea typeface="Times New Roman"/>
                <a:cs typeface="Times New Roman"/>
                <a:sym typeface="Times New Roman"/>
              </a:rPr>
              <a:t>I</a:t>
            </a:r>
            <a:endParaRPr sz="1250">
              <a:latin typeface="Times New Roman"/>
              <a:ea typeface="Times New Roman"/>
              <a:cs typeface="Times New Roman"/>
              <a:sym typeface="Times New Roman"/>
            </a:endParaRPr>
          </a:p>
        </p:txBody>
      </p:sp>
      <p:sp>
        <p:nvSpPr>
          <p:cNvPr id="1499" name="Google Shape;1499;p76"/>
          <p:cNvSpPr txBox="1"/>
          <p:nvPr/>
        </p:nvSpPr>
        <p:spPr>
          <a:xfrm>
            <a:off x="2585357" y="1403074"/>
            <a:ext cx="570000" cy="206400"/>
          </a:xfrm>
          <a:prstGeom prst="rect">
            <a:avLst/>
          </a:prstGeom>
          <a:noFill/>
          <a:ln>
            <a:noFill/>
          </a:ln>
        </p:spPr>
        <p:txBody>
          <a:bodyPr spcFirstLastPara="1" wrap="square" lIns="0" tIns="13950" rIns="0" bIns="0" anchor="t" anchorCtr="0">
            <a:spAutoFit/>
          </a:bodyPr>
          <a:lstStyle/>
          <a:p>
            <a:pPr marL="0" marR="0" lvl="0" indent="0" algn="l" rtl="0">
              <a:lnSpc>
                <a:spcPct val="100000"/>
              </a:lnSpc>
              <a:spcBef>
                <a:spcPts val="0"/>
              </a:spcBef>
              <a:spcAft>
                <a:spcPts val="0"/>
              </a:spcAft>
              <a:buNone/>
            </a:pPr>
            <a:r>
              <a:rPr lang="en" sz="1250">
                <a:latin typeface="Times New Roman"/>
                <a:ea typeface="Times New Roman"/>
                <a:cs typeface="Times New Roman"/>
                <a:sym typeface="Times New Roman"/>
              </a:rPr>
              <a:t>1	</a:t>
            </a:r>
            <a:r>
              <a:rPr lang="en" sz="1250" i="1">
                <a:latin typeface="Times New Roman"/>
                <a:ea typeface="Times New Roman"/>
                <a:cs typeface="Times New Roman"/>
                <a:sym typeface="Times New Roman"/>
              </a:rPr>
              <a:t>j</a:t>
            </a:r>
            <a:endParaRPr sz="1250">
              <a:latin typeface="Times New Roman"/>
              <a:ea typeface="Times New Roman"/>
              <a:cs typeface="Times New Roman"/>
              <a:sym typeface="Times New Roman"/>
            </a:endParaRPr>
          </a:p>
        </p:txBody>
      </p:sp>
      <p:sp>
        <p:nvSpPr>
          <p:cNvPr id="1500" name="Google Shape;1500;p76"/>
          <p:cNvSpPr txBox="1"/>
          <p:nvPr/>
        </p:nvSpPr>
        <p:spPr>
          <a:xfrm>
            <a:off x="3588415" y="1403074"/>
            <a:ext cx="96000" cy="206400"/>
          </a:xfrm>
          <a:prstGeom prst="rect">
            <a:avLst/>
          </a:prstGeom>
          <a:noFill/>
          <a:ln>
            <a:noFill/>
          </a:ln>
        </p:spPr>
        <p:txBody>
          <a:bodyPr spcFirstLastPara="1" wrap="square" lIns="0" tIns="13950" rIns="0" bIns="0" anchor="t" anchorCtr="0">
            <a:spAutoFit/>
          </a:bodyPr>
          <a:lstStyle/>
          <a:p>
            <a:pPr marL="0" marR="0" lvl="0" indent="0" algn="l" rtl="0">
              <a:lnSpc>
                <a:spcPct val="100000"/>
              </a:lnSpc>
              <a:spcBef>
                <a:spcPts val="0"/>
              </a:spcBef>
              <a:spcAft>
                <a:spcPts val="0"/>
              </a:spcAft>
              <a:buNone/>
            </a:pPr>
            <a:r>
              <a:rPr lang="en" sz="1250" i="1">
                <a:latin typeface="Times New Roman"/>
                <a:ea typeface="Times New Roman"/>
                <a:cs typeface="Times New Roman"/>
                <a:sym typeface="Times New Roman"/>
              </a:rPr>
              <a:t>J</a:t>
            </a:r>
            <a:endParaRPr sz="1250">
              <a:latin typeface="Times New Roman"/>
              <a:ea typeface="Times New Roman"/>
              <a:cs typeface="Times New Roman"/>
              <a:sym typeface="Times New Roman"/>
            </a:endParaRPr>
          </a:p>
        </p:txBody>
      </p:sp>
      <p:grpSp>
        <p:nvGrpSpPr>
          <p:cNvPr id="1501" name="Google Shape;1501;p76"/>
          <p:cNvGrpSpPr/>
          <p:nvPr/>
        </p:nvGrpSpPr>
        <p:grpSpPr>
          <a:xfrm>
            <a:off x="2511440" y="1633453"/>
            <a:ext cx="1254585" cy="1355936"/>
            <a:chOff x="1201491" y="1037813"/>
            <a:chExt cx="729792" cy="911860"/>
          </a:xfrm>
        </p:grpSpPr>
        <p:sp>
          <p:nvSpPr>
            <p:cNvPr id="1502" name="Google Shape;1502;p76"/>
            <p:cNvSpPr/>
            <p:nvPr/>
          </p:nvSpPr>
          <p:spPr>
            <a:xfrm>
              <a:off x="1565812" y="1037813"/>
              <a:ext cx="0" cy="911860"/>
            </a:xfrm>
            <a:custGeom>
              <a:avLst/>
              <a:gdLst/>
              <a:ahLst/>
              <a:cxnLst/>
              <a:rect l="l" t="t" r="r" b="b"/>
              <a:pathLst>
                <a:path w="120000" h="911860" extrusionOk="0">
                  <a:moveTo>
                    <a:pt x="0" y="0"/>
                  </a:moveTo>
                  <a:lnTo>
                    <a:pt x="0" y="911713"/>
                  </a:lnTo>
                </a:path>
              </a:pathLst>
            </a:custGeom>
            <a:noFill/>
            <a:ln w="9525" cap="flat" cmpd="sng">
              <a:solidFill>
                <a:srgbClr val="000000"/>
              </a:solidFill>
              <a:prstDash val="dot"/>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503" name="Google Shape;1503;p76"/>
            <p:cNvSpPr/>
            <p:nvPr/>
          </p:nvSpPr>
          <p:spPr>
            <a:xfrm>
              <a:off x="1201491" y="1512269"/>
              <a:ext cx="704850" cy="0"/>
            </a:xfrm>
            <a:custGeom>
              <a:avLst/>
              <a:gdLst/>
              <a:ahLst/>
              <a:cxnLst/>
              <a:rect l="l" t="t" r="r" b="b"/>
              <a:pathLst>
                <a:path w="704850" h="120000" extrusionOk="0">
                  <a:moveTo>
                    <a:pt x="0" y="0"/>
                  </a:moveTo>
                  <a:lnTo>
                    <a:pt x="704572" y="0"/>
                  </a:lnTo>
                </a:path>
              </a:pathLst>
            </a:custGeom>
            <a:noFill/>
            <a:ln w="9525" cap="flat" cmpd="sng">
              <a:solidFill>
                <a:srgbClr val="000000"/>
              </a:solidFill>
              <a:prstDash val="dot"/>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504" name="Google Shape;1504;p76"/>
            <p:cNvSpPr/>
            <p:nvPr/>
          </p:nvSpPr>
          <p:spPr>
            <a:xfrm>
              <a:off x="1924298" y="1508987"/>
              <a:ext cx="6985" cy="6984"/>
            </a:xfrm>
            <a:custGeom>
              <a:avLst/>
              <a:gdLst/>
              <a:ahLst/>
              <a:cxnLst/>
              <a:rect l="l" t="t" r="r" b="b"/>
              <a:pathLst>
                <a:path w="6985" h="6984" extrusionOk="0">
                  <a:moveTo>
                    <a:pt x="6564" y="6564"/>
                  </a:moveTo>
                  <a:lnTo>
                    <a:pt x="6564" y="0"/>
                  </a:lnTo>
                  <a:lnTo>
                    <a:pt x="0" y="0"/>
                  </a:lnTo>
                  <a:lnTo>
                    <a:pt x="0" y="6564"/>
                  </a:lnTo>
                  <a:lnTo>
                    <a:pt x="6564" y="656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505" name="Google Shape;1505;p76"/>
            <p:cNvSpPr/>
            <p:nvPr/>
          </p:nvSpPr>
          <p:spPr>
            <a:xfrm>
              <a:off x="1493239" y="1428756"/>
              <a:ext cx="127634" cy="173990"/>
            </a:xfrm>
            <a:custGeom>
              <a:avLst/>
              <a:gdLst/>
              <a:ahLst/>
              <a:cxnLst/>
              <a:rect l="l" t="t" r="r" b="b"/>
              <a:pathLst>
                <a:path w="127634" h="173990" extrusionOk="0">
                  <a:moveTo>
                    <a:pt x="127639" y="173590"/>
                  </a:moveTo>
                  <a:lnTo>
                    <a:pt x="127639" y="0"/>
                  </a:lnTo>
                  <a:lnTo>
                    <a:pt x="0" y="0"/>
                  </a:lnTo>
                  <a:lnTo>
                    <a:pt x="0" y="173590"/>
                  </a:lnTo>
                  <a:lnTo>
                    <a:pt x="127639" y="17359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grpSp>
      <p:sp>
        <p:nvSpPr>
          <p:cNvPr id="1506" name="Google Shape;1506;p76"/>
          <p:cNvSpPr txBox="1"/>
          <p:nvPr/>
        </p:nvSpPr>
        <p:spPr>
          <a:xfrm>
            <a:off x="3136504" y="2306632"/>
            <a:ext cx="744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 sz="1000" i="1">
                <a:latin typeface="Times New Roman"/>
                <a:ea typeface="Times New Roman"/>
                <a:cs typeface="Times New Roman"/>
                <a:sym typeface="Times New Roman"/>
              </a:rPr>
              <a:t>j</a:t>
            </a:r>
            <a:endParaRPr sz="1000">
              <a:latin typeface="Times New Roman"/>
              <a:ea typeface="Times New Roman"/>
              <a:cs typeface="Times New Roman"/>
              <a:sym typeface="Times New Roman"/>
            </a:endParaRPr>
          </a:p>
        </p:txBody>
      </p:sp>
      <p:sp>
        <p:nvSpPr>
          <p:cNvPr id="1507" name="Google Shape;1507;p76"/>
          <p:cNvSpPr txBox="1"/>
          <p:nvPr/>
        </p:nvSpPr>
        <p:spPr>
          <a:xfrm>
            <a:off x="2862749" y="2163250"/>
            <a:ext cx="290700" cy="222000"/>
          </a:xfrm>
          <a:prstGeom prst="rect">
            <a:avLst/>
          </a:prstGeom>
          <a:noFill/>
          <a:ln>
            <a:noFill/>
          </a:ln>
        </p:spPr>
        <p:txBody>
          <a:bodyPr spcFirstLastPara="1" wrap="square" lIns="0" tIns="13950" rIns="0" bIns="0" anchor="t" anchorCtr="0">
            <a:spAutoFit/>
          </a:bodyPr>
          <a:lstStyle/>
          <a:p>
            <a:pPr marL="0" marR="17780" lvl="0" indent="0" algn="r" rtl="0">
              <a:lnSpc>
                <a:spcPct val="100000"/>
              </a:lnSpc>
              <a:spcBef>
                <a:spcPts val="0"/>
              </a:spcBef>
              <a:spcAft>
                <a:spcPts val="0"/>
              </a:spcAft>
              <a:buNone/>
            </a:pPr>
            <a:r>
              <a:rPr lang="en" sz="1350" i="1">
                <a:latin typeface="Times New Roman"/>
                <a:ea typeface="Times New Roman"/>
                <a:cs typeface="Times New Roman"/>
                <a:sym typeface="Times New Roman"/>
              </a:rPr>
              <a:t>x</a:t>
            </a:r>
            <a:r>
              <a:rPr lang="en" sz="1250" i="1" baseline="-25000">
                <a:latin typeface="Times New Roman"/>
                <a:ea typeface="Times New Roman"/>
                <a:cs typeface="Times New Roman"/>
                <a:sym typeface="Times New Roman"/>
              </a:rPr>
              <a:t>i</a:t>
            </a:r>
            <a:endParaRPr sz="1250" baseline="-25000">
              <a:latin typeface="Times New Roman"/>
              <a:ea typeface="Times New Roman"/>
              <a:cs typeface="Times New Roman"/>
              <a:sym typeface="Times New Roman"/>
            </a:endParaRPr>
          </a:p>
        </p:txBody>
      </p:sp>
      <p:grpSp>
        <p:nvGrpSpPr>
          <p:cNvPr id="1508" name="Google Shape;1508;p76"/>
          <p:cNvGrpSpPr/>
          <p:nvPr/>
        </p:nvGrpSpPr>
        <p:grpSpPr>
          <a:xfrm>
            <a:off x="1166048" y="2103075"/>
            <a:ext cx="1027222" cy="281385"/>
            <a:chOff x="418877" y="1353631"/>
            <a:chExt cx="597535" cy="189230"/>
          </a:xfrm>
        </p:grpSpPr>
        <p:sp>
          <p:nvSpPr>
            <p:cNvPr id="1509" name="Google Shape;1509;p76"/>
            <p:cNvSpPr/>
            <p:nvPr/>
          </p:nvSpPr>
          <p:spPr>
            <a:xfrm>
              <a:off x="426171" y="1360195"/>
              <a:ext cx="583565" cy="175894"/>
            </a:xfrm>
            <a:custGeom>
              <a:avLst/>
              <a:gdLst/>
              <a:ahLst/>
              <a:cxnLst/>
              <a:rect l="l" t="t" r="r" b="b"/>
              <a:pathLst>
                <a:path w="583565" h="175894" extrusionOk="0">
                  <a:moveTo>
                    <a:pt x="583496" y="175778"/>
                  </a:moveTo>
                  <a:lnTo>
                    <a:pt x="583496" y="0"/>
                  </a:lnTo>
                  <a:lnTo>
                    <a:pt x="0" y="0"/>
                  </a:lnTo>
                  <a:lnTo>
                    <a:pt x="0" y="175778"/>
                  </a:lnTo>
                  <a:lnTo>
                    <a:pt x="583496" y="175778"/>
                  </a:lnTo>
                  <a:close/>
                </a:path>
              </a:pathLst>
            </a:custGeom>
            <a:solidFill>
              <a:srgbClr val="A2B8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510" name="Google Shape;1510;p76"/>
            <p:cNvSpPr/>
            <p:nvPr/>
          </p:nvSpPr>
          <p:spPr>
            <a:xfrm>
              <a:off x="418877" y="1353631"/>
              <a:ext cx="597535" cy="189230"/>
            </a:xfrm>
            <a:custGeom>
              <a:avLst/>
              <a:gdLst/>
              <a:ahLst/>
              <a:cxnLst/>
              <a:rect l="l" t="t" r="r" b="b"/>
              <a:pathLst>
                <a:path w="597535" h="189230" extrusionOk="0">
                  <a:moveTo>
                    <a:pt x="597353" y="188907"/>
                  </a:moveTo>
                  <a:lnTo>
                    <a:pt x="597353" y="0"/>
                  </a:lnTo>
                  <a:lnTo>
                    <a:pt x="0" y="0"/>
                  </a:lnTo>
                  <a:lnTo>
                    <a:pt x="0" y="188907"/>
                  </a:lnTo>
                  <a:lnTo>
                    <a:pt x="7293" y="188907"/>
                  </a:lnTo>
                  <a:lnTo>
                    <a:pt x="7293" y="13858"/>
                  </a:lnTo>
                  <a:lnTo>
                    <a:pt x="13858" y="6564"/>
                  </a:lnTo>
                  <a:lnTo>
                    <a:pt x="13858" y="13858"/>
                  </a:lnTo>
                  <a:lnTo>
                    <a:pt x="583495" y="13858"/>
                  </a:lnTo>
                  <a:lnTo>
                    <a:pt x="583495" y="6564"/>
                  </a:lnTo>
                  <a:lnTo>
                    <a:pt x="590789" y="13858"/>
                  </a:lnTo>
                  <a:lnTo>
                    <a:pt x="590789" y="188907"/>
                  </a:lnTo>
                  <a:lnTo>
                    <a:pt x="597353" y="188907"/>
                  </a:lnTo>
                  <a:close/>
                </a:path>
                <a:path w="597535" h="189230" extrusionOk="0">
                  <a:moveTo>
                    <a:pt x="13858" y="13858"/>
                  </a:moveTo>
                  <a:lnTo>
                    <a:pt x="13858" y="6564"/>
                  </a:lnTo>
                  <a:lnTo>
                    <a:pt x="7293" y="13858"/>
                  </a:lnTo>
                  <a:lnTo>
                    <a:pt x="13858" y="13858"/>
                  </a:lnTo>
                  <a:close/>
                </a:path>
                <a:path w="597535" h="189230" extrusionOk="0">
                  <a:moveTo>
                    <a:pt x="13858" y="175049"/>
                  </a:moveTo>
                  <a:lnTo>
                    <a:pt x="13858" y="13858"/>
                  </a:lnTo>
                  <a:lnTo>
                    <a:pt x="7293" y="13858"/>
                  </a:lnTo>
                  <a:lnTo>
                    <a:pt x="7293" y="175049"/>
                  </a:lnTo>
                  <a:lnTo>
                    <a:pt x="13858" y="175049"/>
                  </a:lnTo>
                  <a:close/>
                </a:path>
                <a:path w="597535" h="189230" extrusionOk="0">
                  <a:moveTo>
                    <a:pt x="590789" y="175049"/>
                  </a:moveTo>
                  <a:lnTo>
                    <a:pt x="7293" y="175049"/>
                  </a:lnTo>
                  <a:lnTo>
                    <a:pt x="13858" y="182342"/>
                  </a:lnTo>
                  <a:lnTo>
                    <a:pt x="13858" y="188907"/>
                  </a:lnTo>
                  <a:lnTo>
                    <a:pt x="583495" y="188907"/>
                  </a:lnTo>
                  <a:lnTo>
                    <a:pt x="583495" y="182342"/>
                  </a:lnTo>
                  <a:lnTo>
                    <a:pt x="590789" y="175049"/>
                  </a:lnTo>
                  <a:close/>
                </a:path>
                <a:path w="597535" h="189230" extrusionOk="0">
                  <a:moveTo>
                    <a:pt x="13858" y="188907"/>
                  </a:moveTo>
                  <a:lnTo>
                    <a:pt x="13858" y="182342"/>
                  </a:lnTo>
                  <a:lnTo>
                    <a:pt x="7293" y="175049"/>
                  </a:lnTo>
                  <a:lnTo>
                    <a:pt x="7293" y="188907"/>
                  </a:lnTo>
                  <a:lnTo>
                    <a:pt x="13858" y="188907"/>
                  </a:lnTo>
                  <a:close/>
                </a:path>
                <a:path w="597535" h="189230" extrusionOk="0">
                  <a:moveTo>
                    <a:pt x="590789" y="13858"/>
                  </a:moveTo>
                  <a:lnTo>
                    <a:pt x="583495" y="6564"/>
                  </a:lnTo>
                  <a:lnTo>
                    <a:pt x="583495" y="13858"/>
                  </a:lnTo>
                  <a:lnTo>
                    <a:pt x="590789" y="13858"/>
                  </a:lnTo>
                  <a:close/>
                </a:path>
                <a:path w="597535" h="189230" extrusionOk="0">
                  <a:moveTo>
                    <a:pt x="590789" y="175049"/>
                  </a:moveTo>
                  <a:lnTo>
                    <a:pt x="590789" y="13858"/>
                  </a:lnTo>
                  <a:lnTo>
                    <a:pt x="583495" y="13858"/>
                  </a:lnTo>
                  <a:lnTo>
                    <a:pt x="583495" y="175049"/>
                  </a:lnTo>
                  <a:lnTo>
                    <a:pt x="590789" y="175049"/>
                  </a:lnTo>
                  <a:close/>
                </a:path>
                <a:path w="597535" h="189230" extrusionOk="0">
                  <a:moveTo>
                    <a:pt x="590789" y="188907"/>
                  </a:moveTo>
                  <a:lnTo>
                    <a:pt x="590789" y="175049"/>
                  </a:lnTo>
                  <a:lnTo>
                    <a:pt x="583495" y="182342"/>
                  </a:lnTo>
                  <a:lnTo>
                    <a:pt x="583495" y="188907"/>
                  </a:lnTo>
                  <a:lnTo>
                    <a:pt x="590789" y="188907"/>
                  </a:lnTo>
                  <a:close/>
                </a:path>
              </a:pathLst>
            </a:custGeom>
            <a:solidFill>
              <a:srgbClr val="00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grpSp>
      <p:sp>
        <p:nvSpPr>
          <p:cNvPr id="1511" name="Google Shape;1511;p76"/>
          <p:cNvSpPr txBox="1"/>
          <p:nvPr/>
        </p:nvSpPr>
        <p:spPr>
          <a:xfrm>
            <a:off x="1178564" y="2121060"/>
            <a:ext cx="1003200" cy="222000"/>
          </a:xfrm>
          <a:prstGeom prst="rect">
            <a:avLst/>
          </a:prstGeom>
          <a:noFill/>
          <a:ln>
            <a:noFill/>
          </a:ln>
        </p:spPr>
        <p:txBody>
          <a:bodyPr spcFirstLastPara="1" wrap="square" lIns="0" tIns="13950" rIns="0" bIns="0" anchor="t" anchorCtr="0">
            <a:spAutoFit/>
          </a:bodyPr>
          <a:lstStyle/>
          <a:p>
            <a:pPr marL="42545" marR="0" lvl="0" indent="0" algn="l" rtl="0">
              <a:lnSpc>
                <a:spcPct val="100000"/>
              </a:lnSpc>
              <a:spcBef>
                <a:spcPts val="0"/>
              </a:spcBef>
              <a:spcAft>
                <a:spcPts val="0"/>
              </a:spcAft>
              <a:buNone/>
            </a:pPr>
            <a:r>
              <a:rPr lang="en" sz="1350">
                <a:latin typeface="Times New Roman"/>
                <a:ea typeface="Times New Roman"/>
                <a:cs typeface="Times New Roman"/>
                <a:sym typeface="Times New Roman"/>
              </a:rPr>
              <a:t>Ensemble </a:t>
            </a:r>
            <a:r>
              <a:rPr lang="en" sz="1350" i="1">
                <a:latin typeface="Times New Roman"/>
                <a:ea typeface="Times New Roman"/>
                <a:cs typeface="Times New Roman"/>
                <a:sym typeface="Times New Roman"/>
              </a:rPr>
              <a:t>I</a:t>
            </a:r>
            <a:endParaRPr sz="1350">
              <a:latin typeface="Times New Roman"/>
              <a:ea typeface="Times New Roman"/>
              <a:cs typeface="Times New Roman"/>
              <a:sym typeface="Times New Roman"/>
            </a:endParaRPr>
          </a:p>
        </p:txBody>
      </p:sp>
      <p:grpSp>
        <p:nvGrpSpPr>
          <p:cNvPr id="1512" name="Google Shape;1512;p76"/>
          <p:cNvGrpSpPr/>
          <p:nvPr/>
        </p:nvGrpSpPr>
        <p:grpSpPr>
          <a:xfrm>
            <a:off x="2560339" y="1077067"/>
            <a:ext cx="1049055" cy="281385"/>
            <a:chOff x="1229936" y="663646"/>
            <a:chExt cx="610235" cy="189230"/>
          </a:xfrm>
        </p:grpSpPr>
        <p:sp>
          <p:nvSpPr>
            <p:cNvPr id="1513" name="Google Shape;1513;p76"/>
            <p:cNvSpPr/>
            <p:nvPr/>
          </p:nvSpPr>
          <p:spPr>
            <a:xfrm>
              <a:off x="1237230" y="670210"/>
              <a:ext cx="595630" cy="175894"/>
            </a:xfrm>
            <a:custGeom>
              <a:avLst/>
              <a:gdLst/>
              <a:ahLst/>
              <a:cxnLst/>
              <a:rect l="l" t="t" r="r" b="b"/>
              <a:pathLst>
                <a:path w="595630" h="175894" extrusionOk="0">
                  <a:moveTo>
                    <a:pt x="595166" y="175778"/>
                  </a:moveTo>
                  <a:lnTo>
                    <a:pt x="595166" y="0"/>
                  </a:lnTo>
                  <a:lnTo>
                    <a:pt x="0" y="0"/>
                  </a:lnTo>
                  <a:lnTo>
                    <a:pt x="0" y="175778"/>
                  </a:lnTo>
                  <a:lnTo>
                    <a:pt x="595166" y="175778"/>
                  </a:lnTo>
                  <a:close/>
                </a:path>
              </a:pathLst>
            </a:custGeom>
            <a:solidFill>
              <a:srgbClr val="FF9E9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514" name="Google Shape;1514;p76"/>
            <p:cNvSpPr/>
            <p:nvPr/>
          </p:nvSpPr>
          <p:spPr>
            <a:xfrm>
              <a:off x="1229936" y="663646"/>
              <a:ext cx="610235" cy="189230"/>
            </a:xfrm>
            <a:custGeom>
              <a:avLst/>
              <a:gdLst/>
              <a:ahLst/>
              <a:cxnLst/>
              <a:rect l="l" t="t" r="r" b="b"/>
              <a:pathLst>
                <a:path w="610235" h="189230" extrusionOk="0">
                  <a:moveTo>
                    <a:pt x="609754" y="188907"/>
                  </a:moveTo>
                  <a:lnTo>
                    <a:pt x="609754" y="0"/>
                  </a:lnTo>
                  <a:lnTo>
                    <a:pt x="0" y="0"/>
                  </a:lnTo>
                  <a:lnTo>
                    <a:pt x="0" y="188907"/>
                  </a:lnTo>
                  <a:lnTo>
                    <a:pt x="7293" y="188907"/>
                  </a:lnTo>
                  <a:lnTo>
                    <a:pt x="7293" y="13858"/>
                  </a:lnTo>
                  <a:lnTo>
                    <a:pt x="13858" y="6564"/>
                  </a:lnTo>
                  <a:lnTo>
                    <a:pt x="13858" y="13858"/>
                  </a:lnTo>
                  <a:lnTo>
                    <a:pt x="595896" y="13858"/>
                  </a:lnTo>
                  <a:lnTo>
                    <a:pt x="595896" y="6564"/>
                  </a:lnTo>
                  <a:lnTo>
                    <a:pt x="602460" y="13858"/>
                  </a:lnTo>
                  <a:lnTo>
                    <a:pt x="602460" y="188907"/>
                  </a:lnTo>
                  <a:lnTo>
                    <a:pt x="609754" y="188907"/>
                  </a:lnTo>
                  <a:close/>
                </a:path>
                <a:path w="610235" h="189230" extrusionOk="0">
                  <a:moveTo>
                    <a:pt x="13858" y="13858"/>
                  </a:moveTo>
                  <a:lnTo>
                    <a:pt x="13858" y="6564"/>
                  </a:lnTo>
                  <a:lnTo>
                    <a:pt x="7293" y="13858"/>
                  </a:lnTo>
                  <a:lnTo>
                    <a:pt x="13858" y="13858"/>
                  </a:lnTo>
                  <a:close/>
                </a:path>
                <a:path w="610235" h="189230" extrusionOk="0">
                  <a:moveTo>
                    <a:pt x="13858" y="175778"/>
                  </a:moveTo>
                  <a:lnTo>
                    <a:pt x="13858" y="13858"/>
                  </a:lnTo>
                  <a:lnTo>
                    <a:pt x="7293" y="13858"/>
                  </a:lnTo>
                  <a:lnTo>
                    <a:pt x="7293" y="175778"/>
                  </a:lnTo>
                  <a:lnTo>
                    <a:pt x="13858" y="175778"/>
                  </a:lnTo>
                  <a:close/>
                </a:path>
                <a:path w="610235" h="189230" extrusionOk="0">
                  <a:moveTo>
                    <a:pt x="602460" y="175778"/>
                  </a:moveTo>
                  <a:lnTo>
                    <a:pt x="7293" y="175778"/>
                  </a:lnTo>
                  <a:lnTo>
                    <a:pt x="13858" y="182342"/>
                  </a:lnTo>
                  <a:lnTo>
                    <a:pt x="13858" y="188907"/>
                  </a:lnTo>
                  <a:lnTo>
                    <a:pt x="595896" y="188907"/>
                  </a:lnTo>
                  <a:lnTo>
                    <a:pt x="595896" y="182342"/>
                  </a:lnTo>
                  <a:lnTo>
                    <a:pt x="602460" y="175778"/>
                  </a:lnTo>
                  <a:close/>
                </a:path>
                <a:path w="610235" h="189230" extrusionOk="0">
                  <a:moveTo>
                    <a:pt x="13858" y="188907"/>
                  </a:moveTo>
                  <a:lnTo>
                    <a:pt x="13858" y="182342"/>
                  </a:lnTo>
                  <a:lnTo>
                    <a:pt x="7293" y="175778"/>
                  </a:lnTo>
                  <a:lnTo>
                    <a:pt x="7293" y="188907"/>
                  </a:lnTo>
                  <a:lnTo>
                    <a:pt x="13858" y="188907"/>
                  </a:lnTo>
                  <a:close/>
                </a:path>
                <a:path w="610235" h="189230" extrusionOk="0">
                  <a:moveTo>
                    <a:pt x="602460" y="13858"/>
                  </a:moveTo>
                  <a:lnTo>
                    <a:pt x="595896" y="6564"/>
                  </a:lnTo>
                  <a:lnTo>
                    <a:pt x="595896" y="13858"/>
                  </a:lnTo>
                  <a:lnTo>
                    <a:pt x="602460" y="13858"/>
                  </a:lnTo>
                  <a:close/>
                </a:path>
                <a:path w="610235" h="189230" extrusionOk="0">
                  <a:moveTo>
                    <a:pt x="602460" y="175778"/>
                  </a:moveTo>
                  <a:lnTo>
                    <a:pt x="602460" y="13858"/>
                  </a:lnTo>
                  <a:lnTo>
                    <a:pt x="595896" y="13858"/>
                  </a:lnTo>
                  <a:lnTo>
                    <a:pt x="595896" y="175778"/>
                  </a:lnTo>
                  <a:lnTo>
                    <a:pt x="602460" y="175778"/>
                  </a:lnTo>
                  <a:close/>
                </a:path>
                <a:path w="610235" h="189230" extrusionOk="0">
                  <a:moveTo>
                    <a:pt x="602460" y="188907"/>
                  </a:moveTo>
                  <a:lnTo>
                    <a:pt x="602460" y="175778"/>
                  </a:lnTo>
                  <a:lnTo>
                    <a:pt x="595896" y="182342"/>
                  </a:lnTo>
                  <a:lnTo>
                    <a:pt x="595896" y="188907"/>
                  </a:lnTo>
                  <a:lnTo>
                    <a:pt x="602460" y="188907"/>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grpSp>
      <p:sp>
        <p:nvSpPr>
          <p:cNvPr id="1515" name="Google Shape;1515;p76"/>
          <p:cNvSpPr txBox="1"/>
          <p:nvPr/>
        </p:nvSpPr>
        <p:spPr>
          <a:xfrm>
            <a:off x="2572813" y="1095054"/>
            <a:ext cx="1023600" cy="222000"/>
          </a:xfrm>
          <a:prstGeom prst="rect">
            <a:avLst/>
          </a:prstGeom>
          <a:noFill/>
          <a:ln>
            <a:noFill/>
          </a:ln>
        </p:spPr>
        <p:txBody>
          <a:bodyPr spcFirstLastPara="1" wrap="square" lIns="0" tIns="13950" rIns="0" bIns="0" anchor="t" anchorCtr="0">
            <a:spAutoFit/>
          </a:bodyPr>
          <a:lstStyle/>
          <a:p>
            <a:pPr marL="42545" marR="0" lvl="0" indent="0" algn="l" rtl="0">
              <a:lnSpc>
                <a:spcPct val="100000"/>
              </a:lnSpc>
              <a:spcBef>
                <a:spcPts val="0"/>
              </a:spcBef>
              <a:spcAft>
                <a:spcPts val="0"/>
              </a:spcAft>
              <a:buNone/>
            </a:pPr>
            <a:r>
              <a:rPr lang="en" sz="1350">
                <a:latin typeface="Times New Roman"/>
                <a:ea typeface="Times New Roman"/>
                <a:cs typeface="Times New Roman"/>
                <a:sym typeface="Times New Roman"/>
              </a:rPr>
              <a:t>Ensemble </a:t>
            </a:r>
            <a:r>
              <a:rPr lang="en" sz="1350" i="1">
                <a:latin typeface="Times New Roman"/>
                <a:ea typeface="Times New Roman"/>
                <a:cs typeface="Times New Roman"/>
                <a:sym typeface="Times New Roman"/>
              </a:rPr>
              <a:t>J</a:t>
            </a:r>
            <a:endParaRPr sz="1350">
              <a:latin typeface="Times New Roman"/>
              <a:ea typeface="Times New Roman"/>
              <a:cs typeface="Times New Roman"/>
              <a:sym typeface="Times New Roman"/>
            </a:endParaRPr>
          </a:p>
        </p:txBody>
      </p:sp>
      <p:sp>
        <p:nvSpPr>
          <p:cNvPr id="1516" name="Google Shape;1516;p76"/>
          <p:cNvSpPr txBox="1"/>
          <p:nvPr/>
        </p:nvSpPr>
        <p:spPr>
          <a:xfrm>
            <a:off x="3923514" y="1484416"/>
            <a:ext cx="3758400" cy="938400"/>
          </a:xfrm>
          <a:prstGeom prst="rect">
            <a:avLst/>
          </a:prstGeom>
          <a:noFill/>
          <a:ln>
            <a:noFill/>
          </a:ln>
        </p:spPr>
        <p:txBody>
          <a:bodyPr spcFirstLastPara="1" wrap="square" lIns="0" tIns="12700" rIns="0" bIns="0" anchor="t" anchorCtr="0">
            <a:spAutoFit/>
          </a:bodyPr>
          <a:lstStyle/>
          <a:p>
            <a:pPr marL="324485" marR="30480" lvl="0" indent="-287019" algn="l" rtl="0">
              <a:lnSpc>
                <a:spcPct val="125299"/>
              </a:lnSpc>
              <a:spcBef>
                <a:spcPts val="0"/>
              </a:spcBef>
              <a:spcAft>
                <a:spcPts val="0"/>
              </a:spcAft>
              <a:buNone/>
            </a:pPr>
            <a:r>
              <a:rPr lang="en" sz="1600" i="1">
                <a:solidFill>
                  <a:srgbClr val="3333B2"/>
                </a:solidFill>
                <a:latin typeface="Arial"/>
                <a:ea typeface="Arial"/>
                <a:cs typeface="Arial"/>
                <a:sym typeface="Arial"/>
              </a:rPr>
              <a:t>x</a:t>
            </a:r>
            <a:r>
              <a:rPr lang="en" sz="1700" i="1" baseline="-25000">
                <a:solidFill>
                  <a:srgbClr val="3333B2"/>
                </a:solidFill>
                <a:latin typeface="Arial"/>
                <a:ea typeface="Arial"/>
                <a:cs typeface="Arial"/>
                <a:sym typeface="Arial"/>
              </a:rPr>
              <a:t>ij </a:t>
            </a:r>
            <a:r>
              <a:rPr lang="en" sz="1600">
                <a:solidFill>
                  <a:srgbClr val="3333B2"/>
                </a:solidFill>
                <a:latin typeface="Tahoma"/>
                <a:ea typeface="Tahoma"/>
                <a:cs typeface="Tahoma"/>
                <a:sym typeface="Tahoma"/>
              </a:rPr>
              <a:t>: </a:t>
            </a:r>
            <a:r>
              <a:rPr lang="en" sz="1600">
                <a:latin typeface="Tahoma"/>
                <a:ea typeface="Tahoma"/>
                <a:cs typeface="Tahoma"/>
                <a:sym typeface="Tahoma"/>
              </a:rPr>
              <a:t>nombre d’individus appartenant  à l’élément </a:t>
            </a:r>
            <a:r>
              <a:rPr lang="en" sz="1600" i="1">
                <a:solidFill>
                  <a:srgbClr val="0000FF"/>
                </a:solidFill>
                <a:latin typeface="Arial"/>
                <a:ea typeface="Arial"/>
                <a:cs typeface="Arial"/>
                <a:sym typeface="Arial"/>
              </a:rPr>
              <a:t>i </a:t>
            </a:r>
            <a:r>
              <a:rPr lang="en" sz="1600">
                <a:latin typeface="Tahoma"/>
                <a:ea typeface="Tahoma"/>
                <a:cs typeface="Tahoma"/>
                <a:sym typeface="Tahoma"/>
              </a:rPr>
              <a:t>de l’ensemble </a:t>
            </a:r>
            <a:r>
              <a:rPr lang="en" sz="1600" i="1">
                <a:solidFill>
                  <a:srgbClr val="0000FF"/>
                </a:solidFill>
                <a:latin typeface="Arial"/>
                <a:ea typeface="Arial"/>
                <a:cs typeface="Arial"/>
                <a:sym typeface="Arial"/>
              </a:rPr>
              <a:t>I</a:t>
            </a:r>
            <a:endParaRPr sz="1600">
              <a:latin typeface="Arial"/>
              <a:ea typeface="Arial"/>
              <a:cs typeface="Arial"/>
              <a:sym typeface="Arial"/>
            </a:endParaRPr>
          </a:p>
          <a:p>
            <a:pPr marL="324485" marR="0" lvl="0" indent="0" algn="l" rtl="0">
              <a:lnSpc>
                <a:spcPct val="100000"/>
              </a:lnSpc>
              <a:spcBef>
                <a:spcPts val="335"/>
              </a:spcBef>
              <a:spcAft>
                <a:spcPts val="0"/>
              </a:spcAft>
              <a:buNone/>
            </a:pPr>
            <a:r>
              <a:rPr lang="en" sz="1600">
                <a:latin typeface="Tahoma"/>
                <a:ea typeface="Tahoma"/>
                <a:cs typeface="Tahoma"/>
                <a:sym typeface="Tahoma"/>
              </a:rPr>
              <a:t>à l’élément </a:t>
            </a:r>
            <a:r>
              <a:rPr lang="en" sz="1600" i="1">
                <a:solidFill>
                  <a:srgbClr val="FF0000"/>
                </a:solidFill>
                <a:latin typeface="Arial"/>
                <a:ea typeface="Arial"/>
                <a:cs typeface="Arial"/>
                <a:sym typeface="Arial"/>
              </a:rPr>
              <a:t>j </a:t>
            </a:r>
            <a:r>
              <a:rPr lang="en" sz="1600">
                <a:latin typeface="Tahoma"/>
                <a:ea typeface="Tahoma"/>
                <a:cs typeface="Tahoma"/>
                <a:sym typeface="Tahoma"/>
              </a:rPr>
              <a:t>de l’ensemble </a:t>
            </a:r>
            <a:r>
              <a:rPr lang="en" sz="1600" i="1">
                <a:solidFill>
                  <a:srgbClr val="FF0000"/>
                </a:solidFill>
                <a:latin typeface="Arial"/>
                <a:ea typeface="Arial"/>
                <a:cs typeface="Arial"/>
                <a:sym typeface="Arial"/>
              </a:rPr>
              <a:t>J</a:t>
            </a:r>
            <a:endParaRPr sz="1600">
              <a:latin typeface="Arial"/>
              <a:ea typeface="Arial"/>
              <a:cs typeface="Arial"/>
              <a:sym typeface="Arial"/>
            </a:endParaRPr>
          </a:p>
        </p:txBody>
      </p:sp>
      <p:sp>
        <p:nvSpPr>
          <p:cNvPr id="1517" name="Google Shape;1517;p76"/>
          <p:cNvSpPr txBox="1"/>
          <p:nvPr/>
        </p:nvSpPr>
        <p:spPr>
          <a:xfrm>
            <a:off x="1173475" y="3190049"/>
            <a:ext cx="1746600" cy="474900"/>
          </a:xfrm>
          <a:prstGeom prst="rect">
            <a:avLst/>
          </a:prstGeom>
          <a:noFill/>
          <a:ln>
            <a:noFill/>
          </a:ln>
        </p:spPr>
        <p:txBody>
          <a:bodyPr spcFirstLastPara="1" wrap="square" lIns="0" tIns="6975" rIns="0" bIns="0" anchor="t" anchorCtr="0">
            <a:spAutoFit/>
          </a:bodyPr>
          <a:lstStyle/>
          <a:p>
            <a:pPr marL="12700" marR="5080" lvl="0" indent="0" algn="l" rtl="0">
              <a:lnSpc>
                <a:spcPct val="102600"/>
              </a:lnSpc>
              <a:spcBef>
                <a:spcPts val="0"/>
              </a:spcBef>
              <a:spcAft>
                <a:spcPts val="0"/>
              </a:spcAft>
              <a:buNone/>
            </a:pPr>
            <a:r>
              <a:rPr lang="en" sz="1500">
                <a:solidFill>
                  <a:srgbClr val="0000FF"/>
                </a:solidFill>
                <a:latin typeface="Tahoma"/>
                <a:ea typeface="Tahoma"/>
                <a:cs typeface="Tahoma"/>
                <a:sym typeface="Tahoma"/>
              </a:rPr>
              <a:t>Personnages	de  Phèdre (Racine)  </a:t>
            </a:r>
            <a:endParaRPr sz="1500">
              <a:solidFill>
                <a:srgbClr val="0000FF"/>
              </a:solidFill>
              <a:latin typeface="Tahoma"/>
              <a:ea typeface="Tahoma"/>
              <a:cs typeface="Tahoma"/>
              <a:sym typeface="Tahoma"/>
            </a:endParaRPr>
          </a:p>
        </p:txBody>
      </p:sp>
      <p:sp>
        <p:nvSpPr>
          <p:cNvPr id="1518" name="Google Shape;1518;p76"/>
          <p:cNvSpPr txBox="1"/>
          <p:nvPr/>
        </p:nvSpPr>
        <p:spPr>
          <a:xfrm>
            <a:off x="2920075" y="3190050"/>
            <a:ext cx="1393200" cy="14214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500">
                <a:solidFill>
                  <a:srgbClr val="FF0000"/>
                </a:solidFill>
                <a:latin typeface="Tahoma"/>
                <a:ea typeface="Tahoma"/>
                <a:cs typeface="Tahoma"/>
                <a:sym typeface="Tahoma"/>
              </a:rPr>
              <a:t>Mots</a:t>
            </a:r>
            <a:endParaRPr sz="1500">
              <a:latin typeface="Tahoma"/>
              <a:ea typeface="Tahoma"/>
              <a:cs typeface="Tahoma"/>
              <a:sym typeface="Tahoma"/>
            </a:endParaRPr>
          </a:p>
          <a:p>
            <a:pPr marL="12700" marR="5080" lvl="0" indent="0" algn="l" rtl="0">
              <a:lnSpc>
                <a:spcPct val="205300"/>
              </a:lnSpc>
              <a:spcBef>
                <a:spcPts val="0"/>
              </a:spcBef>
              <a:spcAft>
                <a:spcPts val="0"/>
              </a:spcAft>
              <a:buNone/>
            </a:pPr>
            <a:r>
              <a:rPr lang="en" sz="1500">
                <a:solidFill>
                  <a:srgbClr val="FF0000"/>
                </a:solidFill>
                <a:latin typeface="Tahoma"/>
                <a:ea typeface="Tahoma"/>
                <a:cs typeface="Tahoma"/>
                <a:sym typeface="Tahoma"/>
              </a:rPr>
              <a:t>  </a:t>
            </a:r>
            <a:endParaRPr sz="1500">
              <a:solidFill>
                <a:srgbClr val="FF0000"/>
              </a:solidFill>
              <a:latin typeface="Tahoma"/>
              <a:ea typeface="Tahoma"/>
              <a:cs typeface="Tahoma"/>
              <a:sym typeface="Tahoma"/>
            </a:endParaRPr>
          </a:p>
          <a:p>
            <a:pPr marL="0" marR="5080" lvl="0" indent="0" algn="l" rtl="0">
              <a:lnSpc>
                <a:spcPct val="205300"/>
              </a:lnSpc>
              <a:spcBef>
                <a:spcPts val="0"/>
              </a:spcBef>
              <a:spcAft>
                <a:spcPts val="0"/>
              </a:spcAft>
              <a:buNone/>
            </a:pPr>
            <a:r>
              <a:rPr lang="en" sz="1500">
                <a:solidFill>
                  <a:srgbClr val="FF0000"/>
                </a:solidFill>
                <a:latin typeface="Tahoma"/>
                <a:ea typeface="Tahoma"/>
                <a:cs typeface="Tahoma"/>
                <a:sym typeface="Tahoma"/>
              </a:rPr>
              <a:t>Espèces</a:t>
            </a:r>
            <a:endParaRPr sz="1500">
              <a:solidFill>
                <a:srgbClr val="FF0000"/>
              </a:solidFill>
              <a:latin typeface="Tahoma"/>
              <a:ea typeface="Tahoma"/>
              <a:cs typeface="Tahoma"/>
              <a:sym typeface="Tahoma"/>
            </a:endParaRPr>
          </a:p>
          <a:p>
            <a:pPr marL="0" marR="5080" lvl="0" indent="0" algn="l" rtl="0">
              <a:lnSpc>
                <a:spcPct val="205300"/>
              </a:lnSpc>
              <a:spcBef>
                <a:spcPts val="0"/>
              </a:spcBef>
              <a:spcAft>
                <a:spcPts val="0"/>
              </a:spcAft>
              <a:buNone/>
            </a:pPr>
            <a:r>
              <a:rPr lang="en" sz="1500">
                <a:solidFill>
                  <a:srgbClr val="FF0000"/>
                </a:solidFill>
                <a:latin typeface="Tahoma"/>
                <a:ea typeface="Tahoma"/>
                <a:cs typeface="Tahoma"/>
                <a:sym typeface="Tahoma"/>
              </a:rPr>
              <a:t>caractéristiques</a:t>
            </a:r>
            <a:endParaRPr sz="1500">
              <a:solidFill>
                <a:srgbClr val="FF0000"/>
              </a:solidFill>
              <a:latin typeface="Tahoma"/>
              <a:ea typeface="Tahoma"/>
              <a:cs typeface="Tahoma"/>
              <a:sym typeface="Tahoma"/>
            </a:endParaRPr>
          </a:p>
        </p:txBody>
      </p:sp>
      <p:sp>
        <p:nvSpPr>
          <p:cNvPr id="1519" name="Google Shape;1519;p76"/>
          <p:cNvSpPr txBox="1"/>
          <p:nvPr/>
        </p:nvSpPr>
        <p:spPr>
          <a:xfrm>
            <a:off x="4529450" y="3190051"/>
            <a:ext cx="3448500" cy="16518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500">
                <a:latin typeface="Tahoma"/>
                <a:ea typeface="Tahoma"/>
                <a:cs typeface="Tahoma"/>
                <a:sym typeface="Tahoma"/>
              </a:rPr>
              <a:t>Nombre de fois que le personnage</a:t>
            </a:r>
            <a:endParaRPr sz="1500">
              <a:latin typeface="Tahoma"/>
              <a:ea typeface="Tahoma"/>
              <a:cs typeface="Tahoma"/>
              <a:sym typeface="Tahoma"/>
            </a:endParaRPr>
          </a:p>
          <a:p>
            <a:pPr marL="12700" marR="0" lvl="0" indent="0" algn="l" rtl="0">
              <a:lnSpc>
                <a:spcPct val="100000"/>
              </a:lnSpc>
              <a:spcBef>
                <a:spcPts val="35"/>
              </a:spcBef>
              <a:spcAft>
                <a:spcPts val="0"/>
              </a:spcAft>
              <a:buNone/>
            </a:pPr>
            <a:r>
              <a:rPr lang="en" sz="1500" i="1">
                <a:solidFill>
                  <a:srgbClr val="0000FF"/>
                </a:solidFill>
                <a:latin typeface="Arial"/>
                <a:ea typeface="Arial"/>
                <a:cs typeface="Arial"/>
                <a:sym typeface="Arial"/>
              </a:rPr>
              <a:t>i </a:t>
            </a:r>
            <a:r>
              <a:rPr lang="en" sz="1500">
                <a:latin typeface="Tahoma"/>
                <a:ea typeface="Tahoma"/>
                <a:cs typeface="Tahoma"/>
                <a:sym typeface="Tahoma"/>
              </a:rPr>
              <a:t>a utilisé le mot </a:t>
            </a:r>
            <a:r>
              <a:rPr lang="en" sz="1500" i="1">
                <a:solidFill>
                  <a:srgbClr val="FF0000"/>
                </a:solidFill>
                <a:latin typeface="Arial"/>
                <a:ea typeface="Arial"/>
                <a:cs typeface="Arial"/>
                <a:sym typeface="Arial"/>
              </a:rPr>
              <a:t>j</a:t>
            </a:r>
            <a:endParaRPr sz="1500">
              <a:latin typeface="Arial"/>
              <a:ea typeface="Arial"/>
              <a:cs typeface="Arial"/>
              <a:sym typeface="Arial"/>
            </a:endParaRPr>
          </a:p>
          <a:p>
            <a:pPr marL="12700" marR="5080" lvl="0" indent="-635" algn="l" rtl="0">
              <a:lnSpc>
                <a:spcPct val="102600"/>
              </a:lnSpc>
              <a:spcBef>
                <a:spcPts val="0"/>
              </a:spcBef>
              <a:spcAft>
                <a:spcPts val="0"/>
              </a:spcAft>
              <a:buNone/>
            </a:pPr>
            <a:endParaRPr sz="1500">
              <a:latin typeface="Arial"/>
              <a:ea typeface="Arial"/>
              <a:cs typeface="Arial"/>
              <a:sym typeface="Arial"/>
            </a:endParaRPr>
          </a:p>
          <a:p>
            <a:pPr marL="12700" marR="0" lvl="0" indent="0" algn="l" rtl="0">
              <a:lnSpc>
                <a:spcPct val="100000"/>
              </a:lnSpc>
              <a:spcBef>
                <a:spcPts val="35"/>
              </a:spcBef>
              <a:spcAft>
                <a:spcPts val="0"/>
              </a:spcAft>
              <a:buNone/>
            </a:pPr>
            <a:r>
              <a:rPr lang="en" sz="1500">
                <a:latin typeface="Tahoma"/>
                <a:ea typeface="Tahoma"/>
                <a:cs typeface="Tahoma"/>
                <a:sym typeface="Tahoma"/>
              </a:rPr>
              <a:t>Abondance de l’espèce </a:t>
            </a:r>
            <a:r>
              <a:rPr lang="en" sz="1500" i="1">
                <a:solidFill>
                  <a:srgbClr val="FF0000"/>
                </a:solidFill>
                <a:latin typeface="Arial"/>
                <a:ea typeface="Arial"/>
                <a:cs typeface="Arial"/>
                <a:sym typeface="Arial"/>
              </a:rPr>
              <a:t>j </a:t>
            </a:r>
            <a:r>
              <a:rPr lang="en" sz="1500">
                <a:latin typeface="Tahoma"/>
                <a:ea typeface="Tahoma"/>
                <a:cs typeface="Tahoma"/>
                <a:sym typeface="Tahoma"/>
              </a:rPr>
              <a:t>dans le milieu </a:t>
            </a:r>
            <a:r>
              <a:rPr lang="en" sz="1500" i="1">
                <a:solidFill>
                  <a:srgbClr val="0000FF"/>
                </a:solidFill>
              </a:rPr>
              <a:t>i </a:t>
            </a:r>
            <a:endParaRPr sz="1500"/>
          </a:p>
          <a:p>
            <a:pPr marL="12700" marR="0" lvl="0" indent="0" algn="l" rtl="0">
              <a:lnSpc>
                <a:spcPct val="100000"/>
              </a:lnSpc>
              <a:spcBef>
                <a:spcPts val="35"/>
              </a:spcBef>
              <a:spcAft>
                <a:spcPts val="0"/>
              </a:spcAft>
              <a:buNone/>
            </a:pPr>
            <a:endParaRPr sz="1500">
              <a:latin typeface="Tahoma"/>
              <a:ea typeface="Tahoma"/>
              <a:cs typeface="Tahoma"/>
              <a:sym typeface="Tahoma"/>
            </a:endParaRPr>
          </a:p>
          <a:p>
            <a:pPr marL="12700" marR="0" lvl="0" indent="0" algn="l" rtl="0">
              <a:lnSpc>
                <a:spcPct val="100000"/>
              </a:lnSpc>
              <a:spcBef>
                <a:spcPts val="35"/>
              </a:spcBef>
              <a:spcAft>
                <a:spcPts val="0"/>
              </a:spcAft>
              <a:buNone/>
            </a:pPr>
            <a:r>
              <a:rPr lang="en" sz="1500">
                <a:latin typeface="Tahoma"/>
                <a:ea typeface="Tahoma"/>
                <a:cs typeface="Tahoma"/>
                <a:sym typeface="Tahoma"/>
              </a:rPr>
              <a:t>Nombre de fois que chaque aliment </a:t>
            </a:r>
            <a:r>
              <a:rPr lang="en" sz="1500" i="1">
                <a:solidFill>
                  <a:srgbClr val="0000FF"/>
                </a:solidFill>
              </a:rPr>
              <a:t>i</a:t>
            </a:r>
            <a:r>
              <a:rPr lang="en" sz="1500">
                <a:latin typeface="Tahoma"/>
                <a:ea typeface="Tahoma"/>
                <a:cs typeface="Tahoma"/>
                <a:sym typeface="Tahoma"/>
              </a:rPr>
              <a:t> est associé à une caractéristique </a:t>
            </a:r>
            <a:r>
              <a:rPr lang="en" sz="1500" i="1">
                <a:solidFill>
                  <a:srgbClr val="FF0000"/>
                </a:solidFill>
              </a:rPr>
              <a:t>j </a:t>
            </a:r>
            <a:endParaRPr sz="1500">
              <a:latin typeface="Tahoma"/>
              <a:ea typeface="Tahoma"/>
              <a:cs typeface="Tahoma"/>
              <a:sym typeface="Tahoma"/>
            </a:endParaRPr>
          </a:p>
        </p:txBody>
      </p:sp>
      <p:sp>
        <p:nvSpPr>
          <p:cNvPr id="1520" name="Google Shape;1520;p76"/>
          <p:cNvSpPr txBox="1"/>
          <p:nvPr/>
        </p:nvSpPr>
        <p:spPr>
          <a:xfrm>
            <a:off x="1178575" y="3808188"/>
            <a:ext cx="838500" cy="415500"/>
          </a:xfrm>
          <a:prstGeom prst="rect">
            <a:avLst/>
          </a:prstGeom>
          <a:noFill/>
          <a:ln>
            <a:noFill/>
          </a:ln>
        </p:spPr>
        <p:txBody>
          <a:bodyPr spcFirstLastPara="1" wrap="square" lIns="91425" tIns="91425" rIns="91425" bIns="91425" anchor="t" anchorCtr="0">
            <a:spAutoFit/>
          </a:bodyPr>
          <a:lstStyle/>
          <a:p>
            <a:pPr marL="12700" lvl="0" indent="0" algn="l" rtl="0">
              <a:spcBef>
                <a:spcPts val="1390"/>
              </a:spcBef>
              <a:spcAft>
                <a:spcPts val="0"/>
              </a:spcAft>
              <a:buNone/>
            </a:pPr>
            <a:r>
              <a:rPr lang="en" sz="1500">
                <a:solidFill>
                  <a:srgbClr val="0000FF"/>
                </a:solidFill>
                <a:latin typeface="Tahoma"/>
                <a:ea typeface="Tahoma"/>
                <a:cs typeface="Tahoma"/>
                <a:sym typeface="Tahoma"/>
              </a:rPr>
              <a:t>Milieux</a:t>
            </a:r>
            <a:endParaRPr/>
          </a:p>
        </p:txBody>
      </p:sp>
      <p:sp>
        <p:nvSpPr>
          <p:cNvPr id="1521" name="Google Shape;1521;p76"/>
          <p:cNvSpPr txBox="1"/>
          <p:nvPr/>
        </p:nvSpPr>
        <p:spPr>
          <a:xfrm>
            <a:off x="1178575" y="4295575"/>
            <a:ext cx="1177800" cy="415500"/>
          </a:xfrm>
          <a:prstGeom prst="rect">
            <a:avLst/>
          </a:prstGeom>
          <a:noFill/>
          <a:ln>
            <a:noFill/>
          </a:ln>
        </p:spPr>
        <p:txBody>
          <a:bodyPr spcFirstLastPara="1" wrap="square" lIns="91425" tIns="91425" rIns="91425" bIns="91425" anchor="t" anchorCtr="0">
            <a:spAutoFit/>
          </a:bodyPr>
          <a:lstStyle/>
          <a:p>
            <a:pPr marL="12700" lvl="0" indent="0" algn="l" rtl="0">
              <a:spcBef>
                <a:spcPts val="1390"/>
              </a:spcBef>
              <a:spcAft>
                <a:spcPts val="0"/>
              </a:spcAft>
              <a:buNone/>
            </a:pPr>
            <a:r>
              <a:rPr lang="en" sz="1500">
                <a:solidFill>
                  <a:srgbClr val="0000FF"/>
                </a:solidFill>
                <a:latin typeface="Tahoma"/>
                <a:ea typeface="Tahoma"/>
                <a:cs typeface="Tahoma"/>
                <a:sym typeface="Tahoma"/>
              </a:rPr>
              <a:t>Aliments</a:t>
            </a:r>
            <a:endParaRPr/>
          </a:p>
        </p:txBody>
      </p:sp>
      <p:sp>
        <p:nvSpPr>
          <p:cNvPr id="35" name="ZoneTexte 34"/>
          <p:cNvSpPr txBox="1"/>
          <p:nvPr/>
        </p:nvSpPr>
        <p:spPr>
          <a:xfrm>
            <a:off x="8648700" y="4743450"/>
            <a:ext cx="383438" cy="307777"/>
          </a:xfrm>
          <a:prstGeom prst="rect">
            <a:avLst/>
          </a:prstGeom>
          <a:noFill/>
        </p:spPr>
        <p:txBody>
          <a:bodyPr wrap="none" rtlCol="0">
            <a:spAutoFit/>
          </a:bodyPr>
          <a:lstStyle/>
          <a:p>
            <a:r>
              <a:rPr lang="en-US" dirty="0"/>
              <a:t>44</a:t>
            </a:r>
          </a:p>
        </p:txBody>
      </p:sp>
    </p:spTree>
    <p:extLst>
      <p:ext uri="{BB962C8B-B14F-4D97-AF65-F5344CB8AC3E}">
        <p14:creationId xmlns:p14="http://schemas.microsoft.com/office/powerpoint/2010/main" val="1878217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77"/>
          <p:cNvSpPr txBox="1"/>
          <p:nvPr/>
        </p:nvSpPr>
        <p:spPr>
          <a:xfrm>
            <a:off x="1472712" y="660426"/>
            <a:ext cx="4208700" cy="2577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600">
                <a:latin typeface="Tahoma"/>
                <a:ea typeface="Tahoma"/>
                <a:cs typeface="Tahoma"/>
                <a:sym typeface="Tahoma"/>
              </a:rPr>
              <a:t>Enquête du CREDOC (N. Tabard, 1974)</a:t>
            </a:r>
            <a:endParaRPr sz="1600">
              <a:latin typeface="Tahoma"/>
              <a:ea typeface="Tahoma"/>
              <a:cs typeface="Tahoma"/>
              <a:sym typeface="Tahoma"/>
            </a:endParaRPr>
          </a:p>
        </p:txBody>
      </p:sp>
      <p:pic>
        <p:nvPicPr>
          <p:cNvPr id="1527" name="Google Shape;1527;p77"/>
          <p:cNvPicPr preferRelativeResize="0"/>
          <p:nvPr/>
        </p:nvPicPr>
        <p:blipFill rotWithShape="1">
          <a:blip r:embed="rId3">
            <a:alphaModFix/>
          </a:blip>
          <a:srcRect/>
          <a:stretch/>
        </p:blipFill>
        <p:spPr>
          <a:xfrm>
            <a:off x="2241353" y="972552"/>
            <a:ext cx="5429935" cy="3302746"/>
          </a:xfrm>
          <a:prstGeom prst="rect">
            <a:avLst/>
          </a:prstGeom>
          <a:noFill/>
          <a:ln>
            <a:noFill/>
          </a:ln>
        </p:spPr>
      </p:pic>
      <p:sp>
        <p:nvSpPr>
          <p:cNvPr id="1528" name="Google Shape;1528;p77"/>
          <p:cNvSpPr txBox="1"/>
          <p:nvPr/>
        </p:nvSpPr>
        <p:spPr>
          <a:xfrm>
            <a:off x="1472712" y="4518841"/>
            <a:ext cx="5597700" cy="2577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600">
                <a:latin typeface="Lucida Sans"/>
                <a:ea typeface="Lucida Sans"/>
                <a:cs typeface="Lucida Sans"/>
                <a:sym typeface="Lucida Sans"/>
              </a:rPr>
              <a:t>⇒ </a:t>
            </a:r>
            <a:r>
              <a:rPr lang="en" sz="1600">
                <a:latin typeface="Tahoma"/>
                <a:ea typeface="Tahoma"/>
                <a:cs typeface="Tahoma"/>
                <a:sym typeface="Tahoma"/>
              </a:rPr>
              <a:t>Etude de la liaison entre deux variables qualitatives</a:t>
            </a:r>
            <a:endParaRPr sz="1600">
              <a:latin typeface="Tahoma"/>
              <a:ea typeface="Tahoma"/>
              <a:cs typeface="Tahoma"/>
              <a:sym typeface="Tahoma"/>
            </a:endParaRPr>
          </a:p>
        </p:txBody>
      </p:sp>
      <p:sp>
        <p:nvSpPr>
          <p:cNvPr id="1529" name="Google Shape;1529;p77"/>
          <p:cNvSpPr txBox="1"/>
          <p:nvPr/>
        </p:nvSpPr>
        <p:spPr>
          <a:xfrm>
            <a:off x="3072000" y="0"/>
            <a:ext cx="3000000" cy="492600"/>
          </a:xfrm>
          <a:prstGeom prst="rect">
            <a:avLst/>
          </a:prstGeom>
          <a:noFill/>
          <a:ln>
            <a:noFill/>
          </a:ln>
        </p:spPr>
        <p:txBody>
          <a:bodyPr spcFirstLastPara="1" wrap="square" lIns="91425" tIns="91425" rIns="91425" bIns="91425" anchor="t" anchorCtr="0">
            <a:spAutoFit/>
          </a:bodyPr>
          <a:lstStyle/>
          <a:p>
            <a:pPr marL="12700" lvl="0" indent="0" algn="ctr" rtl="0">
              <a:spcBef>
                <a:spcPts val="0"/>
              </a:spcBef>
              <a:spcAft>
                <a:spcPts val="0"/>
              </a:spcAft>
              <a:buNone/>
            </a:pPr>
            <a:r>
              <a:rPr lang="en" sz="2000">
                <a:solidFill>
                  <a:srgbClr val="3333B2"/>
                </a:solidFill>
                <a:latin typeface="Tahoma"/>
                <a:ea typeface="Tahoma"/>
                <a:cs typeface="Tahoma"/>
                <a:sym typeface="Tahoma"/>
              </a:rPr>
              <a:t>Données historiques</a:t>
            </a:r>
            <a:endParaRPr sz="2000"/>
          </a:p>
        </p:txBody>
      </p:sp>
      <p:sp>
        <p:nvSpPr>
          <p:cNvPr id="6" name="ZoneTexte 5"/>
          <p:cNvSpPr txBox="1"/>
          <p:nvPr/>
        </p:nvSpPr>
        <p:spPr>
          <a:xfrm>
            <a:off x="8648700" y="4743450"/>
            <a:ext cx="383438" cy="307777"/>
          </a:xfrm>
          <a:prstGeom prst="rect">
            <a:avLst/>
          </a:prstGeom>
          <a:noFill/>
        </p:spPr>
        <p:txBody>
          <a:bodyPr wrap="none" rtlCol="0">
            <a:spAutoFit/>
          </a:bodyPr>
          <a:lstStyle/>
          <a:p>
            <a:r>
              <a:rPr lang="en-US" dirty="0"/>
              <a:t>45</a:t>
            </a:r>
          </a:p>
        </p:txBody>
      </p:sp>
    </p:spTree>
    <p:extLst>
      <p:ext uri="{BB962C8B-B14F-4D97-AF65-F5344CB8AC3E}">
        <p14:creationId xmlns:p14="http://schemas.microsoft.com/office/powerpoint/2010/main" val="2196169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pic>
        <p:nvPicPr>
          <p:cNvPr id="1534" name="Google Shape;1534;p78"/>
          <p:cNvPicPr preferRelativeResize="0"/>
          <p:nvPr/>
        </p:nvPicPr>
        <p:blipFill rotWithShape="1">
          <a:blip r:embed="rId3">
            <a:alphaModFix/>
          </a:blip>
          <a:srcRect l="54768" t="39817" r="29312" b="26747"/>
          <a:stretch/>
        </p:blipFill>
        <p:spPr>
          <a:xfrm>
            <a:off x="3182650" y="1194300"/>
            <a:ext cx="2537376" cy="2318162"/>
          </a:xfrm>
          <a:prstGeom prst="rect">
            <a:avLst/>
          </a:prstGeom>
          <a:noFill/>
          <a:ln>
            <a:noFill/>
          </a:ln>
        </p:spPr>
      </p:pic>
      <p:sp>
        <p:nvSpPr>
          <p:cNvPr id="1535" name="Google Shape;1535;p78"/>
          <p:cNvSpPr txBox="1"/>
          <p:nvPr/>
        </p:nvSpPr>
        <p:spPr>
          <a:xfrm>
            <a:off x="1463300" y="4335025"/>
            <a:ext cx="6159600" cy="621300"/>
          </a:xfrm>
          <a:prstGeom prst="rect">
            <a:avLst/>
          </a:prstGeom>
          <a:noFill/>
          <a:ln>
            <a:noFill/>
          </a:ln>
        </p:spPr>
        <p:txBody>
          <a:bodyPr spcFirstLastPara="1" wrap="square" lIns="91425" tIns="91425" rIns="91425" bIns="91425" anchor="t" anchorCtr="0">
            <a:spAutoFit/>
          </a:bodyPr>
          <a:lstStyle/>
          <a:p>
            <a:pPr marL="25400" marR="17780" lvl="0" indent="0" algn="l" rtl="0">
              <a:lnSpc>
                <a:spcPct val="102600"/>
              </a:lnSpc>
              <a:spcBef>
                <a:spcPts val="420"/>
              </a:spcBef>
              <a:spcAft>
                <a:spcPts val="0"/>
              </a:spcAft>
              <a:buNone/>
            </a:pPr>
            <a:r>
              <a:rPr lang="en">
                <a:latin typeface="Tahoma"/>
                <a:ea typeface="Tahoma"/>
                <a:cs typeface="Tahoma"/>
                <a:sym typeface="Tahoma"/>
              </a:rPr>
              <a:t>Liaison entre V1 et V2 : écart entre les données observées et le  modèle d’indépendance</a:t>
            </a:r>
            <a:endParaRPr>
              <a:latin typeface="Tahoma"/>
              <a:ea typeface="Tahoma"/>
              <a:cs typeface="Tahoma"/>
              <a:sym typeface="Tahoma"/>
            </a:endParaRPr>
          </a:p>
        </p:txBody>
      </p:sp>
      <p:sp>
        <p:nvSpPr>
          <p:cNvPr id="1536" name="Google Shape;1536;p78"/>
          <p:cNvSpPr txBox="1"/>
          <p:nvPr/>
        </p:nvSpPr>
        <p:spPr>
          <a:xfrm>
            <a:off x="1245375" y="41025"/>
            <a:ext cx="6435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rgbClr val="3333B2"/>
                </a:solidFill>
                <a:latin typeface="Tahoma"/>
                <a:ea typeface="Tahoma"/>
                <a:cs typeface="Tahoma"/>
                <a:sym typeface="Tahoma"/>
              </a:rPr>
              <a:t>Du tableau de contingences au tableau de probabilités</a:t>
            </a:r>
            <a:endParaRPr sz="2000"/>
          </a:p>
        </p:txBody>
      </p:sp>
      <p:pic>
        <p:nvPicPr>
          <p:cNvPr id="1537" name="Google Shape;1537;p78" descr="{&quot;id&quot;:&quot;4&quot;,&quot;type&quot;:&quot;$$&quot;,&quot;aid&quot;:null,&quot;code&quot;:&quot;$$fij\\,=\\,\\frac{\\,\\,xij}{n}$$&quot;,&quot;backgroundColor&quot;:&quot;#F8F4F4&quot;,&quot;font&quot;:{&quot;size&quot;:17,&quot;color&quot;:&quot;#000000&quot;,&quot;family&quot;:&quot;Arial&quot;},&quot;ts&quot;:1701510366182,&quot;cs&quot;:&quot;o3iC7aLQ5ffVDeEJvUp8Ow==&quot;,&quot;size&quot;:{&quot;width&quot;:130.5,&quot;height&quot;:54.166666666666664}}"/>
          <p:cNvPicPr preferRelativeResize="0"/>
          <p:nvPr/>
        </p:nvPicPr>
        <p:blipFill>
          <a:blip r:embed="rId4">
            <a:alphaModFix/>
          </a:blip>
          <a:stretch>
            <a:fillRect/>
          </a:stretch>
        </p:blipFill>
        <p:spPr>
          <a:xfrm>
            <a:off x="315875" y="2296675"/>
            <a:ext cx="1043349" cy="433075"/>
          </a:xfrm>
          <a:prstGeom prst="rect">
            <a:avLst/>
          </a:prstGeom>
          <a:noFill/>
          <a:ln>
            <a:noFill/>
          </a:ln>
        </p:spPr>
      </p:pic>
      <p:pic>
        <p:nvPicPr>
          <p:cNvPr id="1538" name="Google Shape;1538;p78"/>
          <p:cNvPicPr preferRelativeResize="0"/>
          <p:nvPr/>
        </p:nvPicPr>
        <p:blipFill rotWithShape="1">
          <a:blip r:embed="rId3">
            <a:alphaModFix/>
          </a:blip>
          <a:srcRect l="70912" t="53389" r="19040" b="37649"/>
          <a:stretch/>
        </p:blipFill>
        <p:spPr>
          <a:xfrm>
            <a:off x="5720025" y="2123675"/>
            <a:ext cx="1601448" cy="621300"/>
          </a:xfrm>
          <a:prstGeom prst="rect">
            <a:avLst/>
          </a:prstGeom>
          <a:noFill/>
          <a:ln>
            <a:noFill/>
          </a:ln>
        </p:spPr>
      </p:pic>
      <p:pic>
        <p:nvPicPr>
          <p:cNvPr id="1539" name="Google Shape;1539;p78"/>
          <p:cNvPicPr preferRelativeResize="0"/>
          <p:nvPr/>
        </p:nvPicPr>
        <p:blipFill rotWithShape="1">
          <a:blip r:embed="rId3">
            <a:alphaModFix/>
          </a:blip>
          <a:srcRect l="60297" t="73330" r="32347" b="14885"/>
          <a:stretch/>
        </p:blipFill>
        <p:spPr>
          <a:xfrm>
            <a:off x="3876824" y="3533775"/>
            <a:ext cx="1172400" cy="817051"/>
          </a:xfrm>
          <a:prstGeom prst="rect">
            <a:avLst/>
          </a:prstGeom>
          <a:noFill/>
          <a:ln>
            <a:noFill/>
          </a:ln>
        </p:spPr>
      </p:pic>
      <p:grpSp>
        <p:nvGrpSpPr>
          <p:cNvPr id="1540" name="Google Shape;1540;p78"/>
          <p:cNvGrpSpPr/>
          <p:nvPr/>
        </p:nvGrpSpPr>
        <p:grpSpPr>
          <a:xfrm>
            <a:off x="2139734" y="2088766"/>
            <a:ext cx="886878" cy="529218"/>
            <a:chOff x="2216741" y="1853357"/>
            <a:chExt cx="509905" cy="297180"/>
          </a:xfrm>
        </p:grpSpPr>
        <p:sp>
          <p:nvSpPr>
            <p:cNvPr id="1541" name="Google Shape;1541;p78"/>
            <p:cNvSpPr/>
            <p:nvPr/>
          </p:nvSpPr>
          <p:spPr>
            <a:xfrm>
              <a:off x="2222798" y="1860171"/>
              <a:ext cx="497205" cy="284480"/>
            </a:xfrm>
            <a:custGeom>
              <a:avLst/>
              <a:gdLst/>
              <a:ahLst/>
              <a:cxnLst/>
              <a:rect l="l" t="t" r="r" b="b"/>
              <a:pathLst>
                <a:path w="497205" h="284480" extrusionOk="0">
                  <a:moveTo>
                    <a:pt x="496702" y="283938"/>
                  </a:moveTo>
                  <a:lnTo>
                    <a:pt x="496702" y="0"/>
                  </a:lnTo>
                  <a:lnTo>
                    <a:pt x="0" y="0"/>
                  </a:lnTo>
                  <a:lnTo>
                    <a:pt x="0" y="283938"/>
                  </a:lnTo>
                  <a:lnTo>
                    <a:pt x="496702" y="283938"/>
                  </a:lnTo>
                  <a:close/>
                </a:path>
              </a:pathLst>
            </a:custGeom>
            <a:solidFill>
              <a:srgbClr val="A2B8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42" name="Google Shape;1542;p78"/>
            <p:cNvSpPr/>
            <p:nvPr/>
          </p:nvSpPr>
          <p:spPr>
            <a:xfrm>
              <a:off x="2216741" y="1853357"/>
              <a:ext cx="509905" cy="297180"/>
            </a:xfrm>
            <a:custGeom>
              <a:avLst/>
              <a:gdLst/>
              <a:ahLst/>
              <a:cxnLst/>
              <a:rect l="l" t="t" r="r" b="b"/>
              <a:pathLst>
                <a:path w="509905" h="297180" extrusionOk="0">
                  <a:moveTo>
                    <a:pt x="509574" y="293781"/>
                  </a:moveTo>
                  <a:lnTo>
                    <a:pt x="509574" y="3028"/>
                  </a:lnTo>
                  <a:lnTo>
                    <a:pt x="506546" y="0"/>
                  </a:lnTo>
                  <a:lnTo>
                    <a:pt x="3028" y="0"/>
                  </a:lnTo>
                  <a:lnTo>
                    <a:pt x="0" y="3028"/>
                  </a:lnTo>
                  <a:lnTo>
                    <a:pt x="0" y="293781"/>
                  </a:lnTo>
                  <a:lnTo>
                    <a:pt x="3028" y="296810"/>
                  </a:lnTo>
                  <a:lnTo>
                    <a:pt x="6057" y="296810"/>
                  </a:lnTo>
                  <a:lnTo>
                    <a:pt x="6057" y="12871"/>
                  </a:lnTo>
                  <a:lnTo>
                    <a:pt x="12871" y="6814"/>
                  </a:lnTo>
                  <a:lnTo>
                    <a:pt x="12871" y="12871"/>
                  </a:lnTo>
                  <a:lnTo>
                    <a:pt x="496702" y="12871"/>
                  </a:lnTo>
                  <a:lnTo>
                    <a:pt x="496702" y="6814"/>
                  </a:lnTo>
                  <a:lnTo>
                    <a:pt x="502760" y="12871"/>
                  </a:lnTo>
                  <a:lnTo>
                    <a:pt x="502760" y="296810"/>
                  </a:lnTo>
                  <a:lnTo>
                    <a:pt x="506546" y="296810"/>
                  </a:lnTo>
                  <a:lnTo>
                    <a:pt x="509574" y="293781"/>
                  </a:lnTo>
                  <a:close/>
                </a:path>
                <a:path w="509905" h="297180" extrusionOk="0">
                  <a:moveTo>
                    <a:pt x="12871" y="12871"/>
                  </a:moveTo>
                  <a:lnTo>
                    <a:pt x="12871" y="6814"/>
                  </a:lnTo>
                  <a:lnTo>
                    <a:pt x="6057" y="12871"/>
                  </a:lnTo>
                  <a:lnTo>
                    <a:pt x="12871" y="12871"/>
                  </a:lnTo>
                  <a:close/>
                </a:path>
                <a:path w="509905" h="297180" extrusionOk="0">
                  <a:moveTo>
                    <a:pt x="12871" y="283938"/>
                  </a:moveTo>
                  <a:lnTo>
                    <a:pt x="12871" y="12871"/>
                  </a:lnTo>
                  <a:lnTo>
                    <a:pt x="6057" y="12871"/>
                  </a:lnTo>
                  <a:lnTo>
                    <a:pt x="6057" y="283938"/>
                  </a:lnTo>
                  <a:lnTo>
                    <a:pt x="12871" y="283938"/>
                  </a:lnTo>
                  <a:close/>
                </a:path>
                <a:path w="509905" h="297180" extrusionOk="0">
                  <a:moveTo>
                    <a:pt x="502760" y="283938"/>
                  </a:moveTo>
                  <a:lnTo>
                    <a:pt x="6057" y="283938"/>
                  </a:lnTo>
                  <a:lnTo>
                    <a:pt x="12871" y="290752"/>
                  </a:lnTo>
                  <a:lnTo>
                    <a:pt x="12871" y="296810"/>
                  </a:lnTo>
                  <a:lnTo>
                    <a:pt x="496702" y="296810"/>
                  </a:lnTo>
                  <a:lnTo>
                    <a:pt x="496702" y="290752"/>
                  </a:lnTo>
                  <a:lnTo>
                    <a:pt x="502760" y="283938"/>
                  </a:lnTo>
                  <a:close/>
                </a:path>
                <a:path w="509905" h="297180" extrusionOk="0">
                  <a:moveTo>
                    <a:pt x="12871" y="296810"/>
                  </a:moveTo>
                  <a:lnTo>
                    <a:pt x="12871" y="290752"/>
                  </a:lnTo>
                  <a:lnTo>
                    <a:pt x="6057" y="283938"/>
                  </a:lnTo>
                  <a:lnTo>
                    <a:pt x="6057" y="296810"/>
                  </a:lnTo>
                  <a:lnTo>
                    <a:pt x="12871" y="296810"/>
                  </a:lnTo>
                  <a:close/>
                </a:path>
                <a:path w="509905" h="297180" extrusionOk="0">
                  <a:moveTo>
                    <a:pt x="502760" y="12871"/>
                  </a:moveTo>
                  <a:lnTo>
                    <a:pt x="496702" y="6814"/>
                  </a:lnTo>
                  <a:lnTo>
                    <a:pt x="496702" y="12871"/>
                  </a:lnTo>
                  <a:lnTo>
                    <a:pt x="502760" y="12871"/>
                  </a:lnTo>
                  <a:close/>
                </a:path>
                <a:path w="509905" h="297180" extrusionOk="0">
                  <a:moveTo>
                    <a:pt x="502760" y="283938"/>
                  </a:moveTo>
                  <a:lnTo>
                    <a:pt x="502760" y="12871"/>
                  </a:lnTo>
                  <a:lnTo>
                    <a:pt x="496702" y="12871"/>
                  </a:lnTo>
                  <a:lnTo>
                    <a:pt x="496702" y="283938"/>
                  </a:lnTo>
                  <a:lnTo>
                    <a:pt x="502760" y="283938"/>
                  </a:lnTo>
                  <a:close/>
                </a:path>
                <a:path w="509905" h="297180" extrusionOk="0">
                  <a:moveTo>
                    <a:pt x="502760" y="296810"/>
                  </a:moveTo>
                  <a:lnTo>
                    <a:pt x="502760" y="283938"/>
                  </a:lnTo>
                  <a:lnTo>
                    <a:pt x="496702" y="290752"/>
                  </a:lnTo>
                  <a:lnTo>
                    <a:pt x="496702" y="296810"/>
                  </a:lnTo>
                  <a:lnTo>
                    <a:pt x="502760" y="296810"/>
                  </a:lnTo>
                  <a:close/>
                </a:path>
              </a:pathLst>
            </a:custGeom>
            <a:solidFill>
              <a:srgbClr val="0032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543" name="Google Shape;1543;p78"/>
          <p:cNvSpPr txBox="1"/>
          <p:nvPr/>
        </p:nvSpPr>
        <p:spPr>
          <a:xfrm>
            <a:off x="2150870" y="2100989"/>
            <a:ext cx="864600" cy="386100"/>
          </a:xfrm>
          <a:prstGeom prst="rect">
            <a:avLst/>
          </a:prstGeom>
          <a:noFill/>
          <a:ln>
            <a:noFill/>
          </a:ln>
        </p:spPr>
        <p:txBody>
          <a:bodyPr spcFirstLastPara="1" wrap="square" lIns="0" tIns="16500" rIns="0" bIns="0" anchor="t" anchorCtr="0">
            <a:spAutoFit/>
          </a:bodyPr>
          <a:lstStyle/>
          <a:p>
            <a:pPr marL="143510" marR="30480" lvl="0" indent="-88900" algn="l" rtl="0">
              <a:lnSpc>
                <a:spcPct val="100000"/>
              </a:lnSpc>
              <a:spcBef>
                <a:spcPts val="0"/>
              </a:spcBef>
              <a:spcAft>
                <a:spcPts val="0"/>
              </a:spcAft>
              <a:buNone/>
            </a:pPr>
            <a:r>
              <a:rPr lang="en" sz="1200">
                <a:latin typeface="Times New Roman"/>
                <a:ea typeface="Times New Roman"/>
                <a:cs typeface="Times New Roman"/>
                <a:sym typeface="Times New Roman"/>
              </a:rPr>
              <a:t>Modalités  de V</a:t>
            </a:r>
            <a:r>
              <a:rPr lang="en" sz="1150" baseline="-25000">
                <a:latin typeface="Times New Roman"/>
                <a:ea typeface="Times New Roman"/>
                <a:cs typeface="Times New Roman"/>
                <a:sym typeface="Times New Roman"/>
              </a:rPr>
              <a:t>1</a:t>
            </a:r>
            <a:endParaRPr sz="1150" baseline="-25000">
              <a:latin typeface="Times New Roman"/>
              <a:ea typeface="Times New Roman"/>
              <a:cs typeface="Times New Roman"/>
              <a:sym typeface="Times New Roman"/>
            </a:endParaRPr>
          </a:p>
        </p:txBody>
      </p:sp>
      <p:grpSp>
        <p:nvGrpSpPr>
          <p:cNvPr id="1544" name="Google Shape;1544;p78"/>
          <p:cNvGrpSpPr/>
          <p:nvPr/>
        </p:nvGrpSpPr>
        <p:grpSpPr>
          <a:xfrm>
            <a:off x="4001835" y="593130"/>
            <a:ext cx="899025" cy="541657"/>
            <a:chOff x="2983753" y="1029557"/>
            <a:chExt cx="516889" cy="304165"/>
          </a:xfrm>
        </p:grpSpPr>
        <p:sp>
          <p:nvSpPr>
            <p:cNvPr id="1545" name="Google Shape;1545;p78"/>
            <p:cNvSpPr/>
            <p:nvPr/>
          </p:nvSpPr>
          <p:spPr>
            <a:xfrm>
              <a:off x="2989810" y="1035614"/>
              <a:ext cx="504825" cy="290830"/>
            </a:xfrm>
            <a:custGeom>
              <a:avLst/>
              <a:gdLst/>
              <a:ahLst/>
              <a:cxnLst/>
              <a:rect l="l" t="t" r="r" b="b"/>
              <a:pathLst>
                <a:path w="504825" h="290830" extrusionOk="0">
                  <a:moveTo>
                    <a:pt x="504274" y="290752"/>
                  </a:moveTo>
                  <a:lnTo>
                    <a:pt x="504274" y="0"/>
                  </a:lnTo>
                  <a:lnTo>
                    <a:pt x="0" y="0"/>
                  </a:lnTo>
                  <a:lnTo>
                    <a:pt x="0" y="290752"/>
                  </a:lnTo>
                  <a:lnTo>
                    <a:pt x="504274" y="290752"/>
                  </a:lnTo>
                  <a:close/>
                </a:path>
              </a:pathLst>
            </a:custGeom>
            <a:solidFill>
              <a:srgbClr val="FF9E9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46" name="Google Shape;1546;p78"/>
            <p:cNvSpPr/>
            <p:nvPr/>
          </p:nvSpPr>
          <p:spPr>
            <a:xfrm>
              <a:off x="2983753" y="1029557"/>
              <a:ext cx="516889" cy="304165"/>
            </a:xfrm>
            <a:custGeom>
              <a:avLst/>
              <a:gdLst/>
              <a:ahLst/>
              <a:cxnLst/>
              <a:rect l="l" t="t" r="r" b="b"/>
              <a:pathLst>
                <a:path w="516889" h="304165" extrusionOk="0">
                  <a:moveTo>
                    <a:pt x="516389" y="300596"/>
                  </a:moveTo>
                  <a:lnTo>
                    <a:pt x="516389" y="3028"/>
                  </a:lnTo>
                  <a:lnTo>
                    <a:pt x="513360" y="0"/>
                  </a:lnTo>
                  <a:lnTo>
                    <a:pt x="3028" y="0"/>
                  </a:lnTo>
                  <a:lnTo>
                    <a:pt x="0" y="3028"/>
                  </a:lnTo>
                  <a:lnTo>
                    <a:pt x="0" y="300596"/>
                  </a:lnTo>
                  <a:lnTo>
                    <a:pt x="3028" y="303624"/>
                  </a:lnTo>
                  <a:lnTo>
                    <a:pt x="6057" y="303624"/>
                  </a:lnTo>
                  <a:lnTo>
                    <a:pt x="6057" y="12114"/>
                  </a:lnTo>
                  <a:lnTo>
                    <a:pt x="12871" y="6057"/>
                  </a:lnTo>
                  <a:lnTo>
                    <a:pt x="12871" y="12114"/>
                  </a:lnTo>
                  <a:lnTo>
                    <a:pt x="503517" y="12114"/>
                  </a:lnTo>
                  <a:lnTo>
                    <a:pt x="503517" y="6057"/>
                  </a:lnTo>
                  <a:lnTo>
                    <a:pt x="510331" y="12114"/>
                  </a:lnTo>
                  <a:lnTo>
                    <a:pt x="510331" y="303624"/>
                  </a:lnTo>
                  <a:lnTo>
                    <a:pt x="513360" y="303624"/>
                  </a:lnTo>
                  <a:lnTo>
                    <a:pt x="516389" y="300596"/>
                  </a:lnTo>
                  <a:close/>
                </a:path>
                <a:path w="516889" h="304165" extrusionOk="0">
                  <a:moveTo>
                    <a:pt x="12871" y="12114"/>
                  </a:moveTo>
                  <a:lnTo>
                    <a:pt x="12871" y="6057"/>
                  </a:lnTo>
                  <a:lnTo>
                    <a:pt x="6057" y="12114"/>
                  </a:lnTo>
                  <a:lnTo>
                    <a:pt x="12871" y="12114"/>
                  </a:lnTo>
                  <a:close/>
                </a:path>
                <a:path w="516889" h="304165" extrusionOk="0">
                  <a:moveTo>
                    <a:pt x="12871" y="290752"/>
                  </a:moveTo>
                  <a:lnTo>
                    <a:pt x="12871" y="12114"/>
                  </a:lnTo>
                  <a:lnTo>
                    <a:pt x="6057" y="12114"/>
                  </a:lnTo>
                  <a:lnTo>
                    <a:pt x="6057" y="290752"/>
                  </a:lnTo>
                  <a:lnTo>
                    <a:pt x="12871" y="290752"/>
                  </a:lnTo>
                  <a:close/>
                </a:path>
                <a:path w="516889" h="304165" extrusionOk="0">
                  <a:moveTo>
                    <a:pt x="510331" y="290752"/>
                  </a:moveTo>
                  <a:lnTo>
                    <a:pt x="6057" y="290752"/>
                  </a:lnTo>
                  <a:lnTo>
                    <a:pt x="12871" y="296810"/>
                  </a:lnTo>
                  <a:lnTo>
                    <a:pt x="12871" y="303624"/>
                  </a:lnTo>
                  <a:lnTo>
                    <a:pt x="503517" y="303624"/>
                  </a:lnTo>
                  <a:lnTo>
                    <a:pt x="503517" y="296810"/>
                  </a:lnTo>
                  <a:lnTo>
                    <a:pt x="510331" y="290752"/>
                  </a:lnTo>
                  <a:close/>
                </a:path>
                <a:path w="516889" h="304165" extrusionOk="0">
                  <a:moveTo>
                    <a:pt x="12871" y="303624"/>
                  </a:moveTo>
                  <a:lnTo>
                    <a:pt x="12871" y="296810"/>
                  </a:lnTo>
                  <a:lnTo>
                    <a:pt x="6057" y="290752"/>
                  </a:lnTo>
                  <a:lnTo>
                    <a:pt x="6057" y="303624"/>
                  </a:lnTo>
                  <a:lnTo>
                    <a:pt x="12871" y="303624"/>
                  </a:lnTo>
                  <a:close/>
                </a:path>
                <a:path w="516889" h="304165" extrusionOk="0">
                  <a:moveTo>
                    <a:pt x="510331" y="12114"/>
                  </a:moveTo>
                  <a:lnTo>
                    <a:pt x="503517" y="6057"/>
                  </a:lnTo>
                  <a:lnTo>
                    <a:pt x="503517" y="12114"/>
                  </a:lnTo>
                  <a:lnTo>
                    <a:pt x="510331" y="12114"/>
                  </a:lnTo>
                  <a:close/>
                </a:path>
                <a:path w="516889" h="304165" extrusionOk="0">
                  <a:moveTo>
                    <a:pt x="510331" y="290752"/>
                  </a:moveTo>
                  <a:lnTo>
                    <a:pt x="510331" y="12114"/>
                  </a:lnTo>
                  <a:lnTo>
                    <a:pt x="503517" y="12114"/>
                  </a:lnTo>
                  <a:lnTo>
                    <a:pt x="503517" y="290752"/>
                  </a:lnTo>
                  <a:lnTo>
                    <a:pt x="510331" y="290752"/>
                  </a:lnTo>
                  <a:close/>
                </a:path>
                <a:path w="516889" h="304165" extrusionOk="0">
                  <a:moveTo>
                    <a:pt x="510331" y="303624"/>
                  </a:moveTo>
                  <a:lnTo>
                    <a:pt x="510331" y="290752"/>
                  </a:lnTo>
                  <a:lnTo>
                    <a:pt x="503517" y="296810"/>
                  </a:lnTo>
                  <a:lnTo>
                    <a:pt x="503517" y="303624"/>
                  </a:lnTo>
                  <a:lnTo>
                    <a:pt x="510331" y="303624"/>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547" name="Google Shape;1547;p78"/>
          <p:cNvSpPr txBox="1"/>
          <p:nvPr/>
        </p:nvSpPr>
        <p:spPr>
          <a:xfrm>
            <a:off x="4012255" y="603966"/>
            <a:ext cx="878100" cy="379800"/>
          </a:xfrm>
          <a:prstGeom prst="rect">
            <a:avLst/>
          </a:prstGeom>
          <a:noFill/>
          <a:ln>
            <a:noFill/>
          </a:ln>
        </p:spPr>
        <p:txBody>
          <a:bodyPr spcFirstLastPara="1" wrap="square" lIns="0" tIns="10150" rIns="0" bIns="0" anchor="t" anchorCtr="0">
            <a:spAutoFit/>
          </a:bodyPr>
          <a:lstStyle/>
          <a:p>
            <a:pPr marL="135255" marR="46355" lvl="0" indent="-88899" algn="l" rtl="0">
              <a:lnSpc>
                <a:spcPct val="100000"/>
              </a:lnSpc>
              <a:spcBef>
                <a:spcPts val="0"/>
              </a:spcBef>
              <a:spcAft>
                <a:spcPts val="0"/>
              </a:spcAft>
              <a:buNone/>
            </a:pPr>
            <a:r>
              <a:rPr lang="en" sz="1200">
                <a:latin typeface="Times New Roman"/>
                <a:ea typeface="Times New Roman"/>
                <a:cs typeface="Times New Roman"/>
                <a:sym typeface="Times New Roman"/>
              </a:rPr>
              <a:t>Modalités  de V</a:t>
            </a:r>
            <a:r>
              <a:rPr lang="en" sz="1150" baseline="-25000">
                <a:latin typeface="Times New Roman"/>
                <a:ea typeface="Times New Roman"/>
                <a:cs typeface="Times New Roman"/>
                <a:sym typeface="Times New Roman"/>
              </a:rPr>
              <a:t>2</a:t>
            </a:r>
            <a:endParaRPr sz="1150" baseline="-25000">
              <a:latin typeface="Times New Roman"/>
              <a:ea typeface="Times New Roman"/>
              <a:cs typeface="Times New Roman"/>
              <a:sym typeface="Times New Roman"/>
            </a:endParaRPr>
          </a:p>
        </p:txBody>
      </p:sp>
      <p:sp>
        <p:nvSpPr>
          <p:cNvPr id="16" name="ZoneTexte 15"/>
          <p:cNvSpPr txBox="1"/>
          <p:nvPr/>
        </p:nvSpPr>
        <p:spPr>
          <a:xfrm>
            <a:off x="8648700" y="4743450"/>
            <a:ext cx="383438" cy="307777"/>
          </a:xfrm>
          <a:prstGeom prst="rect">
            <a:avLst/>
          </a:prstGeom>
          <a:noFill/>
        </p:spPr>
        <p:txBody>
          <a:bodyPr wrap="none" rtlCol="0">
            <a:spAutoFit/>
          </a:bodyPr>
          <a:lstStyle/>
          <a:p>
            <a:r>
              <a:rPr lang="en-US" dirty="0"/>
              <a:t>46</a:t>
            </a:r>
          </a:p>
        </p:txBody>
      </p:sp>
    </p:spTree>
    <p:extLst>
      <p:ext uri="{BB962C8B-B14F-4D97-AF65-F5344CB8AC3E}">
        <p14:creationId xmlns:p14="http://schemas.microsoft.com/office/powerpoint/2010/main" val="1470996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79"/>
          <p:cNvSpPr txBox="1">
            <a:spLocks noGrp="1"/>
          </p:cNvSpPr>
          <p:nvPr>
            <p:ph type="title"/>
          </p:nvPr>
        </p:nvSpPr>
        <p:spPr>
          <a:xfrm>
            <a:off x="2085024" y="1564950"/>
            <a:ext cx="6108600" cy="151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b="1" dirty="0"/>
              <a:t>Modèle d’indépendance</a:t>
            </a:r>
            <a:endParaRPr dirty="0"/>
          </a:p>
        </p:txBody>
      </p:sp>
      <p:sp>
        <p:nvSpPr>
          <p:cNvPr id="1553" name="Google Shape;1553;p79"/>
          <p:cNvSpPr txBox="1">
            <a:spLocks noGrp="1"/>
          </p:cNvSpPr>
          <p:nvPr>
            <p:ph type="title" idx="2"/>
          </p:nvPr>
        </p:nvSpPr>
        <p:spPr>
          <a:xfrm>
            <a:off x="1050075" y="1564950"/>
            <a:ext cx="969000" cy="151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dirty="0"/>
              <a:t>07</a:t>
            </a:r>
            <a:endParaRPr dirty="0"/>
          </a:p>
        </p:txBody>
      </p:sp>
      <p:grpSp>
        <p:nvGrpSpPr>
          <p:cNvPr id="1554" name="Google Shape;1554;p79"/>
          <p:cNvGrpSpPr/>
          <p:nvPr/>
        </p:nvGrpSpPr>
        <p:grpSpPr>
          <a:xfrm flipH="1">
            <a:off x="6775879" y="3868747"/>
            <a:ext cx="3599787" cy="1044105"/>
            <a:chOff x="-1431671" y="656497"/>
            <a:chExt cx="3599787" cy="1044105"/>
          </a:xfrm>
        </p:grpSpPr>
        <p:grpSp>
          <p:nvGrpSpPr>
            <p:cNvPr id="1555" name="Google Shape;1555;p79"/>
            <p:cNvGrpSpPr/>
            <p:nvPr/>
          </p:nvGrpSpPr>
          <p:grpSpPr>
            <a:xfrm>
              <a:off x="-368508" y="1432869"/>
              <a:ext cx="1567047" cy="45661"/>
              <a:chOff x="1754675" y="2661275"/>
              <a:chExt cx="1945675" cy="56700"/>
            </a:xfrm>
          </p:grpSpPr>
          <p:cxnSp>
            <p:nvCxnSpPr>
              <p:cNvPr id="1556" name="Google Shape;1556;p79"/>
              <p:cNvCxnSpPr/>
              <p:nvPr/>
            </p:nvCxnSpPr>
            <p:spPr>
              <a:xfrm>
                <a:off x="1754675" y="2689625"/>
                <a:ext cx="1896000" cy="0"/>
              </a:xfrm>
              <a:prstGeom prst="straightConnector1">
                <a:avLst/>
              </a:prstGeom>
              <a:noFill/>
              <a:ln w="9525" cap="flat" cmpd="sng">
                <a:solidFill>
                  <a:schemeClr val="dk1"/>
                </a:solidFill>
                <a:prstDash val="solid"/>
                <a:round/>
                <a:headEnd type="none" w="sm" len="sm"/>
                <a:tailEnd type="none" w="sm" len="sm"/>
              </a:ln>
            </p:spPr>
          </p:cxnSp>
          <p:sp>
            <p:nvSpPr>
              <p:cNvPr id="1557" name="Google Shape;1557;p79"/>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8" name="Google Shape;1558;p79"/>
            <p:cNvGrpSpPr/>
            <p:nvPr/>
          </p:nvGrpSpPr>
          <p:grpSpPr>
            <a:xfrm>
              <a:off x="-766480" y="1564414"/>
              <a:ext cx="1561280" cy="136187"/>
              <a:chOff x="1754675" y="2824000"/>
              <a:chExt cx="4728285" cy="412439"/>
            </a:xfrm>
          </p:grpSpPr>
          <p:sp>
            <p:nvSpPr>
              <p:cNvPr id="1559" name="Google Shape;1559;p79"/>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sm" len="sm"/>
                <a:tailEnd type="none" w="sm" len="sm"/>
              </a:ln>
            </p:spPr>
          </p:sp>
          <p:sp>
            <p:nvSpPr>
              <p:cNvPr id="1560" name="Google Shape;1560;p79"/>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1" name="Google Shape;1561;p79"/>
            <p:cNvGrpSpPr/>
            <p:nvPr/>
          </p:nvGrpSpPr>
          <p:grpSpPr>
            <a:xfrm>
              <a:off x="-1431671" y="1201089"/>
              <a:ext cx="3070084" cy="102363"/>
              <a:chOff x="1779150" y="2604263"/>
              <a:chExt cx="3811875" cy="127112"/>
            </a:xfrm>
          </p:grpSpPr>
          <p:sp>
            <p:nvSpPr>
              <p:cNvPr id="1562" name="Google Shape;1562;p79"/>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sm" len="sm"/>
                <a:tailEnd type="none" w="sm" len="sm"/>
              </a:ln>
            </p:spPr>
          </p:sp>
          <p:sp>
            <p:nvSpPr>
              <p:cNvPr id="1563" name="Google Shape;1563;p79"/>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4" name="Google Shape;1564;p79"/>
            <p:cNvGrpSpPr/>
            <p:nvPr/>
          </p:nvGrpSpPr>
          <p:grpSpPr>
            <a:xfrm>
              <a:off x="-856941" y="773806"/>
              <a:ext cx="2877996" cy="223763"/>
              <a:chOff x="1748550" y="2064750"/>
              <a:chExt cx="3573375" cy="277863"/>
            </a:xfrm>
          </p:grpSpPr>
          <p:sp>
            <p:nvSpPr>
              <p:cNvPr id="1565" name="Google Shape;1565;p79"/>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sm" len="sm"/>
                <a:tailEnd type="none" w="sm" len="sm"/>
              </a:ln>
            </p:spPr>
          </p:sp>
          <p:sp>
            <p:nvSpPr>
              <p:cNvPr id="1566" name="Google Shape;1566;p79"/>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7" name="Google Shape;1567;p79"/>
            <p:cNvGrpSpPr/>
            <p:nvPr/>
          </p:nvGrpSpPr>
          <p:grpSpPr>
            <a:xfrm>
              <a:off x="-856882" y="656497"/>
              <a:ext cx="2430997" cy="185534"/>
              <a:chOff x="1748547" y="1392116"/>
              <a:chExt cx="5911958" cy="451312"/>
            </a:xfrm>
          </p:grpSpPr>
          <p:sp>
            <p:nvSpPr>
              <p:cNvPr id="1568" name="Google Shape;1568;p79"/>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sm" len="sm"/>
                <a:tailEnd type="none" w="sm" len="sm"/>
              </a:ln>
            </p:spPr>
          </p:sp>
          <p:sp>
            <p:nvSpPr>
              <p:cNvPr id="1569" name="Google Shape;1569;p79"/>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0" name="Google Shape;1570;p79"/>
            <p:cNvGrpSpPr/>
            <p:nvPr/>
          </p:nvGrpSpPr>
          <p:grpSpPr>
            <a:xfrm>
              <a:off x="-842187" y="1064765"/>
              <a:ext cx="3010303" cy="45661"/>
              <a:chOff x="1766900" y="2869225"/>
              <a:chExt cx="3737650" cy="56700"/>
            </a:xfrm>
          </p:grpSpPr>
          <p:cxnSp>
            <p:nvCxnSpPr>
              <p:cNvPr id="1571" name="Google Shape;1571;p79"/>
              <p:cNvCxnSpPr/>
              <p:nvPr/>
            </p:nvCxnSpPr>
            <p:spPr>
              <a:xfrm>
                <a:off x="1766900" y="2897575"/>
                <a:ext cx="3687900" cy="0"/>
              </a:xfrm>
              <a:prstGeom prst="straightConnector1">
                <a:avLst/>
              </a:prstGeom>
              <a:noFill/>
              <a:ln w="9525" cap="flat" cmpd="sng">
                <a:solidFill>
                  <a:schemeClr val="dk1"/>
                </a:solidFill>
                <a:prstDash val="solid"/>
                <a:round/>
                <a:headEnd type="none" w="sm" len="sm"/>
                <a:tailEnd type="none" w="sm" len="sm"/>
              </a:ln>
            </p:spPr>
          </p:cxnSp>
          <p:sp>
            <p:nvSpPr>
              <p:cNvPr id="1572" name="Google Shape;1572;p79"/>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47</a:t>
            </a:r>
          </a:p>
        </p:txBody>
      </p:sp>
    </p:spTree>
    <p:extLst>
      <p:ext uri="{BB962C8B-B14F-4D97-AF65-F5344CB8AC3E}">
        <p14:creationId xmlns:p14="http://schemas.microsoft.com/office/powerpoint/2010/main" val="2962320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80"/>
          <p:cNvSpPr txBox="1"/>
          <p:nvPr/>
        </p:nvSpPr>
        <p:spPr>
          <a:xfrm>
            <a:off x="296500" y="844301"/>
            <a:ext cx="7816200" cy="2008500"/>
          </a:xfrm>
          <a:prstGeom prst="rect">
            <a:avLst/>
          </a:prstGeom>
          <a:noFill/>
          <a:ln>
            <a:noFill/>
          </a:ln>
        </p:spPr>
        <p:txBody>
          <a:bodyPr spcFirstLastPara="1" wrap="square" lIns="0" tIns="11425" rIns="0" bIns="0" anchor="t" anchorCtr="0">
            <a:spAutoFit/>
          </a:bodyPr>
          <a:lstStyle/>
          <a:p>
            <a:pPr marL="62864" marR="0" lvl="0" indent="0" algn="l" rtl="0">
              <a:lnSpc>
                <a:spcPct val="100000"/>
              </a:lnSpc>
              <a:spcBef>
                <a:spcPts val="0"/>
              </a:spcBef>
              <a:spcAft>
                <a:spcPts val="0"/>
              </a:spcAft>
              <a:buNone/>
            </a:pPr>
            <a:r>
              <a:rPr lang="en" sz="1600" b="1">
                <a:latin typeface="Arial"/>
                <a:ea typeface="Arial"/>
                <a:cs typeface="Arial"/>
                <a:sym typeface="Arial"/>
              </a:rPr>
              <a:t>Modèle d’indépendance :</a:t>
            </a:r>
            <a:endParaRPr sz="1600">
              <a:latin typeface="Arial"/>
              <a:ea typeface="Arial"/>
              <a:cs typeface="Arial"/>
              <a:sym typeface="Arial"/>
            </a:endParaRPr>
          </a:p>
          <a:p>
            <a:pPr marL="63500" marR="267970" lvl="0" indent="0" algn="l" rtl="0">
              <a:lnSpc>
                <a:spcPct val="295300"/>
              </a:lnSpc>
              <a:spcBef>
                <a:spcPts val="0"/>
              </a:spcBef>
              <a:spcAft>
                <a:spcPts val="0"/>
              </a:spcAft>
              <a:buNone/>
            </a:pPr>
            <a:r>
              <a:rPr lang="en" sz="1600">
                <a:latin typeface="Tahoma"/>
                <a:ea typeface="Tahoma"/>
                <a:cs typeface="Tahoma"/>
                <a:sym typeface="Tahoma"/>
              </a:rPr>
              <a:t>Evènements indépendants : </a:t>
            </a:r>
            <a:r>
              <a:rPr lang="en" sz="1600" i="1">
                <a:latin typeface="Arial"/>
                <a:ea typeface="Arial"/>
                <a:cs typeface="Arial"/>
                <a:sym typeface="Arial"/>
              </a:rPr>
              <a:t>P</a:t>
            </a:r>
            <a:r>
              <a:rPr lang="en" sz="1600">
                <a:latin typeface="Tahoma"/>
                <a:ea typeface="Tahoma"/>
                <a:cs typeface="Tahoma"/>
                <a:sym typeface="Tahoma"/>
              </a:rPr>
              <a:t>(</a:t>
            </a:r>
            <a:r>
              <a:rPr lang="en" sz="1600" i="1">
                <a:latin typeface="Arial"/>
                <a:ea typeface="Arial"/>
                <a:cs typeface="Arial"/>
                <a:sym typeface="Arial"/>
              </a:rPr>
              <a:t>A </a:t>
            </a:r>
            <a:r>
              <a:rPr lang="en" sz="1600">
                <a:latin typeface="Tahoma"/>
                <a:ea typeface="Tahoma"/>
                <a:cs typeface="Tahoma"/>
                <a:sym typeface="Tahoma"/>
              </a:rPr>
              <a:t>et </a:t>
            </a:r>
            <a:r>
              <a:rPr lang="en" sz="1600" i="1">
                <a:latin typeface="Arial"/>
                <a:ea typeface="Arial"/>
                <a:cs typeface="Arial"/>
                <a:sym typeface="Arial"/>
              </a:rPr>
              <a:t>B</a:t>
            </a:r>
            <a:r>
              <a:rPr lang="en" sz="1600">
                <a:latin typeface="Tahoma"/>
                <a:ea typeface="Tahoma"/>
                <a:cs typeface="Tahoma"/>
                <a:sym typeface="Tahoma"/>
              </a:rPr>
              <a:t>) = </a:t>
            </a:r>
            <a:r>
              <a:rPr lang="en" sz="1600" i="1">
                <a:latin typeface="Arial"/>
                <a:ea typeface="Arial"/>
                <a:cs typeface="Arial"/>
                <a:sym typeface="Arial"/>
              </a:rPr>
              <a:t>P</a:t>
            </a:r>
            <a:r>
              <a:rPr lang="en" sz="1600">
                <a:latin typeface="Tahoma"/>
                <a:ea typeface="Tahoma"/>
                <a:cs typeface="Tahoma"/>
                <a:sym typeface="Tahoma"/>
              </a:rPr>
              <a:t>(</a:t>
            </a:r>
            <a:r>
              <a:rPr lang="en" sz="1600" i="1">
                <a:latin typeface="Arial"/>
                <a:ea typeface="Arial"/>
                <a:cs typeface="Arial"/>
                <a:sym typeface="Arial"/>
              </a:rPr>
              <a:t>A</a:t>
            </a:r>
            <a:r>
              <a:rPr lang="en" sz="1600">
                <a:latin typeface="Tahoma"/>
                <a:ea typeface="Tahoma"/>
                <a:cs typeface="Tahoma"/>
                <a:sym typeface="Tahoma"/>
              </a:rPr>
              <a:t>) </a:t>
            </a:r>
            <a:r>
              <a:rPr lang="en" sz="1600">
                <a:latin typeface="Lucida Sans"/>
                <a:ea typeface="Lucida Sans"/>
                <a:cs typeface="Lucida Sans"/>
                <a:sym typeface="Lucida Sans"/>
              </a:rPr>
              <a:t>× </a:t>
            </a:r>
            <a:r>
              <a:rPr lang="en" sz="1600" i="1">
                <a:latin typeface="Arial"/>
                <a:ea typeface="Arial"/>
                <a:cs typeface="Arial"/>
                <a:sym typeface="Arial"/>
              </a:rPr>
              <a:t>P</a:t>
            </a:r>
            <a:r>
              <a:rPr lang="en" sz="1600">
                <a:latin typeface="Tahoma"/>
                <a:ea typeface="Tahoma"/>
                <a:cs typeface="Tahoma"/>
                <a:sym typeface="Tahoma"/>
              </a:rPr>
              <a:t>(</a:t>
            </a:r>
            <a:r>
              <a:rPr lang="en" sz="1600" i="1">
                <a:latin typeface="Arial"/>
                <a:ea typeface="Arial"/>
                <a:cs typeface="Arial"/>
                <a:sym typeface="Arial"/>
              </a:rPr>
              <a:t>B</a:t>
            </a:r>
            <a:r>
              <a:rPr lang="en" sz="1600">
                <a:latin typeface="Tahoma"/>
                <a:ea typeface="Tahoma"/>
                <a:cs typeface="Tahoma"/>
                <a:sym typeface="Tahoma"/>
              </a:rPr>
              <a:t>)  Variables qualitatives indépendantes : </a:t>
            </a:r>
            <a:r>
              <a:rPr lang="en" sz="1600">
                <a:latin typeface="Lucida Sans"/>
                <a:ea typeface="Lucida Sans"/>
                <a:cs typeface="Lucida Sans"/>
                <a:sym typeface="Lucida Sans"/>
              </a:rPr>
              <a:t>∀</a:t>
            </a:r>
            <a:r>
              <a:rPr lang="en" sz="1600" i="1">
                <a:latin typeface="Arial"/>
                <a:ea typeface="Arial"/>
                <a:cs typeface="Arial"/>
                <a:sym typeface="Arial"/>
              </a:rPr>
              <a:t>i</a:t>
            </a:r>
            <a:r>
              <a:rPr lang="en" sz="1600" i="1">
                <a:latin typeface="Calibri"/>
                <a:ea typeface="Calibri"/>
                <a:cs typeface="Calibri"/>
                <a:sym typeface="Calibri"/>
              </a:rPr>
              <a:t>, </a:t>
            </a:r>
            <a:r>
              <a:rPr lang="en" sz="1600">
                <a:latin typeface="Lucida Sans"/>
                <a:ea typeface="Lucida Sans"/>
                <a:cs typeface="Lucida Sans"/>
                <a:sym typeface="Lucida Sans"/>
              </a:rPr>
              <a:t>∀</a:t>
            </a:r>
            <a:r>
              <a:rPr lang="en" sz="1600" i="1">
                <a:latin typeface="Arial"/>
                <a:ea typeface="Arial"/>
                <a:cs typeface="Arial"/>
                <a:sym typeface="Arial"/>
              </a:rPr>
              <a:t>j</a:t>
            </a:r>
            <a:r>
              <a:rPr lang="en" sz="1600">
                <a:latin typeface="Tahoma"/>
                <a:ea typeface="Tahoma"/>
                <a:cs typeface="Tahoma"/>
                <a:sym typeface="Tahoma"/>
              </a:rPr>
              <a:t>, </a:t>
            </a:r>
            <a:r>
              <a:rPr lang="en" sz="1600" i="1">
                <a:latin typeface="Arial"/>
                <a:ea typeface="Arial"/>
                <a:cs typeface="Arial"/>
                <a:sym typeface="Arial"/>
              </a:rPr>
              <a:t>f</a:t>
            </a:r>
            <a:r>
              <a:rPr lang="en" sz="1700" i="1" baseline="-25000">
                <a:latin typeface="Arial"/>
                <a:ea typeface="Arial"/>
                <a:cs typeface="Arial"/>
                <a:sym typeface="Arial"/>
              </a:rPr>
              <a:t>ij </a:t>
            </a:r>
            <a:r>
              <a:rPr lang="en" sz="1600">
                <a:latin typeface="Tahoma"/>
                <a:ea typeface="Tahoma"/>
                <a:cs typeface="Tahoma"/>
                <a:sym typeface="Tahoma"/>
              </a:rPr>
              <a:t>= </a:t>
            </a:r>
            <a:r>
              <a:rPr lang="en" sz="1600" i="1">
                <a:latin typeface="Arial"/>
                <a:ea typeface="Arial"/>
                <a:cs typeface="Arial"/>
                <a:sym typeface="Arial"/>
              </a:rPr>
              <a:t>f</a:t>
            </a:r>
            <a:r>
              <a:rPr lang="en" sz="1700" i="1" baseline="-25000">
                <a:latin typeface="Arial"/>
                <a:ea typeface="Arial"/>
                <a:cs typeface="Arial"/>
                <a:sym typeface="Arial"/>
              </a:rPr>
              <a:t>i. </a:t>
            </a:r>
            <a:r>
              <a:rPr lang="en" sz="1600">
                <a:latin typeface="Lucida Sans"/>
                <a:ea typeface="Lucida Sans"/>
                <a:cs typeface="Lucida Sans"/>
                <a:sym typeface="Lucida Sans"/>
              </a:rPr>
              <a:t>× </a:t>
            </a:r>
            <a:r>
              <a:rPr lang="en" sz="1600" i="1">
                <a:latin typeface="Arial"/>
                <a:ea typeface="Arial"/>
                <a:cs typeface="Arial"/>
                <a:sym typeface="Arial"/>
              </a:rPr>
              <a:t>f</a:t>
            </a:r>
            <a:r>
              <a:rPr lang="en" sz="1700" i="1" baseline="-25000">
                <a:latin typeface="Arial"/>
                <a:ea typeface="Arial"/>
                <a:cs typeface="Arial"/>
                <a:sym typeface="Arial"/>
              </a:rPr>
              <a:t>.j</a:t>
            </a:r>
            <a:endParaRPr sz="1700" baseline="-25000">
              <a:latin typeface="Arial"/>
              <a:ea typeface="Arial"/>
              <a:cs typeface="Arial"/>
              <a:sym typeface="Arial"/>
            </a:endParaRPr>
          </a:p>
          <a:p>
            <a:pPr marL="62864" marR="0" lvl="0" indent="0" algn="l" rtl="0">
              <a:lnSpc>
                <a:spcPct val="100000"/>
              </a:lnSpc>
              <a:spcBef>
                <a:spcPts val="35"/>
              </a:spcBef>
              <a:spcAft>
                <a:spcPts val="0"/>
              </a:spcAft>
              <a:buNone/>
            </a:pPr>
            <a:r>
              <a:rPr lang="en" sz="1600">
                <a:latin typeface="Lucida Sans"/>
                <a:ea typeface="Lucida Sans"/>
                <a:cs typeface="Lucida Sans"/>
                <a:sym typeface="Lucida Sans"/>
              </a:rPr>
              <a:t>⇒ </a:t>
            </a:r>
            <a:r>
              <a:rPr lang="en" sz="1600">
                <a:latin typeface="Tahoma"/>
                <a:ea typeface="Tahoma"/>
                <a:cs typeface="Tahoma"/>
                <a:sym typeface="Tahoma"/>
              </a:rPr>
              <a:t>Probabilité conjointe = produit des probabilités marginales</a:t>
            </a:r>
            <a:endParaRPr sz="1600">
              <a:latin typeface="Tahoma"/>
              <a:ea typeface="Tahoma"/>
              <a:cs typeface="Tahoma"/>
              <a:sym typeface="Tahoma"/>
            </a:endParaRPr>
          </a:p>
        </p:txBody>
      </p:sp>
      <p:sp>
        <p:nvSpPr>
          <p:cNvPr id="1578" name="Google Shape;1578;p80"/>
          <p:cNvSpPr txBox="1"/>
          <p:nvPr/>
        </p:nvSpPr>
        <p:spPr>
          <a:xfrm>
            <a:off x="350500" y="3747875"/>
            <a:ext cx="1723800" cy="257700"/>
          </a:xfrm>
          <a:prstGeom prst="rect">
            <a:avLst/>
          </a:prstGeom>
          <a:noFill/>
          <a:ln>
            <a:noFill/>
          </a:ln>
        </p:spPr>
        <p:txBody>
          <a:bodyPr spcFirstLastPara="1" wrap="square" lIns="0" tIns="11425" rIns="0" bIns="0" anchor="t" anchorCtr="0">
            <a:spAutoFit/>
          </a:bodyPr>
          <a:lstStyle/>
          <a:p>
            <a:pPr marL="38100" marR="0" lvl="0" indent="0" algn="l" rtl="0">
              <a:lnSpc>
                <a:spcPct val="100000"/>
              </a:lnSpc>
              <a:spcBef>
                <a:spcPts val="0"/>
              </a:spcBef>
              <a:spcAft>
                <a:spcPts val="0"/>
              </a:spcAft>
              <a:buNone/>
            </a:pPr>
            <a:r>
              <a:rPr lang="en" sz="1600">
                <a:latin typeface="Tahoma"/>
                <a:ea typeface="Tahoma"/>
                <a:cs typeface="Tahoma"/>
                <a:sym typeface="Tahoma"/>
              </a:rPr>
              <a:t>Autres écritures : </a:t>
            </a:r>
            <a:endParaRPr sz="1600">
              <a:latin typeface="Arial"/>
              <a:ea typeface="Arial"/>
              <a:cs typeface="Arial"/>
              <a:sym typeface="Arial"/>
            </a:endParaRPr>
          </a:p>
        </p:txBody>
      </p:sp>
      <p:sp>
        <p:nvSpPr>
          <p:cNvPr id="1579" name="Google Shape;1579;p80"/>
          <p:cNvSpPr txBox="1"/>
          <p:nvPr/>
        </p:nvSpPr>
        <p:spPr>
          <a:xfrm>
            <a:off x="404520" y="4161727"/>
            <a:ext cx="6552600" cy="2577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600">
                <a:latin typeface="Lucida Sans"/>
                <a:ea typeface="Lucida Sans"/>
                <a:cs typeface="Lucida Sans"/>
                <a:sym typeface="Lucida Sans"/>
              </a:rPr>
              <a:t>⇒ </a:t>
            </a:r>
            <a:r>
              <a:rPr lang="en" sz="1600">
                <a:latin typeface="Tahoma"/>
                <a:ea typeface="Tahoma"/>
                <a:cs typeface="Tahoma"/>
                <a:sym typeface="Tahoma"/>
              </a:rPr>
              <a:t>Probabilité conditionnelle = probabilité marginale</a:t>
            </a:r>
            <a:endParaRPr sz="1600">
              <a:latin typeface="Tahoma"/>
              <a:ea typeface="Tahoma"/>
              <a:cs typeface="Tahoma"/>
              <a:sym typeface="Tahoma"/>
            </a:endParaRPr>
          </a:p>
        </p:txBody>
      </p:sp>
      <p:pic>
        <p:nvPicPr>
          <p:cNvPr id="1580" name="Google Shape;1580;p80" descr="{&quot;type&quot;:&quot;$$&quot;,&quot;backgroundColor&quot;:&quot;#F8F4F4&quot;,&quot;aid&quot;:null,&quot;id&quot;:&quot;2&quot;,&quot;font&quot;:{&quot;family&quot;:&quot;Times New Roman&quot;,&quot;size&quot;:13,&quot;color&quot;:&quot;#000000&quot;},&quot;code&quot;:&quot;$$\\frac{fij}{fi.}\\,=\\,f. j$$&quot;,&quot;ts&quot;:1701509084323,&quot;cs&quot;:&quot;FCWpWx4LZIcC4Wd0mnrIAg==&quot;,&quot;size&quot;:{&quot;width&quot;:83.84260577427818,&quot;height&quot;:40.58658425196854}}"/>
          <p:cNvPicPr preferRelativeResize="0"/>
          <p:nvPr/>
        </p:nvPicPr>
        <p:blipFill>
          <a:blip r:embed="rId3">
            <a:alphaModFix/>
          </a:blip>
          <a:stretch>
            <a:fillRect/>
          </a:stretch>
        </p:blipFill>
        <p:spPr>
          <a:xfrm>
            <a:off x="2414725" y="3661237"/>
            <a:ext cx="798601" cy="386587"/>
          </a:xfrm>
          <a:prstGeom prst="rect">
            <a:avLst/>
          </a:prstGeom>
          <a:noFill/>
          <a:ln>
            <a:noFill/>
          </a:ln>
        </p:spPr>
      </p:pic>
      <p:pic>
        <p:nvPicPr>
          <p:cNvPr id="1581" name="Google Shape;1581;p80" descr="{&quot;id&quot;:&quot;3&quot;,&quot;font&quot;:{&quot;color&quot;:&quot;#000000&quot;,&quot;family&quot;:&quot;Arial&quot;,&quot;size&quot;:24},&quot;type&quot;:&quot;$$&quot;,&quot;code&quot;:&quot;$$\\frac{fij}{f.j}\\,=\\,fi.$$&quot;,&quot;backgroundColor&quot;:&quot;#F8F4F4&quot;,&quot;aid&quot;:null,&quot;ts&quot;:1701509403371,&quot;cs&quot;:&quot;3FfrnfHEkRlgNfRksxyLYQ==&quot;,&quot;size&quot;:{&quot;width&quot;:168.5,&quot;height&quot;:85.33333333333333}}"/>
          <p:cNvPicPr preferRelativeResize="0"/>
          <p:nvPr/>
        </p:nvPicPr>
        <p:blipFill>
          <a:blip r:embed="rId4">
            <a:alphaModFix/>
          </a:blip>
          <a:stretch>
            <a:fillRect/>
          </a:stretch>
        </p:blipFill>
        <p:spPr>
          <a:xfrm>
            <a:off x="3796450" y="3647825"/>
            <a:ext cx="816312" cy="413400"/>
          </a:xfrm>
          <a:prstGeom prst="rect">
            <a:avLst/>
          </a:prstGeom>
          <a:noFill/>
          <a:ln>
            <a:noFill/>
          </a:ln>
        </p:spPr>
      </p:pic>
      <p:sp>
        <p:nvSpPr>
          <p:cNvPr id="7" name="ZoneTexte 6"/>
          <p:cNvSpPr txBox="1"/>
          <p:nvPr/>
        </p:nvSpPr>
        <p:spPr>
          <a:xfrm>
            <a:off x="8648700" y="4743450"/>
            <a:ext cx="383438" cy="307777"/>
          </a:xfrm>
          <a:prstGeom prst="rect">
            <a:avLst/>
          </a:prstGeom>
          <a:noFill/>
        </p:spPr>
        <p:txBody>
          <a:bodyPr wrap="none" rtlCol="0">
            <a:spAutoFit/>
          </a:bodyPr>
          <a:lstStyle/>
          <a:p>
            <a:r>
              <a:rPr lang="en-US" dirty="0"/>
              <a:t>48</a:t>
            </a:r>
          </a:p>
        </p:txBody>
      </p:sp>
    </p:spTree>
    <p:extLst>
      <p:ext uri="{BB962C8B-B14F-4D97-AF65-F5344CB8AC3E}">
        <p14:creationId xmlns:p14="http://schemas.microsoft.com/office/powerpoint/2010/main" val="1516149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81"/>
          <p:cNvSpPr txBox="1"/>
          <p:nvPr/>
        </p:nvSpPr>
        <p:spPr>
          <a:xfrm>
            <a:off x="997050" y="67600"/>
            <a:ext cx="7149900" cy="492600"/>
          </a:xfrm>
          <a:prstGeom prst="rect">
            <a:avLst/>
          </a:prstGeom>
          <a:noFill/>
          <a:ln>
            <a:noFill/>
          </a:ln>
        </p:spPr>
        <p:txBody>
          <a:bodyPr spcFirstLastPara="1" wrap="square" lIns="91425" tIns="91425" rIns="91425" bIns="91425" anchor="t" anchorCtr="0">
            <a:spAutoFit/>
          </a:bodyPr>
          <a:lstStyle/>
          <a:p>
            <a:pPr marL="201295" lvl="0" indent="0" algn="ctr" rtl="0">
              <a:spcBef>
                <a:spcPts val="0"/>
              </a:spcBef>
              <a:spcAft>
                <a:spcPts val="0"/>
              </a:spcAft>
              <a:buNone/>
            </a:pPr>
            <a:r>
              <a:rPr lang="en" sz="2000">
                <a:solidFill>
                  <a:srgbClr val="3333B2"/>
                </a:solidFill>
                <a:latin typeface="Tahoma"/>
                <a:ea typeface="Tahoma"/>
                <a:cs typeface="Tahoma"/>
                <a:sym typeface="Tahoma"/>
              </a:rPr>
              <a:t>Liaisons entre deux variables qualitatives</a:t>
            </a:r>
            <a:endParaRPr sz="2000"/>
          </a:p>
        </p:txBody>
      </p:sp>
      <p:sp>
        <p:nvSpPr>
          <p:cNvPr id="1587" name="Google Shape;1587;p81"/>
          <p:cNvSpPr txBox="1"/>
          <p:nvPr/>
        </p:nvSpPr>
        <p:spPr>
          <a:xfrm>
            <a:off x="1642350" y="676525"/>
            <a:ext cx="6102900" cy="461700"/>
          </a:xfrm>
          <a:prstGeom prst="rect">
            <a:avLst/>
          </a:prstGeom>
          <a:noFill/>
          <a:ln>
            <a:noFill/>
          </a:ln>
        </p:spPr>
        <p:txBody>
          <a:bodyPr spcFirstLastPara="1" wrap="square" lIns="91425" tIns="91425" rIns="91425" bIns="91425" anchor="t" anchorCtr="0">
            <a:spAutoFit/>
          </a:bodyPr>
          <a:lstStyle/>
          <a:p>
            <a:pPr marL="38100" lvl="0" indent="0" algn="l" rtl="0">
              <a:spcBef>
                <a:spcPts val="0"/>
              </a:spcBef>
              <a:spcAft>
                <a:spcPts val="0"/>
              </a:spcAft>
              <a:buNone/>
            </a:pPr>
            <a:r>
              <a:rPr lang="en" sz="1700">
                <a:latin typeface="Tahoma"/>
                <a:ea typeface="Tahoma"/>
                <a:cs typeface="Tahoma"/>
                <a:sym typeface="Tahoma"/>
              </a:rPr>
              <a:t>Ecart entre données obs (</a:t>
            </a:r>
            <a:r>
              <a:rPr lang="en" sz="1700" i="1"/>
              <a:t>f</a:t>
            </a:r>
            <a:r>
              <a:rPr lang="en" sz="1800" i="1" baseline="-25000"/>
              <a:t>ij </a:t>
            </a:r>
            <a:r>
              <a:rPr lang="en" sz="1700">
                <a:latin typeface="Tahoma"/>
                <a:ea typeface="Tahoma"/>
                <a:cs typeface="Tahoma"/>
                <a:sym typeface="Tahoma"/>
              </a:rPr>
              <a:t>) et modèle d’indépendance (</a:t>
            </a:r>
            <a:r>
              <a:rPr lang="en" sz="1700" i="1"/>
              <a:t>f</a:t>
            </a:r>
            <a:r>
              <a:rPr lang="en" sz="1800" i="1" baseline="-25000"/>
              <a:t>i. </a:t>
            </a:r>
            <a:r>
              <a:rPr lang="en" sz="1700" i="1"/>
              <a:t>f</a:t>
            </a:r>
            <a:r>
              <a:rPr lang="en" sz="1800" i="1" baseline="-25000"/>
              <a:t>.j </a:t>
            </a:r>
            <a:r>
              <a:rPr lang="en" sz="1700">
                <a:latin typeface="Tahoma"/>
                <a:ea typeface="Tahoma"/>
                <a:cs typeface="Tahoma"/>
                <a:sym typeface="Tahoma"/>
              </a:rPr>
              <a:t>)</a:t>
            </a:r>
            <a:endParaRPr sz="2000"/>
          </a:p>
        </p:txBody>
      </p:sp>
      <p:sp>
        <p:nvSpPr>
          <p:cNvPr id="1588" name="Google Shape;1588;p81"/>
          <p:cNvSpPr txBox="1"/>
          <p:nvPr/>
        </p:nvSpPr>
        <p:spPr>
          <a:xfrm>
            <a:off x="1642350" y="4149950"/>
            <a:ext cx="5859300" cy="893700"/>
          </a:xfrm>
          <a:prstGeom prst="rect">
            <a:avLst/>
          </a:prstGeom>
          <a:noFill/>
          <a:ln>
            <a:noFill/>
          </a:ln>
        </p:spPr>
        <p:txBody>
          <a:bodyPr spcFirstLastPara="1" wrap="square" lIns="91425" tIns="91425" rIns="91425" bIns="91425" anchor="t" anchorCtr="0">
            <a:spAutoFit/>
          </a:bodyPr>
          <a:lstStyle/>
          <a:p>
            <a:pPr marL="38100" marR="1018539" lvl="0" indent="0" algn="ctr" rtl="0">
              <a:lnSpc>
                <a:spcPct val="102600"/>
              </a:lnSpc>
              <a:spcBef>
                <a:spcPts val="260"/>
              </a:spcBef>
              <a:spcAft>
                <a:spcPts val="0"/>
              </a:spcAft>
              <a:buNone/>
            </a:pPr>
            <a:r>
              <a:rPr lang="en" sz="1500">
                <a:solidFill>
                  <a:srgbClr val="3333B2"/>
                </a:solidFill>
                <a:latin typeface="Tahoma"/>
                <a:ea typeface="Tahoma"/>
                <a:cs typeface="Tahoma"/>
                <a:sym typeface="Tahoma"/>
              </a:rPr>
              <a:t>L’AFC </a:t>
            </a:r>
            <a:r>
              <a:rPr lang="en" sz="1500">
                <a:latin typeface="Tahoma"/>
                <a:ea typeface="Tahoma"/>
                <a:cs typeface="Tahoma"/>
                <a:sym typeface="Tahoma"/>
              </a:rPr>
              <a:t>travaille sur le tableau des probabilités  ne dit rien sur la significativité</a:t>
            </a:r>
            <a:endParaRPr sz="1500">
              <a:latin typeface="Tahoma"/>
              <a:ea typeface="Tahoma"/>
              <a:cs typeface="Tahoma"/>
              <a:sym typeface="Tahoma"/>
            </a:endParaRPr>
          </a:p>
          <a:p>
            <a:pPr marL="379095" lvl="0" indent="0" algn="ctr" rtl="0">
              <a:spcBef>
                <a:spcPts val="35"/>
              </a:spcBef>
              <a:spcAft>
                <a:spcPts val="0"/>
              </a:spcAft>
              <a:buNone/>
            </a:pPr>
            <a:r>
              <a:rPr lang="en" sz="1500">
                <a:latin typeface="Tahoma"/>
                <a:ea typeface="Tahoma"/>
                <a:cs typeface="Tahoma"/>
                <a:sym typeface="Tahoma"/>
              </a:rPr>
              <a:t>visualise la nature de la liaison entre les deux variables</a:t>
            </a:r>
            <a:endParaRPr sz="1500">
              <a:latin typeface="Tahoma"/>
              <a:ea typeface="Tahoma"/>
              <a:cs typeface="Tahoma"/>
              <a:sym typeface="Tahoma"/>
            </a:endParaRPr>
          </a:p>
        </p:txBody>
      </p:sp>
      <p:pic>
        <p:nvPicPr>
          <p:cNvPr id="1589" name="Google Shape;1589;p81"/>
          <p:cNvPicPr preferRelativeResize="0"/>
          <p:nvPr/>
        </p:nvPicPr>
        <p:blipFill rotWithShape="1">
          <a:blip r:embed="rId3">
            <a:alphaModFix/>
          </a:blip>
          <a:srcRect l="35169" t="45310" r="17083" b="45249"/>
          <a:stretch/>
        </p:blipFill>
        <p:spPr>
          <a:xfrm>
            <a:off x="1642350" y="1623949"/>
            <a:ext cx="6457277" cy="678275"/>
          </a:xfrm>
          <a:prstGeom prst="rect">
            <a:avLst/>
          </a:prstGeom>
          <a:noFill/>
          <a:ln>
            <a:noFill/>
          </a:ln>
        </p:spPr>
      </p:pic>
      <p:pic>
        <p:nvPicPr>
          <p:cNvPr id="1590" name="Google Shape;1590;p81"/>
          <p:cNvPicPr preferRelativeResize="0"/>
          <p:nvPr/>
        </p:nvPicPr>
        <p:blipFill rotWithShape="1">
          <a:blip r:embed="rId3">
            <a:alphaModFix/>
          </a:blip>
          <a:srcRect l="35169" t="57503" r="17083" b="33056"/>
          <a:stretch/>
        </p:blipFill>
        <p:spPr>
          <a:xfrm>
            <a:off x="1642350" y="2414425"/>
            <a:ext cx="6457277" cy="678274"/>
          </a:xfrm>
          <a:prstGeom prst="rect">
            <a:avLst/>
          </a:prstGeom>
          <a:noFill/>
          <a:ln>
            <a:noFill/>
          </a:ln>
        </p:spPr>
      </p:pic>
      <p:pic>
        <p:nvPicPr>
          <p:cNvPr id="1591" name="Google Shape;1591;p81"/>
          <p:cNvPicPr preferRelativeResize="0"/>
          <p:nvPr/>
        </p:nvPicPr>
        <p:blipFill rotWithShape="1">
          <a:blip r:embed="rId3">
            <a:alphaModFix/>
          </a:blip>
          <a:srcRect l="35169" t="75022" r="17083" b="20913"/>
          <a:stretch/>
        </p:blipFill>
        <p:spPr>
          <a:xfrm>
            <a:off x="1642350" y="3609129"/>
            <a:ext cx="6457277" cy="292026"/>
          </a:xfrm>
          <a:prstGeom prst="rect">
            <a:avLst/>
          </a:prstGeom>
          <a:noFill/>
          <a:ln>
            <a:noFill/>
          </a:ln>
        </p:spPr>
      </p:pic>
      <p:pic>
        <p:nvPicPr>
          <p:cNvPr id="1592" name="Google Shape;1592;p81"/>
          <p:cNvPicPr preferRelativeResize="0"/>
          <p:nvPr/>
        </p:nvPicPr>
        <p:blipFill rotWithShape="1">
          <a:blip r:embed="rId3">
            <a:alphaModFix/>
          </a:blip>
          <a:srcRect l="35169" t="70236" r="17083" b="25699"/>
          <a:stretch/>
        </p:blipFill>
        <p:spPr>
          <a:xfrm>
            <a:off x="1642350" y="3204889"/>
            <a:ext cx="6457277" cy="292026"/>
          </a:xfrm>
          <a:prstGeom prst="rect">
            <a:avLst/>
          </a:prstGeom>
          <a:noFill/>
          <a:ln>
            <a:noFill/>
          </a:ln>
        </p:spPr>
      </p:pic>
      <p:pic>
        <p:nvPicPr>
          <p:cNvPr id="1593" name="Google Shape;1593;p81"/>
          <p:cNvPicPr preferRelativeResize="0"/>
          <p:nvPr/>
        </p:nvPicPr>
        <p:blipFill rotWithShape="1">
          <a:blip r:embed="rId3">
            <a:alphaModFix/>
          </a:blip>
          <a:srcRect l="35169" t="38564" r="17083" b="56664"/>
          <a:stretch/>
        </p:blipFill>
        <p:spPr>
          <a:xfrm>
            <a:off x="1642350" y="1209689"/>
            <a:ext cx="6457277" cy="342776"/>
          </a:xfrm>
          <a:prstGeom prst="rect">
            <a:avLst/>
          </a:prstGeom>
          <a:noFill/>
          <a:ln>
            <a:noFill/>
          </a:ln>
        </p:spPr>
      </p:pic>
      <p:sp>
        <p:nvSpPr>
          <p:cNvPr id="10" name="ZoneTexte 9"/>
          <p:cNvSpPr txBox="1"/>
          <p:nvPr/>
        </p:nvSpPr>
        <p:spPr>
          <a:xfrm>
            <a:off x="8648700" y="4743450"/>
            <a:ext cx="383438" cy="307777"/>
          </a:xfrm>
          <a:prstGeom prst="rect">
            <a:avLst/>
          </a:prstGeom>
          <a:noFill/>
        </p:spPr>
        <p:txBody>
          <a:bodyPr wrap="none" rtlCol="0">
            <a:spAutoFit/>
          </a:bodyPr>
          <a:lstStyle/>
          <a:p>
            <a:r>
              <a:rPr lang="en-US" dirty="0"/>
              <a:t>49</a:t>
            </a:r>
          </a:p>
        </p:txBody>
      </p:sp>
    </p:spTree>
    <p:extLst>
      <p:ext uri="{BB962C8B-B14F-4D97-AF65-F5344CB8AC3E}">
        <p14:creationId xmlns:p14="http://schemas.microsoft.com/office/powerpoint/2010/main" val="3232363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39"/>
          <p:cNvSpPr txBox="1">
            <a:spLocks noGrp="1"/>
          </p:cNvSpPr>
          <p:nvPr>
            <p:ph type="title"/>
          </p:nvPr>
        </p:nvSpPr>
        <p:spPr>
          <a:xfrm>
            <a:off x="1481025" y="2102825"/>
            <a:ext cx="2954400" cy="94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AFC</a:t>
            </a:r>
            <a:endParaRPr dirty="0"/>
          </a:p>
        </p:txBody>
      </p:sp>
      <p:sp>
        <p:nvSpPr>
          <p:cNvPr id="880" name="Google Shape;880;p39"/>
          <p:cNvSpPr txBox="1">
            <a:spLocks noGrp="1"/>
          </p:cNvSpPr>
          <p:nvPr>
            <p:ph type="subTitle" idx="1"/>
          </p:nvPr>
        </p:nvSpPr>
        <p:spPr>
          <a:xfrm>
            <a:off x="4555250" y="2102825"/>
            <a:ext cx="3294000" cy="9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Analyse </a:t>
            </a:r>
          </a:p>
          <a:p>
            <a:pPr marL="0" lvl="0" indent="0" algn="l" rtl="0">
              <a:spcBef>
                <a:spcPts val="0"/>
              </a:spcBef>
              <a:spcAft>
                <a:spcPts val="0"/>
              </a:spcAft>
              <a:buNone/>
            </a:pPr>
            <a:r>
              <a:rPr lang="en" dirty="0"/>
              <a:t>Factorielle</a:t>
            </a:r>
          </a:p>
          <a:p>
            <a:pPr marL="0" lvl="0" indent="0" algn="l" rtl="0">
              <a:spcBef>
                <a:spcPts val="0"/>
              </a:spcBef>
              <a:spcAft>
                <a:spcPts val="0"/>
              </a:spcAft>
              <a:buNone/>
            </a:pPr>
            <a:r>
              <a:rPr lang="en-US" dirty="0"/>
              <a:t>D</a:t>
            </a:r>
            <a:r>
              <a:rPr lang="en" dirty="0"/>
              <a:t>es corespances</a:t>
            </a:r>
            <a:endParaRPr dirty="0"/>
          </a:p>
        </p:txBody>
      </p:sp>
      <p:grpSp>
        <p:nvGrpSpPr>
          <p:cNvPr id="881" name="Google Shape;881;p39"/>
          <p:cNvGrpSpPr/>
          <p:nvPr/>
        </p:nvGrpSpPr>
        <p:grpSpPr>
          <a:xfrm>
            <a:off x="-1555691" y="3874548"/>
            <a:ext cx="3140396" cy="541907"/>
            <a:chOff x="-528216" y="3116173"/>
            <a:chExt cx="3140396" cy="541907"/>
          </a:xfrm>
        </p:grpSpPr>
        <p:grpSp>
          <p:nvGrpSpPr>
            <p:cNvPr id="882" name="Google Shape;882;p39"/>
            <p:cNvGrpSpPr/>
            <p:nvPr/>
          </p:nvGrpSpPr>
          <p:grpSpPr>
            <a:xfrm>
              <a:off x="-528216" y="3434317"/>
              <a:ext cx="2877996" cy="223763"/>
              <a:chOff x="1748550" y="2064750"/>
              <a:chExt cx="3573375" cy="277863"/>
            </a:xfrm>
          </p:grpSpPr>
          <p:sp>
            <p:nvSpPr>
              <p:cNvPr id="883" name="Google Shape;883;p39"/>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884" name="Google Shape;884;p39"/>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39"/>
            <p:cNvGrpSpPr/>
            <p:nvPr/>
          </p:nvGrpSpPr>
          <p:grpSpPr>
            <a:xfrm>
              <a:off x="-528208" y="3317016"/>
              <a:ext cx="2430741" cy="185537"/>
              <a:chOff x="1748547" y="1392116"/>
              <a:chExt cx="5911958" cy="451312"/>
            </a:xfrm>
          </p:grpSpPr>
          <p:sp>
            <p:nvSpPr>
              <p:cNvPr id="886" name="Google Shape;886;p39"/>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887" name="Google Shape;887;p39"/>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39"/>
            <p:cNvGrpSpPr/>
            <p:nvPr/>
          </p:nvGrpSpPr>
          <p:grpSpPr>
            <a:xfrm>
              <a:off x="-528216" y="3116173"/>
              <a:ext cx="3140396" cy="45661"/>
              <a:chOff x="1748550" y="1449263"/>
              <a:chExt cx="3899175" cy="56700"/>
            </a:xfrm>
          </p:grpSpPr>
          <p:cxnSp>
            <p:nvCxnSpPr>
              <p:cNvPr id="889" name="Google Shape;889;p39"/>
              <p:cNvCxnSpPr/>
              <p:nvPr/>
            </p:nvCxnSpPr>
            <p:spPr>
              <a:xfrm>
                <a:off x="1748550" y="1477625"/>
                <a:ext cx="3846900" cy="0"/>
              </a:xfrm>
              <a:prstGeom prst="straightConnector1">
                <a:avLst/>
              </a:prstGeom>
              <a:noFill/>
              <a:ln w="9525" cap="flat" cmpd="sng">
                <a:solidFill>
                  <a:schemeClr val="dk1"/>
                </a:solidFill>
                <a:prstDash val="solid"/>
                <a:round/>
                <a:headEnd type="none" w="med" len="med"/>
                <a:tailEnd type="none" w="med" len="med"/>
              </a:ln>
            </p:spPr>
          </p:cxnSp>
          <p:sp>
            <p:nvSpPr>
              <p:cNvPr id="890" name="Google Shape;890;p39"/>
              <p:cNvSpPr/>
              <p:nvPr/>
            </p:nvSpPr>
            <p:spPr>
              <a:xfrm>
                <a:off x="5591025" y="1449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1" name="Google Shape;891;p39"/>
          <p:cNvGrpSpPr/>
          <p:nvPr/>
        </p:nvGrpSpPr>
        <p:grpSpPr>
          <a:xfrm flipH="1">
            <a:off x="6378225" y="936479"/>
            <a:ext cx="3094729" cy="1111283"/>
            <a:chOff x="1748550" y="1613039"/>
            <a:chExt cx="3842475" cy="1379962"/>
          </a:xfrm>
        </p:grpSpPr>
        <p:grpSp>
          <p:nvGrpSpPr>
            <p:cNvPr id="892" name="Google Shape;892;p39"/>
            <p:cNvGrpSpPr/>
            <p:nvPr/>
          </p:nvGrpSpPr>
          <p:grpSpPr>
            <a:xfrm>
              <a:off x="1754675" y="2577138"/>
              <a:ext cx="1945675" cy="56700"/>
              <a:chOff x="1754675" y="2661275"/>
              <a:chExt cx="1945675" cy="56700"/>
            </a:xfrm>
          </p:grpSpPr>
          <p:cxnSp>
            <p:nvCxnSpPr>
              <p:cNvPr id="893" name="Google Shape;893;p39"/>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894" name="Google Shape;894;p39"/>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39"/>
            <p:cNvGrpSpPr/>
            <p:nvPr/>
          </p:nvGrpSpPr>
          <p:grpSpPr>
            <a:xfrm>
              <a:off x="1754616" y="2823901"/>
              <a:ext cx="1938597" cy="169100"/>
              <a:chOff x="1754675" y="2824000"/>
              <a:chExt cx="4728285" cy="412439"/>
            </a:xfrm>
          </p:grpSpPr>
          <p:sp>
            <p:nvSpPr>
              <p:cNvPr id="896" name="Google Shape;896;p39"/>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897" name="Google Shape;897;p39"/>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39"/>
            <p:cNvGrpSpPr/>
            <p:nvPr/>
          </p:nvGrpSpPr>
          <p:grpSpPr>
            <a:xfrm>
              <a:off x="1779150" y="2289288"/>
              <a:ext cx="3811875" cy="127113"/>
              <a:chOff x="1779150" y="2604263"/>
              <a:chExt cx="3811875" cy="127113"/>
            </a:xfrm>
          </p:grpSpPr>
          <p:sp>
            <p:nvSpPr>
              <p:cNvPr id="899" name="Google Shape;899;p39"/>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900" name="Google Shape;900;p39"/>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39"/>
            <p:cNvGrpSpPr/>
            <p:nvPr/>
          </p:nvGrpSpPr>
          <p:grpSpPr>
            <a:xfrm>
              <a:off x="1748550" y="1758700"/>
              <a:ext cx="3573375" cy="277863"/>
              <a:chOff x="1748550" y="2064750"/>
              <a:chExt cx="3573375" cy="277863"/>
            </a:xfrm>
          </p:grpSpPr>
          <p:sp>
            <p:nvSpPr>
              <p:cNvPr id="902" name="Google Shape;902;p39"/>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03" name="Google Shape;903;p39"/>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39"/>
            <p:cNvGrpSpPr/>
            <p:nvPr/>
          </p:nvGrpSpPr>
          <p:grpSpPr>
            <a:xfrm>
              <a:off x="1748560" y="1613039"/>
              <a:ext cx="3018055" cy="230395"/>
              <a:chOff x="1748547" y="1392116"/>
              <a:chExt cx="5911958" cy="451312"/>
            </a:xfrm>
          </p:grpSpPr>
          <p:sp>
            <p:nvSpPr>
              <p:cNvPr id="905" name="Google Shape;905;p39"/>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906" name="Google Shape;906;p39"/>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9"/>
            <p:cNvGrpSpPr/>
            <p:nvPr/>
          </p:nvGrpSpPr>
          <p:grpSpPr>
            <a:xfrm>
              <a:off x="1766900" y="2120038"/>
              <a:ext cx="3737650" cy="56700"/>
              <a:chOff x="1766900" y="2869225"/>
              <a:chExt cx="3737650" cy="56700"/>
            </a:xfrm>
          </p:grpSpPr>
          <p:cxnSp>
            <p:nvCxnSpPr>
              <p:cNvPr id="908" name="Google Shape;908;p39"/>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09" name="Google Shape;909;p39"/>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ZoneTexte 32"/>
          <p:cNvSpPr txBox="1"/>
          <p:nvPr/>
        </p:nvSpPr>
        <p:spPr>
          <a:xfrm>
            <a:off x="8648700" y="4743450"/>
            <a:ext cx="284052" cy="307777"/>
          </a:xfrm>
          <a:prstGeom prst="rect">
            <a:avLst/>
          </a:prstGeom>
          <a:noFill/>
        </p:spPr>
        <p:txBody>
          <a:bodyPr wrap="none" rtlCol="0">
            <a:spAutoFit/>
          </a:bodyPr>
          <a:lstStyle/>
          <a:p>
            <a:r>
              <a:rPr lang="en-US" dirty="0"/>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82"/>
          <p:cNvSpPr txBox="1"/>
          <p:nvPr/>
        </p:nvSpPr>
        <p:spPr>
          <a:xfrm>
            <a:off x="3249185" y="600121"/>
            <a:ext cx="2789700" cy="257700"/>
          </a:xfrm>
          <a:prstGeom prst="rect">
            <a:avLst/>
          </a:prstGeom>
          <a:noFill/>
          <a:ln>
            <a:noFill/>
          </a:ln>
        </p:spPr>
        <p:txBody>
          <a:bodyPr spcFirstLastPara="1" wrap="square" lIns="0" tIns="11425" rIns="0" bIns="0" anchor="t" anchorCtr="0">
            <a:spAutoFit/>
          </a:bodyPr>
          <a:lstStyle/>
          <a:p>
            <a:pPr marL="38100" marR="0" lvl="0" indent="0" algn="l" rtl="0">
              <a:lnSpc>
                <a:spcPct val="100000"/>
              </a:lnSpc>
              <a:spcBef>
                <a:spcPts val="0"/>
              </a:spcBef>
              <a:spcAft>
                <a:spcPts val="0"/>
              </a:spcAft>
              <a:buNone/>
            </a:pPr>
            <a:r>
              <a:rPr lang="en" sz="1600">
                <a:latin typeface="Tahoma"/>
                <a:ea typeface="Tahoma"/>
                <a:cs typeface="Tahoma"/>
                <a:sym typeface="Tahoma"/>
              </a:rPr>
              <a:t>Analyse par lignes : </a:t>
            </a:r>
            <a:endParaRPr sz="1600">
              <a:latin typeface="Arial"/>
              <a:ea typeface="Arial"/>
              <a:cs typeface="Arial"/>
              <a:sym typeface="Arial"/>
            </a:endParaRPr>
          </a:p>
        </p:txBody>
      </p:sp>
      <p:sp>
        <p:nvSpPr>
          <p:cNvPr id="1599" name="Google Shape;1599;p82"/>
          <p:cNvSpPr txBox="1"/>
          <p:nvPr/>
        </p:nvSpPr>
        <p:spPr>
          <a:xfrm>
            <a:off x="5605343" y="2630379"/>
            <a:ext cx="2001600" cy="419700"/>
          </a:xfrm>
          <a:prstGeom prst="rect">
            <a:avLst/>
          </a:prstGeom>
          <a:noFill/>
          <a:ln>
            <a:noFill/>
          </a:ln>
        </p:spPr>
        <p:txBody>
          <a:bodyPr spcFirstLastPara="1" wrap="square" lIns="0" tIns="11425" rIns="0" bIns="0" anchor="t" anchorCtr="0">
            <a:spAutoFit/>
          </a:bodyPr>
          <a:lstStyle/>
          <a:p>
            <a:pPr marL="12700" marR="5080" lvl="0" indent="0" algn="l" rtl="0">
              <a:lnSpc>
                <a:spcPct val="104000"/>
              </a:lnSpc>
              <a:spcBef>
                <a:spcPts val="0"/>
              </a:spcBef>
              <a:spcAft>
                <a:spcPts val="0"/>
              </a:spcAft>
              <a:buNone/>
            </a:pPr>
            <a:r>
              <a:rPr lang="en" sz="1300">
                <a:latin typeface="Times New Roman"/>
                <a:ea typeface="Times New Roman"/>
                <a:cs typeface="Times New Roman"/>
                <a:sym typeface="Times New Roman"/>
              </a:rPr>
              <a:t>L’AFC compare les profils  lignes au profil moyen</a:t>
            </a:r>
            <a:endParaRPr sz="1300">
              <a:latin typeface="Times New Roman"/>
              <a:ea typeface="Times New Roman"/>
              <a:cs typeface="Times New Roman"/>
              <a:sym typeface="Times New Roman"/>
            </a:endParaRPr>
          </a:p>
        </p:txBody>
      </p:sp>
      <p:sp>
        <p:nvSpPr>
          <p:cNvPr id="1600" name="Google Shape;1600;p82"/>
          <p:cNvSpPr/>
          <p:nvPr/>
        </p:nvSpPr>
        <p:spPr>
          <a:xfrm>
            <a:off x="5151079" y="2264087"/>
            <a:ext cx="329708" cy="1123485"/>
          </a:xfrm>
          <a:custGeom>
            <a:avLst/>
            <a:gdLst/>
            <a:ahLst/>
            <a:cxnLst/>
            <a:rect l="l" t="t" r="r" b="b"/>
            <a:pathLst>
              <a:path w="191135" h="705485" extrusionOk="0">
                <a:moveTo>
                  <a:pt x="191033" y="372529"/>
                </a:moveTo>
                <a:lnTo>
                  <a:pt x="54089" y="35623"/>
                </a:lnTo>
                <a:lnTo>
                  <a:pt x="70548" y="29324"/>
                </a:lnTo>
                <a:lnTo>
                  <a:pt x="37261" y="0"/>
                </a:lnTo>
                <a:lnTo>
                  <a:pt x="33299" y="43586"/>
                </a:lnTo>
                <a:lnTo>
                  <a:pt x="46774" y="38430"/>
                </a:lnTo>
                <a:lnTo>
                  <a:pt x="49415" y="37414"/>
                </a:lnTo>
                <a:lnTo>
                  <a:pt x="186029" y="374345"/>
                </a:lnTo>
                <a:lnTo>
                  <a:pt x="17424" y="669798"/>
                </a:lnTo>
                <a:lnTo>
                  <a:pt x="2387" y="661047"/>
                </a:lnTo>
                <a:lnTo>
                  <a:pt x="0" y="705434"/>
                </a:lnTo>
                <a:lnTo>
                  <a:pt x="14274" y="695820"/>
                </a:lnTo>
                <a:lnTo>
                  <a:pt x="36461" y="680859"/>
                </a:lnTo>
                <a:lnTo>
                  <a:pt x="21755" y="672312"/>
                </a:lnTo>
                <a:lnTo>
                  <a:pt x="191033" y="374904"/>
                </a:lnTo>
                <a:lnTo>
                  <a:pt x="188861" y="373608"/>
                </a:lnTo>
                <a:lnTo>
                  <a:pt x="191033" y="37252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601" name="Google Shape;1601;p82"/>
          <p:cNvSpPr txBox="1"/>
          <p:nvPr/>
        </p:nvSpPr>
        <p:spPr>
          <a:xfrm>
            <a:off x="4691333" y="1797902"/>
            <a:ext cx="3585900" cy="419700"/>
          </a:xfrm>
          <a:prstGeom prst="rect">
            <a:avLst/>
          </a:prstGeom>
          <a:noFill/>
          <a:ln>
            <a:noFill/>
          </a:ln>
        </p:spPr>
        <p:txBody>
          <a:bodyPr spcFirstLastPara="1" wrap="square" lIns="0" tIns="11425" rIns="0" bIns="0" anchor="t" anchorCtr="0">
            <a:spAutoFit/>
          </a:bodyPr>
          <a:lstStyle/>
          <a:p>
            <a:pPr marL="65405" marR="5080" lvl="0" indent="-53340" algn="l" rtl="0">
              <a:lnSpc>
                <a:spcPct val="104000"/>
              </a:lnSpc>
              <a:spcBef>
                <a:spcPts val="0"/>
              </a:spcBef>
              <a:spcAft>
                <a:spcPts val="0"/>
              </a:spcAft>
              <a:buNone/>
            </a:pPr>
            <a:r>
              <a:rPr lang="en" sz="1300">
                <a:latin typeface="Times New Roman"/>
                <a:ea typeface="Times New Roman"/>
                <a:cs typeface="Times New Roman"/>
                <a:sym typeface="Times New Roman"/>
              </a:rPr>
              <a:t>Profil ligne </a:t>
            </a:r>
            <a:r>
              <a:rPr lang="en" sz="1300" i="1">
                <a:latin typeface="Times New Roman"/>
                <a:ea typeface="Times New Roman"/>
                <a:cs typeface="Times New Roman"/>
                <a:sym typeface="Times New Roman"/>
              </a:rPr>
              <a:t>i </a:t>
            </a:r>
            <a:r>
              <a:rPr lang="en" sz="1300">
                <a:latin typeface="Times New Roman"/>
                <a:ea typeface="Times New Roman"/>
                <a:cs typeface="Times New Roman"/>
                <a:sym typeface="Times New Roman"/>
              </a:rPr>
              <a:t>= distribution conditionnelle de V2  sachant que l'on possède la modalité </a:t>
            </a:r>
            <a:r>
              <a:rPr lang="en" sz="1300" i="1">
                <a:latin typeface="Times New Roman"/>
                <a:ea typeface="Times New Roman"/>
                <a:cs typeface="Times New Roman"/>
                <a:sym typeface="Times New Roman"/>
              </a:rPr>
              <a:t>i </a:t>
            </a:r>
            <a:r>
              <a:rPr lang="en" sz="1300">
                <a:latin typeface="Times New Roman"/>
                <a:ea typeface="Times New Roman"/>
                <a:cs typeface="Times New Roman"/>
                <a:sym typeface="Times New Roman"/>
              </a:rPr>
              <a:t>de V1</a:t>
            </a:r>
            <a:endParaRPr sz="1300">
              <a:latin typeface="Times New Roman"/>
              <a:ea typeface="Times New Roman"/>
              <a:cs typeface="Times New Roman"/>
              <a:sym typeface="Times New Roman"/>
            </a:endParaRPr>
          </a:p>
        </p:txBody>
      </p:sp>
      <p:sp>
        <p:nvSpPr>
          <p:cNvPr id="1602" name="Google Shape;1602;p82"/>
          <p:cNvSpPr/>
          <p:nvPr/>
        </p:nvSpPr>
        <p:spPr>
          <a:xfrm>
            <a:off x="4120785" y="2174379"/>
            <a:ext cx="648460" cy="302358"/>
          </a:xfrm>
          <a:custGeom>
            <a:avLst/>
            <a:gdLst/>
            <a:ahLst/>
            <a:cxnLst/>
            <a:rect l="l" t="t" r="r" b="b"/>
            <a:pathLst>
              <a:path w="375919" h="189864" extrusionOk="0">
                <a:moveTo>
                  <a:pt x="33766" y="169781"/>
                </a:moveTo>
                <a:lnTo>
                  <a:pt x="26156" y="154563"/>
                </a:lnTo>
                <a:lnTo>
                  <a:pt x="0" y="189439"/>
                </a:lnTo>
                <a:lnTo>
                  <a:pt x="27742" y="189439"/>
                </a:lnTo>
                <a:lnTo>
                  <a:pt x="27742" y="172793"/>
                </a:lnTo>
                <a:lnTo>
                  <a:pt x="33766" y="169781"/>
                </a:lnTo>
                <a:close/>
              </a:path>
              <a:path w="375919" h="189864" extrusionOk="0">
                <a:moveTo>
                  <a:pt x="36144" y="174537"/>
                </a:moveTo>
                <a:lnTo>
                  <a:pt x="33766" y="169781"/>
                </a:lnTo>
                <a:lnTo>
                  <a:pt x="27742" y="172793"/>
                </a:lnTo>
                <a:lnTo>
                  <a:pt x="30120" y="177549"/>
                </a:lnTo>
                <a:lnTo>
                  <a:pt x="36144" y="174537"/>
                </a:lnTo>
                <a:close/>
              </a:path>
              <a:path w="375919" h="189864" extrusionOk="0">
                <a:moveTo>
                  <a:pt x="43594" y="189439"/>
                </a:moveTo>
                <a:lnTo>
                  <a:pt x="36144" y="174537"/>
                </a:lnTo>
                <a:lnTo>
                  <a:pt x="30120" y="177549"/>
                </a:lnTo>
                <a:lnTo>
                  <a:pt x="27742" y="172793"/>
                </a:lnTo>
                <a:lnTo>
                  <a:pt x="27742" y="189439"/>
                </a:lnTo>
                <a:lnTo>
                  <a:pt x="43594" y="189439"/>
                </a:lnTo>
                <a:close/>
              </a:path>
              <a:path w="375919" h="189864" extrusionOk="0">
                <a:moveTo>
                  <a:pt x="375707" y="4755"/>
                </a:moveTo>
                <a:lnTo>
                  <a:pt x="373329" y="0"/>
                </a:lnTo>
                <a:lnTo>
                  <a:pt x="33766" y="169781"/>
                </a:lnTo>
                <a:lnTo>
                  <a:pt x="36144" y="174537"/>
                </a:lnTo>
                <a:lnTo>
                  <a:pt x="375707" y="4755"/>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603" name="Google Shape;1603;p82"/>
          <p:cNvSpPr/>
          <p:nvPr/>
        </p:nvSpPr>
        <p:spPr>
          <a:xfrm>
            <a:off x="4124890" y="3507101"/>
            <a:ext cx="514826" cy="299326"/>
          </a:xfrm>
          <a:custGeom>
            <a:avLst/>
            <a:gdLst/>
            <a:ahLst/>
            <a:cxnLst/>
            <a:rect l="l" t="t" r="r" b="b"/>
            <a:pathLst>
              <a:path w="298450" h="187960" extrusionOk="0">
                <a:moveTo>
                  <a:pt x="43594" y="3963"/>
                </a:moveTo>
                <a:lnTo>
                  <a:pt x="0" y="0"/>
                </a:lnTo>
                <a:lnTo>
                  <a:pt x="22986" y="38046"/>
                </a:lnTo>
                <a:lnTo>
                  <a:pt x="26156" y="32802"/>
                </a:lnTo>
                <a:lnTo>
                  <a:pt x="26156" y="19815"/>
                </a:lnTo>
                <a:lnTo>
                  <a:pt x="29327" y="15060"/>
                </a:lnTo>
                <a:lnTo>
                  <a:pt x="34804" y="18501"/>
                </a:lnTo>
                <a:lnTo>
                  <a:pt x="43594" y="3963"/>
                </a:lnTo>
                <a:close/>
              </a:path>
              <a:path w="298450" h="187960" extrusionOk="0">
                <a:moveTo>
                  <a:pt x="34804" y="18501"/>
                </a:moveTo>
                <a:lnTo>
                  <a:pt x="29327" y="15060"/>
                </a:lnTo>
                <a:lnTo>
                  <a:pt x="26156" y="19815"/>
                </a:lnTo>
                <a:lnTo>
                  <a:pt x="31859" y="23371"/>
                </a:lnTo>
                <a:lnTo>
                  <a:pt x="34804" y="18501"/>
                </a:lnTo>
                <a:close/>
              </a:path>
              <a:path w="298450" h="187960" extrusionOk="0">
                <a:moveTo>
                  <a:pt x="31859" y="23371"/>
                </a:moveTo>
                <a:lnTo>
                  <a:pt x="26156" y="19815"/>
                </a:lnTo>
                <a:lnTo>
                  <a:pt x="26156" y="32802"/>
                </a:lnTo>
                <a:lnTo>
                  <a:pt x="31859" y="23371"/>
                </a:lnTo>
                <a:close/>
              </a:path>
              <a:path w="298450" h="187960" extrusionOk="0">
                <a:moveTo>
                  <a:pt x="298029" y="183890"/>
                </a:moveTo>
                <a:lnTo>
                  <a:pt x="34804" y="18501"/>
                </a:lnTo>
                <a:lnTo>
                  <a:pt x="31859" y="23371"/>
                </a:lnTo>
                <a:lnTo>
                  <a:pt x="295651" y="187853"/>
                </a:lnTo>
                <a:lnTo>
                  <a:pt x="298029" y="18389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grpSp>
        <p:nvGrpSpPr>
          <p:cNvPr id="1604" name="Google Shape;1604;p82"/>
          <p:cNvGrpSpPr/>
          <p:nvPr/>
        </p:nvGrpSpPr>
        <p:grpSpPr>
          <a:xfrm>
            <a:off x="2259880" y="1751145"/>
            <a:ext cx="1772452" cy="1904360"/>
            <a:chOff x="886401" y="1426004"/>
            <a:chExt cx="1026794" cy="1194930"/>
          </a:xfrm>
        </p:grpSpPr>
        <p:sp>
          <p:nvSpPr>
            <p:cNvPr id="1605" name="Google Shape;1605;p82"/>
            <p:cNvSpPr/>
            <p:nvPr/>
          </p:nvSpPr>
          <p:spPr>
            <a:xfrm>
              <a:off x="888779" y="2427098"/>
              <a:ext cx="1021714" cy="191135"/>
            </a:xfrm>
            <a:custGeom>
              <a:avLst/>
              <a:gdLst/>
              <a:ahLst/>
              <a:cxnLst/>
              <a:rect l="l" t="t" r="r" b="b"/>
              <a:pathLst>
                <a:path w="1021714" h="191135" extrusionOk="0">
                  <a:moveTo>
                    <a:pt x="1021703" y="191024"/>
                  </a:moveTo>
                  <a:lnTo>
                    <a:pt x="1021703" y="0"/>
                  </a:lnTo>
                  <a:lnTo>
                    <a:pt x="0" y="0"/>
                  </a:lnTo>
                  <a:lnTo>
                    <a:pt x="0" y="191024"/>
                  </a:lnTo>
                  <a:lnTo>
                    <a:pt x="1021703" y="191024"/>
                  </a:lnTo>
                  <a:close/>
                </a:path>
              </a:pathLst>
            </a:custGeom>
            <a:solidFill>
              <a:srgbClr val="8484E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606" name="Google Shape;1606;p82"/>
            <p:cNvSpPr/>
            <p:nvPr/>
          </p:nvSpPr>
          <p:spPr>
            <a:xfrm>
              <a:off x="886401" y="2424720"/>
              <a:ext cx="1026794" cy="196214"/>
            </a:xfrm>
            <a:custGeom>
              <a:avLst/>
              <a:gdLst/>
              <a:ahLst/>
              <a:cxnLst/>
              <a:rect l="l" t="t" r="r" b="b"/>
              <a:pathLst>
                <a:path w="1026794" h="196214" extrusionOk="0">
                  <a:moveTo>
                    <a:pt x="1026459" y="195780"/>
                  </a:moveTo>
                  <a:lnTo>
                    <a:pt x="1026459" y="0"/>
                  </a:lnTo>
                  <a:lnTo>
                    <a:pt x="0" y="0"/>
                  </a:lnTo>
                  <a:lnTo>
                    <a:pt x="0" y="195780"/>
                  </a:lnTo>
                  <a:lnTo>
                    <a:pt x="2377" y="195780"/>
                  </a:lnTo>
                  <a:lnTo>
                    <a:pt x="2377" y="4755"/>
                  </a:lnTo>
                  <a:lnTo>
                    <a:pt x="4755" y="2377"/>
                  </a:lnTo>
                  <a:lnTo>
                    <a:pt x="4755" y="4755"/>
                  </a:lnTo>
                  <a:lnTo>
                    <a:pt x="1021703" y="4755"/>
                  </a:lnTo>
                  <a:lnTo>
                    <a:pt x="1021703" y="2377"/>
                  </a:lnTo>
                  <a:lnTo>
                    <a:pt x="1024081" y="4755"/>
                  </a:lnTo>
                  <a:lnTo>
                    <a:pt x="1024081" y="195780"/>
                  </a:lnTo>
                  <a:lnTo>
                    <a:pt x="1026459" y="195780"/>
                  </a:lnTo>
                  <a:close/>
                </a:path>
                <a:path w="1026794" h="196214" extrusionOk="0">
                  <a:moveTo>
                    <a:pt x="4755" y="4755"/>
                  </a:moveTo>
                  <a:lnTo>
                    <a:pt x="4755" y="2377"/>
                  </a:lnTo>
                  <a:lnTo>
                    <a:pt x="2377" y="4755"/>
                  </a:lnTo>
                  <a:lnTo>
                    <a:pt x="4755" y="4755"/>
                  </a:lnTo>
                  <a:close/>
                </a:path>
                <a:path w="1026794" h="196214" extrusionOk="0">
                  <a:moveTo>
                    <a:pt x="4755" y="190231"/>
                  </a:moveTo>
                  <a:lnTo>
                    <a:pt x="4755" y="4755"/>
                  </a:lnTo>
                  <a:lnTo>
                    <a:pt x="2377" y="4755"/>
                  </a:lnTo>
                  <a:lnTo>
                    <a:pt x="2377" y="190231"/>
                  </a:lnTo>
                  <a:lnTo>
                    <a:pt x="4755" y="190231"/>
                  </a:lnTo>
                  <a:close/>
                </a:path>
                <a:path w="1026794" h="196214" extrusionOk="0">
                  <a:moveTo>
                    <a:pt x="1024081" y="190231"/>
                  </a:moveTo>
                  <a:lnTo>
                    <a:pt x="2377" y="190231"/>
                  </a:lnTo>
                  <a:lnTo>
                    <a:pt x="4755" y="193402"/>
                  </a:lnTo>
                  <a:lnTo>
                    <a:pt x="4755" y="195780"/>
                  </a:lnTo>
                  <a:lnTo>
                    <a:pt x="1021703" y="195780"/>
                  </a:lnTo>
                  <a:lnTo>
                    <a:pt x="1021703" y="193402"/>
                  </a:lnTo>
                  <a:lnTo>
                    <a:pt x="1024081" y="190231"/>
                  </a:lnTo>
                  <a:close/>
                </a:path>
                <a:path w="1026794" h="196214" extrusionOk="0">
                  <a:moveTo>
                    <a:pt x="4755" y="195780"/>
                  </a:moveTo>
                  <a:lnTo>
                    <a:pt x="4755" y="193402"/>
                  </a:lnTo>
                  <a:lnTo>
                    <a:pt x="2377" y="190231"/>
                  </a:lnTo>
                  <a:lnTo>
                    <a:pt x="2377" y="195780"/>
                  </a:lnTo>
                  <a:lnTo>
                    <a:pt x="4755" y="195780"/>
                  </a:lnTo>
                  <a:close/>
                </a:path>
                <a:path w="1026794" h="196214" extrusionOk="0">
                  <a:moveTo>
                    <a:pt x="1024081" y="4755"/>
                  </a:moveTo>
                  <a:lnTo>
                    <a:pt x="1021703" y="2377"/>
                  </a:lnTo>
                  <a:lnTo>
                    <a:pt x="1021703" y="4755"/>
                  </a:lnTo>
                  <a:lnTo>
                    <a:pt x="1024081" y="4755"/>
                  </a:lnTo>
                  <a:close/>
                </a:path>
                <a:path w="1026794" h="196214" extrusionOk="0">
                  <a:moveTo>
                    <a:pt x="1024081" y="190231"/>
                  </a:moveTo>
                  <a:lnTo>
                    <a:pt x="1024081" y="4755"/>
                  </a:lnTo>
                  <a:lnTo>
                    <a:pt x="1021703" y="4755"/>
                  </a:lnTo>
                  <a:lnTo>
                    <a:pt x="1021703" y="190231"/>
                  </a:lnTo>
                  <a:lnTo>
                    <a:pt x="1024081" y="190231"/>
                  </a:lnTo>
                  <a:close/>
                </a:path>
                <a:path w="1026794" h="196214" extrusionOk="0">
                  <a:moveTo>
                    <a:pt x="1024081" y="195780"/>
                  </a:moveTo>
                  <a:lnTo>
                    <a:pt x="1024081" y="190231"/>
                  </a:lnTo>
                  <a:lnTo>
                    <a:pt x="1021703" y="193402"/>
                  </a:lnTo>
                  <a:lnTo>
                    <a:pt x="1021703" y="195780"/>
                  </a:lnTo>
                  <a:lnTo>
                    <a:pt x="1024081" y="19578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607" name="Google Shape;1607;p82"/>
            <p:cNvSpPr/>
            <p:nvPr/>
          </p:nvSpPr>
          <p:spPr>
            <a:xfrm>
              <a:off x="888779" y="1785859"/>
              <a:ext cx="1021714" cy="356869"/>
            </a:xfrm>
            <a:custGeom>
              <a:avLst/>
              <a:gdLst/>
              <a:ahLst/>
              <a:cxnLst/>
              <a:rect l="l" t="t" r="r" b="b"/>
              <a:pathLst>
                <a:path w="1021714" h="356869" extrusionOk="0">
                  <a:moveTo>
                    <a:pt x="1021703" y="356684"/>
                  </a:moveTo>
                  <a:lnTo>
                    <a:pt x="1021703" y="0"/>
                  </a:lnTo>
                  <a:lnTo>
                    <a:pt x="0" y="0"/>
                  </a:lnTo>
                  <a:lnTo>
                    <a:pt x="0" y="356684"/>
                  </a:lnTo>
                  <a:lnTo>
                    <a:pt x="1021703" y="356684"/>
                  </a:lnTo>
                  <a:close/>
                </a:path>
              </a:pathLst>
            </a:custGeom>
            <a:solidFill>
              <a:srgbClr val="ACAC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608" name="Google Shape;1608;p82"/>
            <p:cNvSpPr/>
            <p:nvPr/>
          </p:nvSpPr>
          <p:spPr>
            <a:xfrm>
              <a:off x="996577" y="1426004"/>
              <a:ext cx="797560" cy="996950"/>
            </a:xfrm>
            <a:custGeom>
              <a:avLst/>
              <a:gdLst/>
              <a:ahLst/>
              <a:cxnLst/>
              <a:rect l="l" t="t" r="r" b="b"/>
              <a:pathLst>
                <a:path w="797560" h="996950" extrusionOk="0">
                  <a:moveTo>
                    <a:pt x="797388" y="996338"/>
                  </a:moveTo>
                  <a:lnTo>
                    <a:pt x="797388" y="0"/>
                  </a:lnTo>
                  <a:lnTo>
                    <a:pt x="0" y="0"/>
                  </a:lnTo>
                  <a:lnTo>
                    <a:pt x="0" y="996338"/>
                  </a:lnTo>
                  <a:lnTo>
                    <a:pt x="2377" y="996338"/>
                  </a:lnTo>
                  <a:lnTo>
                    <a:pt x="2377" y="5548"/>
                  </a:lnTo>
                  <a:lnTo>
                    <a:pt x="4755" y="3170"/>
                  </a:lnTo>
                  <a:lnTo>
                    <a:pt x="4755" y="5548"/>
                  </a:lnTo>
                  <a:lnTo>
                    <a:pt x="792632" y="5548"/>
                  </a:lnTo>
                  <a:lnTo>
                    <a:pt x="792632" y="3170"/>
                  </a:lnTo>
                  <a:lnTo>
                    <a:pt x="795010" y="5548"/>
                  </a:lnTo>
                  <a:lnTo>
                    <a:pt x="795010" y="996338"/>
                  </a:lnTo>
                  <a:lnTo>
                    <a:pt x="797388" y="996338"/>
                  </a:lnTo>
                  <a:close/>
                </a:path>
                <a:path w="797560" h="996950" extrusionOk="0">
                  <a:moveTo>
                    <a:pt x="4755" y="5548"/>
                  </a:moveTo>
                  <a:lnTo>
                    <a:pt x="4755" y="3170"/>
                  </a:lnTo>
                  <a:lnTo>
                    <a:pt x="2377" y="5548"/>
                  </a:lnTo>
                  <a:lnTo>
                    <a:pt x="4755" y="5548"/>
                  </a:lnTo>
                  <a:close/>
                </a:path>
                <a:path w="797560" h="996950" extrusionOk="0">
                  <a:moveTo>
                    <a:pt x="4755" y="990790"/>
                  </a:moveTo>
                  <a:lnTo>
                    <a:pt x="4755" y="5548"/>
                  </a:lnTo>
                  <a:lnTo>
                    <a:pt x="2377" y="5548"/>
                  </a:lnTo>
                  <a:lnTo>
                    <a:pt x="2377" y="990790"/>
                  </a:lnTo>
                  <a:lnTo>
                    <a:pt x="4755" y="990790"/>
                  </a:lnTo>
                  <a:close/>
                </a:path>
                <a:path w="797560" h="996950" extrusionOk="0">
                  <a:moveTo>
                    <a:pt x="795010" y="990790"/>
                  </a:moveTo>
                  <a:lnTo>
                    <a:pt x="2377" y="990790"/>
                  </a:lnTo>
                  <a:lnTo>
                    <a:pt x="4755" y="993961"/>
                  </a:lnTo>
                  <a:lnTo>
                    <a:pt x="4755" y="996338"/>
                  </a:lnTo>
                  <a:lnTo>
                    <a:pt x="792632" y="996338"/>
                  </a:lnTo>
                  <a:lnTo>
                    <a:pt x="792632" y="993961"/>
                  </a:lnTo>
                  <a:lnTo>
                    <a:pt x="795010" y="990790"/>
                  </a:lnTo>
                  <a:close/>
                </a:path>
                <a:path w="797560" h="996950" extrusionOk="0">
                  <a:moveTo>
                    <a:pt x="4755" y="996338"/>
                  </a:moveTo>
                  <a:lnTo>
                    <a:pt x="4755" y="993961"/>
                  </a:lnTo>
                  <a:lnTo>
                    <a:pt x="2377" y="990790"/>
                  </a:lnTo>
                  <a:lnTo>
                    <a:pt x="2377" y="996338"/>
                  </a:lnTo>
                  <a:lnTo>
                    <a:pt x="4755" y="996338"/>
                  </a:lnTo>
                  <a:close/>
                </a:path>
                <a:path w="797560" h="996950" extrusionOk="0">
                  <a:moveTo>
                    <a:pt x="795010" y="5548"/>
                  </a:moveTo>
                  <a:lnTo>
                    <a:pt x="792632" y="3170"/>
                  </a:lnTo>
                  <a:lnTo>
                    <a:pt x="792632" y="5548"/>
                  </a:lnTo>
                  <a:lnTo>
                    <a:pt x="795010" y="5548"/>
                  </a:lnTo>
                  <a:close/>
                </a:path>
                <a:path w="797560" h="996950" extrusionOk="0">
                  <a:moveTo>
                    <a:pt x="795010" y="990790"/>
                  </a:moveTo>
                  <a:lnTo>
                    <a:pt x="795010" y="5548"/>
                  </a:lnTo>
                  <a:lnTo>
                    <a:pt x="792632" y="5548"/>
                  </a:lnTo>
                  <a:lnTo>
                    <a:pt x="792632" y="990790"/>
                  </a:lnTo>
                  <a:lnTo>
                    <a:pt x="795010" y="990790"/>
                  </a:lnTo>
                  <a:close/>
                </a:path>
                <a:path w="797560" h="996950" extrusionOk="0">
                  <a:moveTo>
                    <a:pt x="795010" y="996338"/>
                  </a:moveTo>
                  <a:lnTo>
                    <a:pt x="795010" y="990790"/>
                  </a:lnTo>
                  <a:lnTo>
                    <a:pt x="792632" y="993961"/>
                  </a:lnTo>
                  <a:lnTo>
                    <a:pt x="792632" y="996338"/>
                  </a:lnTo>
                  <a:lnTo>
                    <a:pt x="795010" y="99633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grpSp>
      <p:sp>
        <p:nvSpPr>
          <p:cNvPr id="1609" name="Google Shape;1609;p82"/>
          <p:cNvSpPr txBox="1"/>
          <p:nvPr/>
        </p:nvSpPr>
        <p:spPr>
          <a:xfrm>
            <a:off x="2257161" y="1785269"/>
            <a:ext cx="134700" cy="2169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610" name="Google Shape;1610;p82"/>
          <p:cNvSpPr txBox="1"/>
          <p:nvPr/>
        </p:nvSpPr>
        <p:spPr>
          <a:xfrm>
            <a:off x="2285895" y="2416891"/>
            <a:ext cx="95400" cy="2169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1300" i="1">
                <a:latin typeface="Times New Roman"/>
                <a:ea typeface="Times New Roman"/>
                <a:cs typeface="Times New Roman"/>
                <a:sym typeface="Times New Roman"/>
              </a:rPr>
              <a:t>i</a:t>
            </a:r>
            <a:endParaRPr sz="1300">
              <a:latin typeface="Times New Roman"/>
              <a:ea typeface="Times New Roman"/>
              <a:cs typeface="Times New Roman"/>
              <a:sym typeface="Times New Roman"/>
            </a:endParaRPr>
          </a:p>
        </p:txBody>
      </p:sp>
      <p:sp>
        <p:nvSpPr>
          <p:cNvPr id="1611" name="Google Shape;1611;p82"/>
          <p:cNvSpPr txBox="1"/>
          <p:nvPr/>
        </p:nvSpPr>
        <p:spPr>
          <a:xfrm>
            <a:off x="2285895" y="3111675"/>
            <a:ext cx="105000" cy="2169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1300" i="1">
                <a:latin typeface="Times New Roman"/>
                <a:ea typeface="Times New Roman"/>
                <a:cs typeface="Times New Roman"/>
                <a:sym typeface="Times New Roman"/>
              </a:rPr>
              <a:t>I</a:t>
            </a:r>
            <a:endParaRPr sz="1300">
              <a:latin typeface="Times New Roman"/>
              <a:ea typeface="Times New Roman"/>
              <a:cs typeface="Times New Roman"/>
              <a:sym typeface="Times New Roman"/>
            </a:endParaRPr>
          </a:p>
        </p:txBody>
      </p:sp>
      <p:sp>
        <p:nvSpPr>
          <p:cNvPr id="1612" name="Google Shape;1612;p82"/>
          <p:cNvSpPr txBox="1"/>
          <p:nvPr/>
        </p:nvSpPr>
        <p:spPr>
          <a:xfrm>
            <a:off x="2716842" y="1082906"/>
            <a:ext cx="860700" cy="637500"/>
          </a:xfrm>
          <a:prstGeom prst="rect">
            <a:avLst/>
          </a:prstGeom>
          <a:noFill/>
          <a:ln>
            <a:noFill/>
          </a:ln>
        </p:spPr>
        <p:txBody>
          <a:bodyPr spcFirstLastPara="1" wrap="square" lIns="0" tIns="11425" rIns="0" bIns="0" anchor="t" anchorCtr="0">
            <a:spAutoFit/>
          </a:bodyPr>
          <a:lstStyle/>
          <a:p>
            <a:pPr marL="38100" marR="31115" lvl="0" indent="0" algn="ctr" rtl="0">
              <a:lnSpc>
                <a:spcPct val="104000"/>
              </a:lnSpc>
              <a:spcBef>
                <a:spcPts val="0"/>
              </a:spcBef>
              <a:spcAft>
                <a:spcPts val="0"/>
              </a:spcAft>
              <a:buNone/>
            </a:pPr>
            <a:r>
              <a:rPr lang="en" sz="1300">
                <a:latin typeface="Times New Roman"/>
                <a:ea typeface="Times New Roman"/>
                <a:cs typeface="Times New Roman"/>
                <a:sym typeface="Times New Roman"/>
              </a:rPr>
              <a:t>Modalités  de V</a:t>
            </a:r>
            <a:r>
              <a:rPr lang="en" sz="1325" baseline="-25000">
                <a:latin typeface="Times New Roman"/>
                <a:ea typeface="Times New Roman"/>
                <a:cs typeface="Times New Roman"/>
                <a:sym typeface="Times New Roman"/>
              </a:rPr>
              <a:t>2</a:t>
            </a:r>
            <a:endParaRPr sz="1325" baseline="-25000">
              <a:latin typeface="Times New Roman"/>
              <a:ea typeface="Times New Roman"/>
              <a:cs typeface="Times New Roman"/>
              <a:sym typeface="Times New Roman"/>
            </a:endParaRPr>
          </a:p>
          <a:p>
            <a:pPr marL="0" marR="38100" lvl="0" indent="0" algn="ctr" rtl="0">
              <a:lnSpc>
                <a:spcPct val="100000"/>
              </a:lnSpc>
              <a:spcBef>
                <a:spcPts val="45"/>
              </a:spcBef>
              <a:spcAft>
                <a:spcPts val="0"/>
              </a:spcAft>
              <a:buNone/>
            </a:pPr>
            <a:r>
              <a:rPr lang="en" sz="1300" i="1">
                <a:latin typeface="Times New Roman"/>
                <a:ea typeface="Times New Roman"/>
                <a:cs typeface="Times New Roman"/>
                <a:sym typeface="Times New Roman"/>
              </a:rPr>
              <a:t>j</a:t>
            </a:r>
            <a:endParaRPr sz="1300">
              <a:latin typeface="Times New Roman"/>
              <a:ea typeface="Times New Roman"/>
              <a:cs typeface="Times New Roman"/>
              <a:sym typeface="Times New Roman"/>
            </a:endParaRPr>
          </a:p>
        </p:txBody>
      </p:sp>
      <p:sp>
        <p:nvSpPr>
          <p:cNvPr id="1613" name="Google Shape;1613;p82"/>
          <p:cNvSpPr txBox="1"/>
          <p:nvPr/>
        </p:nvSpPr>
        <p:spPr>
          <a:xfrm>
            <a:off x="2513029" y="1488407"/>
            <a:ext cx="134700" cy="2169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614" name="Google Shape;1614;p82"/>
          <p:cNvSpPr txBox="1"/>
          <p:nvPr/>
        </p:nvSpPr>
        <p:spPr>
          <a:xfrm>
            <a:off x="3607654" y="1489670"/>
            <a:ext cx="388800" cy="2169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1300" i="1">
                <a:latin typeface="Times New Roman"/>
                <a:ea typeface="Times New Roman"/>
                <a:cs typeface="Times New Roman"/>
                <a:sym typeface="Times New Roman"/>
              </a:rPr>
              <a:t>J  </a:t>
            </a:r>
            <a:r>
              <a:rPr lang="en" sz="1300">
                <a:latin typeface="Noto Sans Symbols"/>
                <a:ea typeface="Noto Sans Symbols"/>
                <a:cs typeface="Noto Sans Symbols"/>
                <a:sym typeface="Noto Sans Symbols"/>
              </a:rPr>
              <a:t>Σ</a:t>
            </a:r>
            <a:endParaRPr sz="1300">
              <a:latin typeface="Noto Sans Symbols"/>
              <a:ea typeface="Noto Sans Symbols"/>
              <a:cs typeface="Noto Sans Symbols"/>
              <a:sym typeface="Noto Sans Symbols"/>
            </a:endParaRPr>
          </a:p>
        </p:txBody>
      </p:sp>
      <p:sp>
        <p:nvSpPr>
          <p:cNvPr id="1615" name="Google Shape;1615;p82"/>
          <p:cNvSpPr txBox="1"/>
          <p:nvPr/>
        </p:nvSpPr>
        <p:spPr>
          <a:xfrm>
            <a:off x="1323932" y="2299409"/>
            <a:ext cx="860700" cy="423600"/>
          </a:xfrm>
          <a:prstGeom prst="rect">
            <a:avLst/>
          </a:prstGeom>
          <a:noFill/>
          <a:ln>
            <a:noFill/>
          </a:ln>
        </p:spPr>
        <p:txBody>
          <a:bodyPr spcFirstLastPara="1" wrap="square" lIns="0" tIns="11425" rIns="0" bIns="0" anchor="t" anchorCtr="0">
            <a:spAutoFit/>
          </a:bodyPr>
          <a:lstStyle/>
          <a:p>
            <a:pPr marL="130810" marR="31115" lvl="0" indent="-93345" algn="l" rtl="0">
              <a:lnSpc>
                <a:spcPct val="104000"/>
              </a:lnSpc>
              <a:spcBef>
                <a:spcPts val="0"/>
              </a:spcBef>
              <a:spcAft>
                <a:spcPts val="0"/>
              </a:spcAft>
              <a:buNone/>
            </a:pPr>
            <a:r>
              <a:rPr lang="en" sz="1300">
                <a:latin typeface="Times New Roman"/>
                <a:ea typeface="Times New Roman"/>
                <a:cs typeface="Times New Roman"/>
                <a:sym typeface="Times New Roman"/>
              </a:rPr>
              <a:t>Modalités  de V</a:t>
            </a:r>
            <a:r>
              <a:rPr lang="en" sz="1325" baseline="-25000">
                <a:latin typeface="Times New Roman"/>
                <a:ea typeface="Times New Roman"/>
                <a:cs typeface="Times New Roman"/>
                <a:sym typeface="Times New Roman"/>
              </a:rPr>
              <a:t>1</a:t>
            </a:r>
            <a:endParaRPr sz="1325" baseline="-25000">
              <a:latin typeface="Times New Roman"/>
              <a:ea typeface="Times New Roman"/>
              <a:cs typeface="Times New Roman"/>
              <a:sym typeface="Times New Roman"/>
            </a:endParaRPr>
          </a:p>
        </p:txBody>
      </p:sp>
      <p:grpSp>
        <p:nvGrpSpPr>
          <p:cNvPr id="1616" name="Google Shape;1616;p82"/>
          <p:cNvGrpSpPr/>
          <p:nvPr/>
        </p:nvGrpSpPr>
        <p:grpSpPr>
          <a:xfrm>
            <a:off x="2454171" y="1756197"/>
            <a:ext cx="1351537" cy="1579731"/>
            <a:chOff x="998955" y="1429174"/>
            <a:chExt cx="782955" cy="991235"/>
          </a:xfrm>
        </p:grpSpPr>
        <p:sp>
          <p:nvSpPr>
            <p:cNvPr id="1617" name="Google Shape;1617;p82"/>
            <p:cNvSpPr/>
            <p:nvPr/>
          </p:nvSpPr>
          <p:spPr>
            <a:xfrm>
              <a:off x="1395271" y="1429174"/>
              <a:ext cx="0" cy="991235"/>
            </a:xfrm>
            <a:custGeom>
              <a:avLst/>
              <a:gdLst/>
              <a:ahLst/>
              <a:cxnLst/>
              <a:rect l="l" t="t" r="r" b="b"/>
              <a:pathLst>
                <a:path w="120000" h="991235" extrusionOk="0">
                  <a:moveTo>
                    <a:pt x="0" y="0"/>
                  </a:moveTo>
                  <a:lnTo>
                    <a:pt x="0" y="990790"/>
                  </a:lnTo>
                </a:path>
              </a:pathLst>
            </a:custGeom>
            <a:noFill/>
            <a:ln w="9525" cap="flat" cmpd="sng">
              <a:solidFill>
                <a:srgbClr val="000000"/>
              </a:solidFill>
              <a:prstDash val="dot"/>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618" name="Google Shape;1618;p82"/>
            <p:cNvSpPr/>
            <p:nvPr/>
          </p:nvSpPr>
          <p:spPr>
            <a:xfrm>
              <a:off x="998955" y="1943989"/>
              <a:ext cx="782955" cy="0"/>
            </a:xfrm>
            <a:custGeom>
              <a:avLst/>
              <a:gdLst/>
              <a:ahLst/>
              <a:cxnLst/>
              <a:rect l="l" t="t" r="r" b="b"/>
              <a:pathLst>
                <a:path w="782955" h="120000" extrusionOk="0">
                  <a:moveTo>
                    <a:pt x="0" y="0"/>
                  </a:moveTo>
                  <a:lnTo>
                    <a:pt x="782328" y="0"/>
                  </a:lnTo>
                </a:path>
              </a:pathLst>
            </a:custGeom>
            <a:noFill/>
            <a:ln w="9525" cap="flat" cmpd="sng">
              <a:solidFill>
                <a:srgbClr val="000000"/>
              </a:solidFill>
              <a:prstDash val="dot"/>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300"/>
            </a:p>
          </p:txBody>
        </p:sp>
      </p:grpSp>
      <p:sp>
        <p:nvSpPr>
          <p:cNvPr id="1619" name="Google Shape;1619;p82"/>
          <p:cNvSpPr txBox="1"/>
          <p:nvPr/>
        </p:nvSpPr>
        <p:spPr>
          <a:xfrm>
            <a:off x="3834820" y="3346638"/>
            <a:ext cx="112800" cy="216900"/>
          </a:xfrm>
          <a:prstGeom prst="rect">
            <a:avLst/>
          </a:prstGeom>
          <a:noFill/>
          <a:ln>
            <a:noFill/>
          </a:ln>
        </p:spPr>
        <p:txBody>
          <a:bodyPr spcFirstLastPara="1" wrap="square" lIns="0" tIns="16500" rIns="0" bIns="0" anchor="t" anchorCtr="0">
            <a:spAutoFit/>
          </a:bodyPr>
          <a:lstStyle/>
          <a:p>
            <a:pPr marL="0" marR="0" lvl="0" indent="0" algn="l" rtl="0">
              <a:lnSpc>
                <a:spcPct val="100000"/>
              </a:lnSpc>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620" name="Google Shape;1620;p82"/>
          <p:cNvSpPr txBox="1"/>
          <p:nvPr/>
        </p:nvSpPr>
        <p:spPr>
          <a:xfrm>
            <a:off x="3830684" y="2435840"/>
            <a:ext cx="134700" cy="2169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621" name="Google Shape;1621;p82"/>
          <p:cNvSpPr txBox="1"/>
          <p:nvPr/>
        </p:nvSpPr>
        <p:spPr>
          <a:xfrm>
            <a:off x="2250289" y="3349165"/>
            <a:ext cx="281700" cy="220500"/>
          </a:xfrm>
          <a:prstGeom prst="rect">
            <a:avLst/>
          </a:prstGeom>
          <a:noFill/>
          <a:ln>
            <a:noFill/>
          </a:ln>
        </p:spPr>
        <p:txBody>
          <a:bodyPr spcFirstLastPara="1" wrap="square" lIns="0" tIns="16500" rIns="0" bIns="0" anchor="t" anchorCtr="0">
            <a:spAutoFit/>
          </a:bodyPr>
          <a:lstStyle/>
          <a:p>
            <a:pPr marL="25400" marR="0" lvl="0" indent="0" algn="l" rtl="0">
              <a:lnSpc>
                <a:spcPct val="100000"/>
              </a:lnSpc>
              <a:spcBef>
                <a:spcPts val="0"/>
              </a:spcBef>
              <a:spcAft>
                <a:spcPts val="0"/>
              </a:spcAft>
              <a:buNone/>
            </a:pPr>
            <a:r>
              <a:rPr lang="en" sz="1300" i="1">
                <a:latin typeface="Times New Roman"/>
                <a:ea typeface="Times New Roman"/>
                <a:cs typeface="Times New Roman"/>
                <a:sym typeface="Times New Roman"/>
              </a:rPr>
              <a:t>G</a:t>
            </a:r>
            <a:r>
              <a:rPr lang="en" sz="1325" i="1" baseline="-25000">
                <a:latin typeface="Times New Roman"/>
                <a:ea typeface="Times New Roman"/>
                <a:cs typeface="Times New Roman"/>
                <a:sym typeface="Times New Roman"/>
              </a:rPr>
              <a:t>I</a:t>
            </a:r>
            <a:endParaRPr sz="1325" baseline="-25000">
              <a:latin typeface="Times New Roman"/>
              <a:ea typeface="Times New Roman"/>
              <a:cs typeface="Times New Roman"/>
              <a:sym typeface="Times New Roman"/>
            </a:endParaRPr>
          </a:p>
        </p:txBody>
      </p:sp>
      <p:sp>
        <p:nvSpPr>
          <p:cNvPr id="1622" name="Google Shape;1622;p82"/>
          <p:cNvSpPr/>
          <p:nvPr/>
        </p:nvSpPr>
        <p:spPr>
          <a:xfrm>
            <a:off x="2955010" y="2353758"/>
            <a:ext cx="384475" cy="501574"/>
          </a:xfrm>
          <a:custGeom>
            <a:avLst/>
            <a:gdLst/>
            <a:ahLst/>
            <a:cxnLst/>
            <a:rect l="l" t="t" r="r" b="b"/>
            <a:pathLst>
              <a:path w="222884" h="314960" extrusionOk="0">
                <a:moveTo>
                  <a:pt x="222729" y="314675"/>
                </a:moveTo>
                <a:lnTo>
                  <a:pt x="222729" y="0"/>
                </a:lnTo>
                <a:lnTo>
                  <a:pt x="0" y="0"/>
                </a:lnTo>
                <a:lnTo>
                  <a:pt x="0" y="314675"/>
                </a:lnTo>
                <a:lnTo>
                  <a:pt x="222729" y="314675"/>
                </a:lnTo>
                <a:close/>
              </a:path>
            </a:pathLst>
          </a:custGeom>
          <a:solidFill>
            <a:srgbClr val="ACAC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300"/>
          </a:p>
        </p:txBody>
      </p:sp>
      <p:sp>
        <p:nvSpPr>
          <p:cNvPr id="1623" name="Google Shape;1623;p82"/>
          <p:cNvSpPr txBox="1"/>
          <p:nvPr/>
        </p:nvSpPr>
        <p:spPr>
          <a:xfrm>
            <a:off x="3089106" y="3466646"/>
            <a:ext cx="151200" cy="161400"/>
          </a:xfrm>
          <a:prstGeom prst="rect">
            <a:avLst/>
          </a:prstGeom>
          <a:noFill/>
          <a:ln>
            <a:noFill/>
          </a:ln>
        </p:spPr>
        <p:txBody>
          <a:bodyPr spcFirstLastPara="1" wrap="square" lIns="0" tIns="0" rIns="0" bIns="0" anchor="t" anchorCtr="0">
            <a:spAutoFit/>
          </a:bodyPr>
          <a:lstStyle/>
          <a:p>
            <a:pPr marL="0" marR="0" lvl="0" indent="0" algn="l" rtl="0">
              <a:lnSpc>
                <a:spcPct val="61666"/>
              </a:lnSpc>
              <a:spcBef>
                <a:spcPts val="0"/>
              </a:spcBef>
              <a:spcAft>
                <a:spcPts val="0"/>
              </a:spcAft>
              <a:buNone/>
            </a:pPr>
            <a:r>
              <a:rPr lang="en" sz="1700" i="1" baseline="30000">
                <a:latin typeface="Times New Roman"/>
                <a:ea typeface="Times New Roman"/>
                <a:cs typeface="Times New Roman"/>
                <a:sym typeface="Times New Roman"/>
              </a:rPr>
              <a:t>f</a:t>
            </a:r>
            <a:r>
              <a:rPr lang="en" sz="950">
                <a:latin typeface="Times New Roman"/>
                <a:ea typeface="Times New Roman"/>
                <a:cs typeface="Times New Roman"/>
                <a:sym typeface="Times New Roman"/>
              </a:rPr>
              <a:t>. </a:t>
            </a:r>
            <a:r>
              <a:rPr lang="en" sz="950" i="1">
                <a:latin typeface="Times New Roman"/>
                <a:ea typeface="Times New Roman"/>
                <a:cs typeface="Times New Roman"/>
                <a:sym typeface="Times New Roman"/>
              </a:rPr>
              <a:t>j</a:t>
            </a:r>
            <a:endParaRPr sz="950">
              <a:latin typeface="Times New Roman"/>
              <a:ea typeface="Times New Roman"/>
              <a:cs typeface="Times New Roman"/>
              <a:sym typeface="Times New Roman"/>
            </a:endParaRPr>
          </a:p>
        </p:txBody>
      </p:sp>
      <p:sp>
        <p:nvSpPr>
          <p:cNvPr id="1624" name="Google Shape;1624;p82"/>
          <p:cNvSpPr txBox="1"/>
          <p:nvPr/>
        </p:nvSpPr>
        <p:spPr>
          <a:xfrm>
            <a:off x="1812703" y="3686262"/>
            <a:ext cx="6582600" cy="754800"/>
          </a:xfrm>
          <a:prstGeom prst="rect">
            <a:avLst/>
          </a:prstGeom>
          <a:noFill/>
          <a:ln>
            <a:noFill/>
          </a:ln>
        </p:spPr>
        <p:txBody>
          <a:bodyPr spcFirstLastPara="1" wrap="square" lIns="0" tIns="11425" rIns="0" bIns="0" anchor="t" anchorCtr="0">
            <a:spAutoFit/>
          </a:bodyPr>
          <a:lstStyle/>
          <a:p>
            <a:pPr marL="1674495" marR="5080" lvl="0" indent="0" algn="l" rtl="0">
              <a:lnSpc>
                <a:spcPct val="104000"/>
              </a:lnSpc>
              <a:spcBef>
                <a:spcPts val="0"/>
              </a:spcBef>
              <a:spcAft>
                <a:spcPts val="0"/>
              </a:spcAft>
              <a:buNone/>
            </a:pPr>
            <a:r>
              <a:rPr lang="en" sz="1300">
                <a:latin typeface="Times New Roman"/>
                <a:ea typeface="Times New Roman"/>
                <a:cs typeface="Times New Roman"/>
                <a:sym typeface="Times New Roman"/>
              </a:rPr>
              <a:t>Profil ligne moyen = distribution marginale de V2  Profil de l’ensemble des individus étudiés</a:t>
            </a:r>
            <a:endParaRPr sz="1300">
              <a:latin typeface="Times New Roman"/>
              <a:ea typeface="Times New Roman"/>
              <a:cs typeface="Times New Roman"/>
              <a:sym typeface="Times New Roman"/>
            </a:endParaRPr>
          </a:p>
          <a:p>
            <a:pPr marL="12700" marR="0" lvl="0" indent="0" algn="l" rtl="0">
              <a:lnSpc>
                <a:spcPct val="100000"/>
              </a:lnSpc>
              <a:spcBef>
                <a:spcPts val="630"/>
              </a:spcBef>
              <a:spcAft>
                <a:spcPts val="0"/>
              </a:spcAft>
              <a:buNone/>
            </a:pPr>
            <a:r>
              <a:rPr lang="en" sz="1600">
                <a:latin typeface="Tahoma"/>
                <a:ea typeface="Tahoma"/>
                <a:cs typeface="Tahoma"/>
                <a:sym typeface="Tahoma"/>
              </a:rPr>
              <a:t>Approche multidimensionnelle de l’écart à l’indépendance</a:t>
            </a:r>
            <a:endParaRPr sz="1600">
              <a:latin typeface="Tahoma"/>
              <a:ea typeface="Tahoma"/>
              <a:cs typeface="Tahoma"/>
              <a:sym typeface="Tahoma"/>
            </a:endParaRPr>
          </a:p>
        </p:txBody>
      </p:sp>
      <p:pic>
        <p:nvPicPr>
          <p:cNvPr id="1625" name="Google Shape;1625;p82" descr="{&quot;aid&quot;:null,&quot;backgroundColor&quot;:&quot;#F8F4F4&quot;,&quot;id&quot;:&quot;5&quot;,&quot;font&quot;:{&quot;size&quot;:12,&quot;family&quot;:&quot;Arial&quot;,&quot;color&quot;:&quot;#000000&quot;},&quot;type&quot;:&quot;$$&quot;,&quot;code&quot;:&quot;$$\\frac{fij}{fi.}$$&quot;,&quot;ts&quot;:1701512372556,&quot;cs&quot;:&quot;MZigK8+slNpy7C0dIEu/6Q==&quot;,&quot;size&quot;:{&quot;width&quot;:28.333333333333332,&quot;height&quot;:42.666666666666664}}"/>
          <p:cNvPicPr preferRelativeResize="0"/>
          <p:nvPr/>
        </p:nvPicPr>
        <p:blipFill>
          <a:blip r:embed="rId3">
            <a:alphaModFix/>
          </a:blip>
          <a:stretch>
            <a:fillRect/>
          </a:stretch>
        </p:blipFill>
        <p:spPr>
          <a:xfrm>
            <a:off x="2971050" y="2342863"/>
            <a:ext cx="269875" cy="406400"/>
          </a:xfrm>
          <a:prstGeom prst="rect">
            <a:avLst/>
          </a:prstGeom>
          <a:noFill/>
          <a:ln>
            <a:noFill/>
          </a:ln>
        </p:spPr>
      </p:pic>
      <p:sp>
        <p:nvSpPr>
          <p:cNvPr id="1626" name="Google Shape;1626;p82"/>
          <p:cNvSpPr txBox="1"/>
          <p:nvPr/>
        </p:nvSpPr>
        <p:spPr>
          <a:xfrm>
            <a:off x="638850" y="59750"/>
            <a:ext cx="7866300" cy="507900"/>
          </a:xfrm>
          <a:prstGeom prst="rect">
            <a:avLst/>
          </a:prstGeom>
          <a:noFill/>
          <a:ln>
            <a:noFill/>
          </a:ln>
        </p:spPr>
        <p:txBody>
          <a:bodyPr spcFirstLastPara="1" wrap="square" lIns="91425" tIns="91425" rIns="91425" bIns="91425" anchor="t" anchorCtr="0">
            <a:spAutoFit/>
          </a:bodyPr>
          <a:lstStyle/>
          <a:p>
            <a:pPr marL="12700" lvl="0" indent="0" algn="ctr" rtl="0">
              <a:spcBef>
                <a:spcPts val="0"/>
              </a:spcBef>
              <a:spcAft>
                <a:spcPts val="0"/>
              </a:spcAft>
              <a:buNone/>
            </a:pPr>
            <a:r>
              <a:rPr lang="en" sz="2100">
                <a:solidFill>
                  <a:srgbClr val="3333B2"/>
                </a:solidFill>
                <a:latin typeface="Tahoma"/>
                <a:ea typeface="Tahoma"/>
                <a:cs typeface="Tahoma"/>
                <a:sym typeface="Tahoma"/>
              </a:rPr>
              <a:t>Comment l’AFC appréhende l’écart à l’indépendance ?</a:t>
            </a:r>
            <a:endParaRPr sz="2100"/>
          </a:p>
        </p:txBody>
      </p:sp>
      <p:pic>
        <p:nvPicPr>
          <p:cNvPr id="1627" name="Google Shape;1627;p82" descr="{&quot;type&quot;:&quot;$$&quot;,&quot;id&quot;:&quot;6&quot;,&quot;backgroundColor&quot;:&quot;#F8F4F4&quot;,&quot;code&quot;:&quot;$$\\frac{fij}{fi.}\\,=\\,f.j$$&quot;,&quot;font&quot;:{&quot;family&quot;:&quot;Arial&quot;,&quot;size&quot;:12,&quot;color&quot;:&quot;#000000&quot;},&quot;aid&quot;:null,&quot;ts&quot;:1701512603682,&quot;cs&quot;:&quot;dPjBZagwSqZa5dw7Y3PWcQ==&quot;,&quot;size&quot;:{&quot;width&quot;:88.16666666666667,&quot;height&quot;:42.666666666666664}}"/>
          <p:cNvPicPr preferRelativeResize="0"/>
          <p:nvPr/>
        </p:nvPicPr>
        <p:blipFill>
          <a:blip r:embed="rId4">
            <a:alphaModFix/>
          </a:blip>
          <a:stretch>
            <a:fillRect/>
          </a:stretch>
        </p:blipFill>
        <p:spPr>
          <a:xfrm>
            <a:off x="5199075" y="567650"/>
            <a:ext cx="839788" cy="406400"/>
          </a:xfrm>
          <a:prstGeom prst="rect">
            <a:avLst/>
          </a:prstGeom>
          <a:noFill/>
          <a:ln>
            <a:noFill/>
          </a:ln>
        </p:spPr>
      </p:pic>
      <p:sp>
        <p:nvSpPr>
          <p:cNvPr id="32" name="ZoneTexte 31"/>
          <p:cNvSpPr txBox="1"/>
          <p:nvPr/>
        </p:nvSpPr>
        <p:spPr>
          <a:xfrm>
            <a:off x="8648700" y="4743450"/>
            <a:ext cx="383438" cy="307777"/>
          </a:xfrm>
          <a:prstGeom prst="rect">
            <a:avLst/>
          </a:prstGeom>
          <a:noFill/>
        </p:spPr>
        <p:txBody>
          <a:bodyPr wrap="none" rtlCol="0">
            <a:spAutoFit/>
          </a:bodyPr>
          <a:lstStyle/>
          <a:p>
            <a:r>
              <a:rPr lang="en-US" dirty="0"/>
              <a:t>50</a:t>
            </a:r>
          </a:p>
        </p:txBody>
      </p:sp>
    </p:spTree>
    <p:extLst>
      <p:ext uri="{BB962C8B-B14F-4D97-AF65-F5344CB8AC3E}">
        <p14:creationId xmlns:p14="http://schemas.microsoft.com/office/powerpoint/2010/main" val="977101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83"/>
          <p:cNvSpPr txBox="1"/>
          <p:nvPr/>
        </p:nvSpPr>
        <p:spPr>
          <a:xfrm>
            <a:off x="1853250" y="91475"/>
            <a:ext cx="5437500" cy="386100"/>
          </a:xfrm>
          <a:prstGeom prst="rect">
            <a:avLst/>
          </a:prstGeom>
          <a:noFill/>
          <a:ln>
            <a:noFill/>
          </a:ln>
        </p:spPr>
        <p:txBody>
          <a:bodyPr spcFirstLastPara="1" wrap="square" lIns="0" tIns="62225" rIns="0" bIns="0" anchor="t" anchorCtr="0">
            <a:spAutoFit/>
          </a:bodyPr>
          <a:lstStyle/>
          <a:p>
            <a:pPr marL="88900" lvl="0" indent="0" algn="ctr" rtl="0">
              <a:spcBef>
                <a:spcPts val="0"/>
              </a:spcBef>
              <a:spcAft>
                <a:spcPts val="0"/>
              </a:spcAft>
              <a:buClr>
                <a:srgbClr val="000000"/>
              </a:buClr>
              <a:buFont typeface="Arial"/>
              <a:buNone/>
            </a:pPr>
            <a:r>
              <a:rPr lang="en" sz="2100">
                <a:solidFill>
                  <a:srgbClr val="3333B2"/>
                </a:solidFill>
                <a:latin typeface="Tahoma"/>
                <a:ea typeface="Tahoma"/>
                <a:cs typeface="Tahoma"/>
                <a:sym typeface="Tahoma"/>
              </a:rPr>
              <a:t>Comparaison du profil ligne au profil moyen</a:t>
            </a:r>
            <a:endParaRPr sz="2100"/>
          </a:p>
        </p:txBody>
      </p:sp>
      <p:graphicFrame>
        <p:nvGraphicFramePr>
          <p:cNvPr id="1633" name="Google Shape;1633;p83"/>
          <p:cNvGraphicFramePr/>
          <p:nvPr/>
        </p:nvGraphicFramePr>
        <p:xfrm>
          <a:off x="1494089" y="1202135"/>
          <a:ext cx="5848125" cy="873600"/>
        </p:xfrm>
        <a:graphic>
          <a:graphicData uri="http://schemas.openxmlformats.org/drawingml/2006/table">
            <a:tbl>
              <a:tblPr firstRow="1" bandRow="1">
                <a:noFill/>
              </a:tblPr>
              <a:tblGrid>
                <a:gridCol w="2078725">
                  <a:extLst>
                    <a:ext uri="{9D8B030D-6E8A-4147-A177-3AD203B41FA5}">
                      <a16:colId xmlns="" xmlns:a16="http://schemas.microsoft.com/office/drawing/2014/main" val="20000"/>
                    </a:ext>
                  </a:extLst>
                </a:gridCol>
                <a:gridCol w="1209925">
                  <a:extLst>
                    <a:ext uri="{9D8B030D-6E8A-4147-A177-3AD203B41FA5}">
                      <a16:colId xmlns="" xmlns:a16="http://schemas.microsoft.com/office/drawing/2014/main" val="20001"/>
                    </a:ext>
                  </a:extLst>
                </a:gridCol>
                <a:gridCol w="1505200">
                  <a:extLst>
                    <a:ext uri="{9D8B030D-6E8A-4147-A177-3AD203B41FA5}">
                      <a16:colId xmlns="" xmlns:a16="http://schemas.microsoft.com/office/drawing/2014/main" val="20002"/>
                    </a:ext>
                  </a:extLst>
                </a:gridCol>
                <a:gridCol w="1054275">
                  <a:extLst>
                    <a:ext uri="{9D8B030D-6E8A-4147-A177-3AD203B41FA5}">
                      <a16:colId xmlns="" xmlns:a16="http://schemas.microsoft.com/office/drawing/2014/main" val="20003"/>
                    </a:ext>
                  </a:extLst>
                </a:gridCol>
              </a:tblGrid>
              <a:tr h="231925">
                <a:tc>
                  <a:txBody>
                    <a:bodyPr/>
                    <a:lstStyle/>
                    <a:p>
                      <a:pPr marL="31750" marR="0" lvl="0" indent="0" algn="l" rtl="0">
                        <a:lnSpc>
                          <a:spcPct val="105000"/>
                        </a:lnSpc>
                        <a:spcBef>
                          <a:spcPts val="0"/>
                        </a:spcBef>
                        <a:spcAft>
                          <a:spcPts val="0"/>
                        </a:spcAft>
                        <a:buNone/>
                      </a:pPr>
                      <a:r>
                        <a:rPr lang="en" sz="1100" u="none" strike="noStrike" cap="none">
                          <a:latin typeface="Tahoma"/>
                          <a:ea typeface="Tahoma"/>
                          <a:cs typeface="Tahoma"/>
                          <a:sym typeface="Tahoma"/>
                        </a:rPr>
                        <a:t>2 conj. tr. également</a:t>
                      </a:r>
                      <a:endParaRPr sz="1100" u="none" strike="noStrike" cap="none">
                        <a:latin typeface="Tahoma"/>
                        <a:ea typeface="Tahoma"/>
                        <a:cs typeface="Tahoma"/>
                        <a:sym typeface="Tahoma"/>
                      </a:endParaRPr>
                    </a:p>
                  </a:txBody>
                  <a:tcPr marL="0" marR="0" marT="15250" marB="0"/>
                </a:tc>
                <a:tc>
                  <a:txBody>
                    <a:bodyPr/>
                    <a:lstStyle/>
                    <a:p>
                      <a:pPr marL="202565" marR="0" lvl="0" indent="0" algn="l" rtl="0">
                        <a:lnSpc>
                          <a:spcPct val="105000"/>
                        </a:lnSpc>
                        <a:spcBef>
                          <a:spcPts val="0"/>
                        </a:spcBef>
                        <a:spcAft>
                          <a:spcPts val="0"/>
                        </a:spcAft>
                        <a:buNone/>
                      </a:pPr>
                      <a:r>
                        <a:rPr lang="en" sz="1100" u="none" strike="noStrike" cap="none">
                          <a:latin typeface="Tahoma"/>
                          <a:ea typeface="Tahoma"/>
                          <a:cs typeface="Tahoma"/>
                          <a:sym typeface="Tahoma"/>
                        </a:rPr>
                        <a:t>4.98</a:t>
                      </a:r>
                      <a:endParaRPr sz="1100" u="none" strike="noStrike" cap="none">
                        <a:latin typeface="Tahoma"/>
                        <a:ea typeface="Tahoma"/>
                        <a:cs typeface="Tahoma"/>
                        <a:sym typeface="Tahoma"/>
                      </a:endParaRPr>
                    </a:p>
                  </a:txBody>
                  <a:tcPr marL="0" marR="0" marT="15250" marB="0"/>
                </a:tc>
                <a:tc>
                  <a:txBody>
                    <a:bodyPr/>
                    <a:lstStyle/>
                    <a:p>
                      <a:pPr marL="300990" marR="0" lvl="0" indent="0" algn="l" rtl="0">
                        <a:lnSpc>
                          <a:spcPct val="105000"/>
                        </a:lnSpc>
                        <a:spcBef>
                          <a:spcPts val="0"/>
                        </a:spcBef>
                        <a:spcAft>
                          <a:spcPts val="0"/>
                        </a:spcAft>
                        <a:buNone/>
                      </a:pPr>
                      <a:r>
                        <a:rPr lang="en" sz="1100" u="none" strike="noStrike" cap="none">
                          <a:latin typeface="Tahoma"/>
                          <a:ea typeface="Tahoma"/>
                          <a:cs typeface="Tahoma"/>
                          <a:sym typeface="Tahoma"/>
                        </a:rPr>
                        <a:t>54.41</a:t>
                      </a:r>
                      <a:endParaRPr sz="1100" u="none" strike="noStrike" cap="none">
                        <a:latin typeface="Tahoma"/>
                        <a:ea typeface="Tahoma"/>
                        <a:cs typeface="Tahoma"/>
                        <a:sym typeface="Tahoma"/>
                      </a:endParaRPr>
                    </a:p>
                  </a:txBody>
                  <a:tcPr marL="0" marR="0" marT="15250" marB="0"/>
                </a:tc>
                <a:tc>
                  <a:txBody>
                    <a:bodyPr/>
                    <a:lstStyle/>
                    <a:p>
                      <a:pPr marL="0" marR="24130" lvl="0" indent="0" algn="r" rtl="0">
                        <a:lnSpc>
                          <a:spcPct val="105000"/>
                        </a:lnSpc>
                        <a:spcBef>
                          <a:spcPts val="0"/>
                        </a:spcBef>
                        <a:spcAft>
                          <a:spcPts val="0"/>
                        </a:spcAft>
                        <a:buNone/>
                      </a:pPr>
                      <a:r>
                        <a:rPr lang="en" sz="1100" u="none" strike="noStrike" cap="none">
                          <a:latin typeface="Tahoma"/>
                          <a:ea typeface="Tahoma"/>
                          <a:cs typeface="Tahoma"/>
                          <a:sym typeface="Tahoma"/>
                        </a:rPr>
                        <a:t>40.61</a:t>
                      </a:r>
                      <a:endParaRPr sz="1100" u="none" strike="noStrike" cap="none">
                        <a:latin typeface="Tahoma"/>
                        <a:ea typeface="Tahoma"/>
                        <a:cs typeface="Tahoma"/>
                        <a:sym typeface="Tahoma"/>
                      </a:endParaRPr>
                    </a:p>
                  </a:txBody>
                  <a:tcPr marL="0" marR="0" marT="15250" marB="0"/>
                </a:tc>
                <a:extLst>
                  <a:ext uri="{0D108BD9-81ED-4DB2-BD59-A6C34878D82A}">
                    <a16:rowId xmlns="" xmlns:a16="http://schemas.microsoft.com/office/drawing/2014/main" val="10000"/>
                  </a:ext>
                </a:extLst>
              </a:tr>
              <a:tr h="207200">
                <a:tc>
                  <a:txBody>
                    <a:bodyPr/>
                    <a:lstStyle/>
                    <a:p>
                      <a:pPr marL="31750" marR="0" lvl="0" indent="0" algn="l" rtl="0">
                        <a:lnSpc>
                          <a:spcPct val="105000"/>
                        </a:lnSpc>
                        <a:spcBef>
                          <a:spcPts val="0"/>
                        </a:spcBef>
                        <a:spcAft>
                          <a:spcPts val="0"/>
                        </a:spcAft>
                        <a:buNone/>
                      </a:pPr>
                      <a:r>
                        <a:rPr lang="en" sz="1100" u="none" strike="noStrike" cap="none">
                          <a:latin typeface="Tahoma"/>
                          <a:ea typeface="Tahoma"/>
                          <a:cs typeface="Tahoma"/>
                          <a:sym typeface="Tahoma"/>
                        </a:rPr>
                        <a:t>trav. mari + absorbant</a:t>
                      </a:r>
                      <a:endParaRPr sz="1100" u="none" strike="noStrike" cap="none">
                        <a:latin typeface="Tahoma"/>
                        <a:ea typeface="Tahoma"/>
                        <a:cs typeface="Tahoma"/>
                        <a:sym typeface="Tahoma"/>
                      </a:endParaRPr>
                    </a:p>
                  </a:txBody>
                  <a:tcPr marL="0" marR="0" marT="625" marB="0"/>
                </a:tc>
                <a:tc>
                  <a:txBody>
                    <a:bodyPr/>
                    <a:lstStyle/>
                    <a:p>
                      <a:pPr marL="201930" marR="0" lvl="0" indent="0" algn="l" rtl="0">
                        <a:lnSpc>
                          <a:spcPct val="105000"/>
                        </a:lnSpc>
                        <a:spcBef>
                          <a:spcPts val="0"/>
                        </a:spcBef>
                        <a:spcAft>
                          <a:spcPts val="0"/>
                        </a:spcAft>
                        <a:buNone/>
                      </a:pPr>
                      <a:r>
                        <a:rPr lang="en" sz="1100" u="none" strike="noStrike" cap="none">
                          <a:latin typeface="Tahoma"/>
                          <a:ea typeface="Tahoma"/>
                          <a:cs typeface="Tahoma"/>
                          <a:sym typeface="Tahoma"/>
                        </a:rPr>
                        <a:t>5.41</a:t>
                      </a:r>
                      <a:endParaRPr sz="1100" u="none" strike="noStrike" cap="none">
                        <a:latin typeface="Tahoma"/>
                        <a:ea typeface="Tahoma"/>
                        <a:cs typeface="Tahoma"/>
                        <a:sym typeface="Tahoma"/>
                      </a:endParaRPr>
                    </a:p>
                  </a:txBody>
                  <a:tcPr marL="0" marR="0" marT="625" marB="0"/>
                </a:tc>
                <a:tc>
                  <a:txBody>
                    <a:bodyPr/>
                    <a:lstStyle/>
                    <a:p>
                      <a:pPr marL="300355" marR="0" lvl="0" indent="0" algn="l" rtl="0">
                        <a:lnSpc>
                          <a:spcPct val="105000"/>
                        </a:lnSpc>
                        <a:spcBef>
                          <a:spcPts val="0"/>
                        </a:spcBef>
                        <a:spcAft>
                          <a:spcPts val="0"/>
                        </a:spcAft>
                        <a:buNone/>
                      </a:pPr>
                      <a:r>
                        <a:rPr lang="en" sz="1100" u="none" strike="noStrike" cap="none">
                          <a:latin typeface="Tahoma"/>
                          <a:ea typeface="Tahoma"/>
                          <a:cs typeface="Tahoma"/>
                          <a:sym typeface="Tahoma"/>
                        </a:rPr>
                        <a:t>73.51</a:t>
                      </a:r>
                      <a:endParaRPr sz="1100" u="none" strike="noStrike" cap="none">
                        <a:latin typeface="Tahoma"/>
                        <a:ea typeface="Tahoma"/>
                        <a:cs typeface="Tahoma"/>
                        <a:sym typeface="Tahoma"/>
                      </a:endParaRPr>
                    </a:p>
                  </a:txBody>
                  <a:tcPr marL="0" marR="0" marT="625" marB="0"/>
                </a:tc>
                <a:tc>
                  <a:txBody>
                    <a:bodyPr/>
                    <a:lstStyle/>
                    <a:p>
                      <a:pPr marL="0" marR="24130" lvl="0" indent="0" algn="r" rtl="0">
                        <a:lnSpc>
                          <a:spcPct val="105000"/>
                        </a:lnSpc>
                        <a:spcBef>
                          <a:spcPts val="0"/>
                        </a:spcBef>
                        <a:spcAft>
                          <a:spcPts val="0"/>
                        </a:spcAft>
                        <a:buNone/>
                      </a:pPr>
                      <a:r>
                        <a:rPr lang="en" sz="1100" u="none" strike="noStrike" cap="none">
                          <a:latin typeface="Tahoma"/>
                          <a:ea typeface="Tahoma"/>
                          <a:cs typeface="Tahoma"/>
                          <a:sym typeface="Tahoma"/>
                        </a:rPr>
                        <a:t>21.08</a:t>
                      </a:r>
                      <a:endParaRPr sz="1100" u="none" strike="noStrike" cap="none">
                        <a:latin typeface="Tahoma"/>
                        <a:ea typeface="Tahoma"/>
                        <a:cs typeface="Tahoma"/>
                        <a:sym typeface="Tahoma"/>
                      </a:endParaRPr>
                    </a:p>
                  </a:txBody>
                  <a:tcPr marL="0" marR="0" marT="625" marB="0"/>
                </a:tc>
                <a:extLst>
                  <a:ext uri="{0D108BD9-81ED-4DB2-BD59-A6C34878D82A}">
                    <a16:rowId xmlns="" xmlns:a16="http://schemas.microsoft.com/office/drawing/2014/main" val="10001"/>
                  </a:ext>
                </a:extLst>
              </a:tr>
              <a:tr h="207200">
                <a:tc>
                  <a:txBody>
                    <a:bodyPr/>
                    <a:lstStyle/>
                    <a:p>
                      <a:pPr marL="31750" marR="0" lvl="0" indent="0" algn="l" rtl="0">
                        <a:lnSpc>
                          <a:spcPct val="105000"/>
                        </a:lnSpc>
                        <a:spcBef>
                          <a:spcPts val="0"/>
                        </a:spcBef>
                        <a:spcAft>
                          <a:spcPts val="0"/>
                        </a:spcAft>
                        <a:buNone/>
                      </a:pPr>
                      <a:r>
                        <a:rPr lang="en" sz="1100" u="none" strike="noStrike" cap="none">
                          <a:latin typeface="Tahoma"/>
                          <a:ea typeface="Tahoma"/>
                          <a:cs typeface="Tahoma"/>
                          <a:sym typeface="Tahoma"/>
                        </a:rPr>
                        <a:t>seul le mari travaille</a:t>
                      </a:r>
                      <a:endParaRPr sz="1100" u="none" strike="noStrike" cap="none">
                        <a:latin typeface="Tahoma"/>
                        <a:ea typeface="Tahoma"/>
                        <a:cs typeface="Tahoma"/>
                        <a:sym typeface="Tahoma"/>
                      </a:endParaRPr>
                    </a:p>
                  </a:txBody>
                  <a:tcPr marL="0" marR="0" marT="625" marB="0"/>
                </a:tc>
                <a:tc>
                  <a:txBody>
                    <a:bodyPr/>
                    <a:lstStyle/>
                    <a:p>
                      <a:pPr marL="174625" marR="0" lvl="0" indent="0" algn="l" rtl="0">
                        <a:lnSpc>
                          <a:spcPct val="105000"/>
                        </a:lnSpc>
                        <a:spcBef>
                          <a:spcPts val="0"/>
                        </a:spcBef>
                        <a:spcAft>
                          <a:spcPts val="0"/>
                        </a:spcAft>
                        <a:buNone/>
                      </a:pPr>
                      <a:r>
                        <a:rPr lang="en" sz="1100" u="none" strike="noStrike" cap="none">
                          <a:latin typeface="Tahoma"/>
                          <a:ea typeface="Tahoma"/>
                          <a:cs typeface="Tahoma"/>
                          <a:sym typeface="Tahoma"/>
                        </a:rPr>
                        <a:t>26.54</a:t>
                      </a:r>
                      <a:endParaRPr sz="1100" u="none" strike="noStrike" cap="none">
                        <a:latin typeface="Tahoma"/>
                        <a:ea typeface="Tahoma"/>
                        <a:cs typeface="Tahoma"/>
                        <a:sym typeface="Tahoma"/>
                      </a:endParaRPr>
                    </a:p>
                  </a:txBody>
                  <a:tcPr marL="0" marR="0" marT="625" marB="0"/>
                </a:tc>
                <a:tc>
                  <a:txBody>
                    <a:bodyPr/>
                    <a:lstStyle/>
                    <a:p>
                      <a:pPr marL="300355" marR="0" lvl="0" indent="0" algn="l" rtl="0">
                        <a:lnSpc>
                          <a:spcPct val="105000"/>
                        </a:lnSpc>
                        <a:spcBef>
                          <a:spcPts val="0"/>
                        </a:spcBef>
                        <a:spcAft>
                          <a:spcPts val="0"/>
                        </a:spcAft>
                        <a:buNone/>
                      </a:pPr>
                      <a:r>
                        <a:rPr lang="en" sz="1100" u="none" strike="noStrike" cap="none">
                          <a:latin typeface="Tahoma"/>
                          <a:ea typeface="Tahoma"/>
                          <a:cs typeface="Tahoma"/>
                          <a:sym typeface="Tahoma"/>
                        </a:rPr>
                        <a:t>63.11</a:t>
                      </a:r>
                      <a:endParaRPr sz="1100" u="none" strike="noStrike" cap="none">
                        <a:latin typeface="Tahoma"/>
                        <a:ea typeface="Tahoma"/>
                        <a:cs typeface="Tahoma"/>
                        <a:sym typeface="Tahoma"/>
                      </a:endParaRPr>
                    </a:p>
                  </a:txBody>
                  <a:tcPr marL="0" marR="0" marT="625" marB="0"/>
                </a:tc>
                <a:tc>
                  <a:txBody>
                    <a:bodyPr/>
                    <a:lstStyle/>
                    <a:p>
                      <a:pPr marL="0" marR="24765" lvl="0" indent="0" algn="r" rtl="0">
                        <a:lnSpc>
                          <a:spcPct val="105000"/>
                        </a:lnSpc>
                        <a:spcBef>
                          <a:spcPts val="0"/>
                        </a:spcBef>
                        <a:spcAft>
                          <a:spcPts val="0"/>
                        </a:spcAft>
                        <a:buNone/>
                      </a:pPr>
                      <a:r>
                        <a:rPr lang="en" sz="1100" u="none" strike="noStrike" cap="none">
                          <a:latin typeface="Tahoma"/>
                          <a:ea typeface="Tahoma"/>
                          <a:cs typeface="Tahoma"/>
                          <a:sym typeface="Tahoma"/>
                        </a:rPr>
                        <a:t>10.35</a:t>
                      </a:r>
                      <a:endParaRPr sz="1100" u="none" strike="noStrike" cap="none">
                        <a:latin typeface="Tahoma"/>
                        <a:ea typeface="Tahoma"/>
                        <a:cs typeface="Tahoma"/>
                        <a:sym typeface="Tahoma"/>
                      </a:endParaRPr>
                    </a:p>
                  </a:txBody>
                  <a:tcPr marL="0" marR="0" marT="625" marB="0"/>
                </a:tc>
                <a:extLst>
                  <a:ext uri="{0D108BD9-81ED-4DB2-BD59-A6C34878D82A}">
                    <a16:rowId xmlns="" xmlns:a16="http://schemas.microsoft.com/office/drawing/2014/main" val="10002"/>
                  </a:ext>
                </a:extLst>
              </a:tr>
              <a:tr h="227275">
                <a:tc>
                  <a:txBody>
                    <a:bodyPr/>
                    <a:lstStyle/>
                    <a:p>
                      <a:pPr marL="31750" marR="0" lvl="0" indent="0" algn="l" rtl="0">
                        <a:lnSpc>
                          <a:spcPct val="118750"/>
                        </a:lnSpc>
                        <a:spcBef>
                          <a:spcPts val="0"/>
                        </a:spcBef>
                        <a:spcAft>
                          <a:spcPts val="0"/>
                        </a:spcAft>
                        <a:buNone/>
                      </a:pPr>
                      <a:r>
                        <a:rPr lang="en" sz="1100" u="none" strike="noStrike" cap="none">
                          <a:latin typeface="Tahoma"/>
                          <a:ea typeface="Tahoma"/>
                          <a:cs typeface="Tahoma"/>
                          <a:sym typeface="Tahoma"/>
                        </a:rPr>
                        <a:t>marge ligne</a:t>
                      </a:r>
                      <a:endParaRPr sz="1100" u="none" strike="noStrike" cap="none">
                        <a:latin typeface="Tahoma"/>
                        <a:ea typeface="Tahoma"/>
                        <a:cs typeface="Tahoma"/>
                        <a:sym typeface="Tahoma"/>
                      </a:endParaRPr>
                    </a:p>
                  </a:txBody>
                  <a:tcPr marL="0" marR="0" marT="625" marB="0"/>
                </a:tc>
                <a:tc>
                  <a:txBody>
                    <a:bodyPr/>
                    <a:lstStyle/>
                    <a:p>
                      <a:pPr marL="175260" marR="0" lvl="0" indent="0" algn="l" rtl="0">
                        <a:lnSpc>
                          <a:spcPct val="118750"/>
                        </a:lnSpc>
                        <a:spcBef>
                          <a:spcPts val="0"/>
                        </a:spcBef>
                        <a:spcAft>
                          <a:spcPts val="0"/>
                        </a:spcAft>
                        <a:buNone/>
                      </a:pPr>
                      <a:r>
                        <a:rPr lang="en" sz="1100" u="none" strike="noStrike" cap="none">
                          <a:latin typeface="Tahoma"/>
                          <a:ea typeface="Tahoma"/>
                          <a:cs typeface="Tahoma"/>
                          <a:sym typeface="Tahoma"/>
                        </a:rPr>
                        <a:t>16.47</a:t>
                      </a:r>
                      <a:endParaRPr sz="1100" u="none" strike="noStrike" cap="none">
                        <a:latin typeface="Tahoma"/>
                        <a:ea typeface="Tahoma"/>
                        <a:cs typeface="Tahoma"/>
                        <a:sym typeface="Tahoma"/>
                      </a:endParaRPr>
                    </a:p>
                  </a:txBody>
                  <a:tcPr marL="0" marR="0" marT="625" marB="0"/>
                </a:tc>
                <a:tc>
                  <a:txBody>
                    <a:bodyPr/>
                    <a:lstStyle/>
                    <a:p>
                      <a:pPr marL="300355" marR="0" lvl="0" indent="0" algn="l" rtl="0">
                        <a:lnSpc>
                          <a:spcPct val="118750"/>
                        </a:lnSpc>
                        <a:spcBef>
                          <a:spcPts val="0"/>
                        </a:spcBef>
                        <a:spcAft>
                          <a:spcPts val="0"/>
                        </a:spcAft>
                        <a:buNone/>
                      </a:pPr>
                      <a:r>
                        <a:rPr lang="en" sz="1100" u="none" strike="noStrike" cap="none">
                          <a:latin typeface="Tahoma"/>
                          <a:ea typeface="Tahoma"/>
                          <a:cs typeface="Tahoma"/>
                          <a:sym typeface="Tahoma"/>
                        </a:rPr>
                        <a:t>65.14</a:t>
                      </a:r>
                      <a:endParaRPr sz="1100" u="none" strike="noStrike" cap="none">
                        <a:latin typeface="Tahoma"/>
                        <a:ea typeface="Tahoma"/>
                        <a:cs typeface="Tahoma"/>
                        <a:sym typeface="Tahoma"/>
                      </a:endParaRPr>
                    </a:p>
                  </a:txBody>
                  <a:tcPr marL="0" marR="0" marT="625" marB="0"/>
                </a:tc>
                <a:tc>
                  <a:txBody>
                    <a:bodyPr/>
                    <a:lstStyle/>
                    <a:p>
                      <a:pPr marL="0" marR="24130" lvl="0" indent="0" algn="r" rtl="0">
                        <a:lnSpc>
                          <a:spcPct val="118750"/>
                        </a:lnSpc>
                        <a:spcBef>
                          <a:spcPts val="0"/>
                        </a:spcBef>
                        <a:spcAft>
                          <a:spcPts val="0"/>
                        </a:spcAft>
                        <a:buNone/>
                      </a:pPr>
                      <a:r>
                        <a:rPr lang="en" sz="1100" u="none" strike="noStrike" cap="none">
                          <a:latin typeface="Tahoma"/>
                          <a:ea typeface="Tahoma"/>
                          <a:cs typeface="Tahoma"/>
                          <a:sym typeface="Tahoma"/>
                        </a:rPr>
                        <a:t>18.39</a:t>
                      </a:r>
                      <a:endParaRPr sz="1100" u="none" strike="noStrike" cap="none">
                        <a:latin typeface="Tahoma"/>
                        <a:ea typeface="Tahoma"/>
                        <a:cs typeface="Tahoma"/>
                        <a:sym typeface="Tahoma"/>
                      </a:endParaRPr>
                    </a:p>
                  </a:txBody>
                  <a:tcPr marL="0" marR="0" marT="625" marB="0"/>
                </a:tc>
                <a:extLst>
                  <a:ext uri="{0D108BD9-81ED-4DB2-BD59-A6C34878D82A}">
                    <a16:rowId xmlns="" xmlns:a16="http://schemas.microsoft.com/office/drawing/2014/main" val="10003"/>
                  </a:ext>
                </a:extLst>
              </a:tr>
            </a:tbl>
          </a:graphicData>
        </a:graphic>
      </p:graphicFrame>
      <p:sp>
        <p:nvSpPr>
          <p:cNvPr id="1634" name="Google Shape;1634;p83"/>
          <p:cNvSpPr txBox="1"/>
          <p:nvPr/>
        </p:nvSpPr>
        <p:spPr>
          <a:xfrm>
            <a:off x="3337964" y="2422399"/>
            <a:ext cx="1363200" cy="1860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1100">
                <a:latin typeface="Arial"/>
                <a:ea typeface="Arial"/>
                <a:cs typeface="Arial"/>
                <a:sym typeface="Arial"/>
              </a:rPr>
              <a:t>2 conj. tr. également</a:t>
            </a:r>
            <a:endParaRPr sz="1100">
              <a:latin typeface="Arial"/>
              <a:ea typeface="Arial"/>
              <a:cs typeface="Arial"/>
              <a:sym typeface="Arial"/>
            </a:endParaRPr>
          </a:p>
        </p:txBody>
      </p:sp>
      <p:sp>
        <p:nvSpPr>
          <p:cNvPr id="1635" name="Google Shape;1635;p83"/>
          <p:cNvSpPr txBox="1"/>
          <p:nvPr/>
        </p:nvSpPr>
        <p:spPr>
          <a:xfrm>
            <a:off x="3412050" y="2730250"/>
            <a:ext cx="1290900" cy="422700"/>
          </a:xfrm>
          <a:prstGeom prst="rect">
            <a:avLst/>
          </a:prstGeom>
          <a:noFill/>
          <a:ln>
            <a:noFill/>
          </a:ln>
        </p:spPr>
        <p:txBody>
          <a:bodyPr spcFirstLastPara="1" wrap="square" lIns="0" tIns="16500" rIns="0" bIns="0" anchor="t" anchorCtr="0">
            <a:spAutoFit/>
          </a:bodyPr>
          <a:lstStyle/>
          <a:p>
            <a:pPr marL="0" marR="6985" lvl="0" indent="0" algn="r" rtl="0">
              <a:lnSpc>
                <a:spcPct val="100000"/>
              </a:lnSpc>
              <a:spcBef>
                <a:spcPts val="0"/>
              </a:spcBef>
              <a:spcAft>
                <a:spcPts val="0"/>
              </a:spcAft>
              <a:buNone/>
            </a:pPr>
            <a:r>
              <a:rPr lang="en" sz="1100">
                <a:latin typeface="Arial"/>
                <a:ea typeface="Arial"/>
                <a:cs typeface="Arial"/>
                <a:sym typeface="Arial"/>
              </a:rPr>
              <a:t>Trav. mari + absorb.</a:t>
            </a:r>
            <a:endParaRPr sz="1100">
              <a:latin typeface="Arial"/>
              <a:ea typeface="Arial"/>
              <a:cs typeface="Arial"/>
              <a:sym typeface="Arial"/>
            </a:endParaRPr>
          </a:p>
          <a:p>
            <a:pPr marL="0" marR="5080" lvl="0" indent="0" algn="r" rtl="0">
              <a:lnSpc>
                <a:spcPct val="100000"/>
              </a:lnSpc>
              <a:spcBef>
                <a:spcPts val="525"/>
              </a:spcBef>
              <a:spcAft>
                <a:spcPts val="0"/>
              </a:spcAft>
              <a:buNone/>
            </a:pPr>
            <a:endParaRPr sz="1100">
              <a:latin typeface="Arial"/>
              <a:ea typeface="Arial"/>
              <a:cs typeface="Arial"/>
              <a:sym typeface="Arial"/>
            </a:endParaRPr>
          </a:p>
        </p:txBody>
      </p:sp>
      <p:grpSp>
        <p:nvGrpSpPr>
          <p:cNvPr id="1636" name="Google Shape;1636;p83"/>
          <p:cNvGrpSpPr/>
          <p:nvPr/>
        </p:nvGrpSpPr>
        <p:grpSpPr>
          <a:xfrm>
            <a:off x="1494100" y="2364536"/>
            <a:ext cx="1600192" cy="673869"/>
            <a:chOff x="500984" y="1526038"/>
            <a:chExt cx="878840" cy="393064"/>
          </a:xfrm>
        </p:grpSpPr>
        <p:sp>
          <p:nvSpPr>
            <p:cNvPr id="1637" name="Google Shape;1637;p83"/>
            <p:cNvSpPr/>
            <p:nvPr/>
          </p:nvSpPr>
          <p:spPr>
            <a:xfrm>
              <a:off x="500984" y="1526038"/>
              <a:ext cx="878840" cy="393064"/>
            </a:xfrm>
            <a:custGeom>
              <a:avLst/>
              <a:gdLst/>
              <a:ahLst/>
              <a:cxnLst/>
              <a:rect l="l" t="t" r="r" b="b"/>
              <a:pathLst>
                <a:path w="878840" h="393064" extrusionOk="0">
                  <a:moveTo>
                    <a:pt x="878661" y="391229"/>
                  </a:moveTo>
                  <a:lnTo>
                    <a:pt x="878661" y="1603"/>
                  </a:lnTo>
                  <a:lnTo>
                    <a:pt x="877058" y="0"/>
                  </a:lnTo>
                  <a:lnTo>
                    <a:pt x="1603" y="0"/>
                  </a:lnTo>
                  <a:lnTo>
                    <a:pt x="0" y="1603"/>
                  </a:lnTo>
                  <a:lnTo>
                    <a:pt x="0" y="391229"/>
                  </a:lnTo>
                  <a:lnTo>
                    <a:pt x="1603" y="392833"/>
                  </a:lnTo>
                  <a:lnTo>
                    <a:pt x="3206" y="392833"/>
                  </a:lnTo>
                  <a:lnTo>
                    <a:pt x="3206" y="7215"/>
                  </a:lnTo>
                  <a:lnTo>
                    <a:pt x="6413" y="4008"/>
                  </a:lnTo>
                  <a:lnTo>
                    <a:pt x="6413" y="7215"/>
                  </a:lnTo>
                  <a:lnTo>
                    <a:pt x="872248" y="7215"/>
                  </a:lnTo>
                  <a:lnTo>
                    <a:pt x="872248" y="4008"/>
                  </a:lnTo>
                  <a:lnTo>
                    <a:pt x="875454" y="7215"/>
                  </a:lnTo>
                  <a:lnTo>
                    <a:pt x="875454" y="392833"/>
                  </a:lnTo>
                  <a:lnTo>
                    <a:pt x="877058" y="392833"/>
                  </a:lnTo>
                  <a:lnTo>
                    <a:pt x="878661" y="391229"/>
                  </a:lnTo>
                  <a:close/>
                </a:path>
                <a:path w="878840" h="393064" extrusionOk="0">
                  <a:moveTo>
                    <a:pt x="6413" y="7215"/>
                  </a:moveTo>
                  <a:lnTo>
                    <a:pt x="6413" y="4008"/>
                  </a:lnTo>
                  <a:lnTo>
                    <a:pt x="3206" y="7215"/>
                  </a:lnTo>
                  <a:lnTo>
                    <a:pt x="6413" y="7215"/>
                  </a:lnTo>
                  <a:close/>
                </a:path>
                <a:path w="878840" h="393064" extrusionOk="0">
                  <a:moveTo>
                    <a:pt x="6413" y="386419"/>
                  </a:moveTo>
                  <a:lnTo>
                    <a:pt x="6413" y="7215"/>
                  </a:lnTo>
                  <a:lnTo>
                    <a:pt x="3206" y="7215"/>
                  </a:lnTo>
                  <a:lnTo>
                    <a:pt x="3206" y="386419"/>
                  </a:lnTo>
                  <a:lnTo>
                    <a:pt x="6413" y="386419"/>
                  </a:lnTo>
                  <a:close/>
                </a:path>
                <a:path w="878840" h="393064" extrusionOk="0">
                  <a:moveTo>
                    <a:pt x="875454" y="386419"/>
                  </a:moveTo>
                  <a:lnTo>
                    <a:pt x="3206" y="386419"/>
                  </a:lnTo>
                  <a:lnTo>
                    <a:pt x="6413" y="389626"/>
                  </a:lnTo>
                  <a:lnTo>
                    <a:pt x="6413" y="392833"/>
                  </a:lnTo>
                  <a:lnTo>
                    <a:pt x="872248" y="392833"/>
                  </a:lnTo>
                  <a:lnTo>
                    <a:pt x="872248" y="389626"/>
                  </a:lnTo>
                  <a:lnTo>
                    <a:pt x="875454" y="386419"/>
                  </a:lnTo>
                  <a:close/>
                </a:path>
                <a:path w="878840" h="393064" extrusionOk="0">
                  <a:moveTo>
                    <a:pt x="6413" y="392833"/>
                  </a:moveTo>
                  <a:lnTo>
                    <a:pt x="6413" y="389626"/>
                  </a:lnTo>
                  <a:lnTo>
                    <a:pt x="3206" y="386419"/>
                  </a:lnTo>
                  <a:lnTo>
                    <a:pt x="3206" y="392833"/>
                  </a:lnTo>
                  <a:lnTo>
                    <a:pt x="6413" y="392833"/>
                  </a:lnTo>
                  <a:close/>
                </a:path>
                <a:path w="878840" h="393064" extrusionOk="0">
                  <a:moveTo>
                    <a:pt x="875454" y="7215"/>
                  </a:moveTo>
                  <a:lnTo>
                    <a:pt x="872248" y="4008"/>
                  </a:lnTo>
                  <a:lnTo>
                    <a:pt x="872248" y="7215"/>
                  </a:lnTo>
                  <a:lnTo>
                    <a:pt x="875454" y="7215"/>
                  </a:lnTo>
                  <a:close/>
                </a:path>
                <a:path w="878840" h="393064" extrusionOk="0">
                  <a:moveTo>
                    <a:pt x="875454" y="386419"/>
                  </a:moveTo>
                  <a:lnTo>
                    <a:pt x="875454" y="7215"/>
                  </a:lnTo>
                  <a:lnTo>
                    <a:pt x="872248" y="7215"/>
                  </a:lnTo>
                  <a:lnTo>
                    <a:pt x="872248" y="386419"/>
                  </a:lnTo>
                  <a:lnTo>
                    <a:pt x="875454" y="386419"/>
                  </a:lnTo>
                  <a:close/>
                </a:path>
                <a:path w="878840" h="393064" extrusionOk="0">
                  <a:moveTo>
                    <a:pt x="875454" y="392833"/>
                  </a:moveTo>
                  <a:lnTo>
                    <a:pt x="875454" y="386419"/>
                  </a:lnTo>
                  <a:lnTo>
                    <a:pt x="872248" y="389626"/>
                  </a:lnTo>
                  <a:lnTo>
                    <a:pt x="872248" y="392833"/>
                  </a:lnTo>
                  <a:lnTo>
                    <a:pt x="875454" y="39283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00"/>
            </a:p>
          </p:txBody>
        </p:sp>
        <p:sp>
          <p:nvSpPr>
            <p:cNvPr id="1638" name="Google Shape;1638;p83"/>
            <p:cNvSpPr/>
            <p:nvPr/>
          </p:nvSpPr>
          <p:spPr>
            <a:xfrm>
              <a:off x="552293" y="1599795"/>
              <a:ext cx="60325" cy="50800"/>
            </a:xfrm>
            <a:custGeom>
              <a:avLst/>
              <a:gdLst/>
              <a:ahLst/>
              <a:cxnLst/>
              <a:rect l="l" t="t" r="r" b="b"/>
              <a:pathLst>
                <a:path w="60325" h="50800" extrusionOk="0">
                  <a:moveTo>
                    <a:pt x="60127" y="50507"/>
                  </a:moveTo>
                  <a:lnTo>
                    <a:pt x="60127" y="0"/>
                  </a:lnTo>
                  <a:lnTo>
                    <a:pt x="0" y="0"/>
                  </a:lnTo>
                  <a:lnTo>
                    <a:pt x="0" y="50507"/>
                  </a:lnTo>
                  <a:lnTo>
                    <a:pt x="60127" y="50507"/>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00"/>
            </a:p>
          </p:txBody>
        </p:sp>
        <p:sp>
          <p:nvSpPr>
            <p:cNvPr id="1639" name="Google Shape;1639;p83"/>
            <p:cNvSpPr/>
            <p:nvPr/>
          </p:nvSpPr>
          <p:spPr>
            <a:xfrm>
              <a:off x="548284" y="1596588"/>
              <a:ext cx="67945" cy="57150"/>
            </a:xfrm>
            <a:custGeom>
              <a:avLst/>
              <a:gdLst/>
              <a:ahLst/>
              <a:cxnLst/>
              <a:rect l="l" t="t" r="r" b="b"/>
              <a:pathLst>
                <a:path w="67945" h="57150" extrusionOk="0">
                  <a:moveTo>
                    <a:pt x="67342" y="55317"/>
                  </a:moveTo>
                  <a:lnTo>
                    <a:pt x="67342" y="1603"/>
                  </a:lnTo>
                  <a:lnTo>
                    <a:pt x="65739" y="0"/>
                  </a:lnTo>
                  <a:lnTo>
                    <a:pt x="1603" y="0"/>
                  </a:lnTo>
                  <a:lnTo>
                    <a:pt x="0" y="1603"/>
                  </a:lnTo>
                  <a:lnTo>
                    <a:pt x="0" y="55317"/>
                  </a:lnTo>
                  <a:lnTo>
                    <a:pt x="1603" y="56920"/>
                  </a:lnTo>
                  <a:lnTo>
                    <a:pt x="4008" y="56920"/>
                  </a:lnTo>
                  <a:lnTo>
                    <a:pt x="4008" y="6413"/>
                  </a:lnTo>
                  <a:lnTo>
                    <a:pt x="7215" y="3206"/>
                  </a:lnTo>
                  <a:lnTo>
                    <a:pt x="7215" y="6413"/>
                  </a:lnTo>
                  <a:lnTo>
                    <a:pt x="60127" y="6413"/>
                  </a:lnTo>
                  <a:lnTo>
                    <a:pt x="60127" y="3206"/>
                  </a:lnTo>
                  <a:lnTo>
                    <a:pt x="64136" y="6413"/>
                  </a:lnTo>
                  <a:lnTo>
                    <a:pt x="64136" y="56920"/>
                  </a:lnTo>
                  <a:lnTo>
                    <a:pt x="65739" y="56920"/>
                  </a:lnTo>
                  <a:lnTo>
                    <a:pt x="67342" y="55317"/>
                  </a:lnTo>
                  <a:close/>
                </a:path>
                <a:path w="67945" h="57150" extrusionOk="0">
                  <a:moveTo>
                    <a:pt x="7215" y="6413"/>
                  </a:moveTo>
                  <a:lnTo>
                    <a:pt x="7215" y="3206"/>
                  </a:lnTo>
                  <a:lnTo>
                    <a:pt x="4008" y="6413"/>
                  </a:lnTo>
                  <a:lnTo>
                    <a:pt x="7215" y="6413"/>
                  </a:lnTo>
                  <a:close/>
                </a:path>
                <a:path w="67945" h="57150" extrusionOk="0">
                  <a:moveTo>
                    <a:pt x="7215" y="49705"/>
                  </a:moveTo>
                  <a:lnTo>
                    <a:pt x="7215" y="6413"/>
                  </a:lnTo>
                  <a:lnTo>
                    <a:pt x="4008" y="6413"/>
                  </a:lnTo>
                  <a:lnTo>
                    <a:pt x="4008" y="49705"/>
                  </a:lnTo>
                  <a:lnTo>
                    <a:pt x="7215" y="49705"/>
                  </a:lnTo>
                  <a:close/>
                </a:path>
                <a:path w="67945" h="57150" extrusionOk="0">
                  <a:moveTo>
                    <a:pt x="64136" y="49705"/>
                  </a:moveTo>
                  <a:lnTo>
                    <a:pt x="4008" y="49705"/>
                  </a:lnTo>
                  <a:lnTo>
                    <a:pt x="7215" y="53713"/>
                  </a:lnTo>
                  <a:lnTo>
                    <a:pt x="7215" y="56920"/>
                  </a:lnTo>
                  <a:lnTo>
                    <a:pt x="60127" y="56920"/>
                  </a:lnTo>
                  <a:lnTo>
                    <a:pt x="60127" y="53713"/>
                  </a:lnTo>
                  <a:lnTo>
                    <a:pt x="64136" y="49705"/>
                  </a:lnTo>
                  <a:close/>
                </a:path>
                <a:path w="67945" h="57150" extrusionOk="0">
                  <a:moveTo>
                    <a:pt x="7215" y="56920"/>
                  </a:moveTo>
                  <a:lnTo>
                    <a:pt x="7215" y="53713"/>
                  </a:lnTo>
                  <a:lnTo>
                    <a:pt x="4008" y="49705"/>
                  </a:lnTo>
                  <a:lnTo>
                    <a:pt x="4008" y="56920"/>
                  </a:lnTo>
                  <a:lnTo>
                    <a:pt x="7215" y="56920"/>
                  </a:lnTo>
                  <a:close/>
                </a:path>
                <a:path w="67945" h="57150" extrusionOk="0">
                  <a:moveTo>
                    <a:pt x="64136" y="6413"/>
                  </a:moveTo>
                  <a:lnTo>
                    <a:pt x="60127" y="3206"/>
                  </a:lnTo>
                  <a:lnTo>
                    <a:pt x="60127" y="6413"/>
                  </a:lnTo>
                  <a:lnTo>
                    <a:pt x="64136" y="6413"/>
                  </a:lnTo>
                  <a:close/>
                </a:path>
                <a:path w="67945" h="57150" extrusionOk="0">
                  <a:moveTo>
                    <a:pt x="64136" y="49705"/>
                  </a:moveTo>
                  <a:lnTo>
                    <a:pt x="64136" y="6413"/>
                  </a:lnTo>
                  <a:lnTo>
                    <a:pt x="60127" y="6413"/>
                  </a:lnTo>
                  <a:lnTo>
                    <a:pt x="60127" y="49705"/>
                  </a:lnTo>
                  <a:lnTo>
                    <a:pt x="64136" y="49705"/>
                  </a:lnTo>
                  <a:close/>
                </a:path>
                <a:path w="67945" h="57150" extrusionOk="0">
                  <a:moveTo>
                    <a:pt x="64136" y="56920"/>
                  </a:moveTo>
                  <a:lnTo>
                    <a:pt x="64136" y="49705"/>
                  </a:lnTo>
                  <a:lnTo>
                    <a:pt x="60127" y="53713"/>
                  </a:lnTo>
                  <a:lnTo>
                    <a:pt x="60127" y="56920"/>
                  </a:lnTo>
                  <a:lnTo>
                    <a:pt x="64136" y="5692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00"/>
            </a:p>
          </p:txBody>
        </p:sp>
        <p:sp>
          <p:nvSpPr>
            <p:cNvPr id="1640" name="Google Shape;1640;p83"/>
            <p:cNvSpPr/>
            <p:nvPr/>
          </p:nvSpPr>
          <p:spPr>
            <a:xfrm>
              <a:off x="552293" y="1700007"/>
              <a:ext cx="60325" cy="45085"/>
            </a:xfrm>
            <a:custGeom>
              <a:avLst/>
              <a:gdLst/>
              <a:ahLst/>
              <a:cxnLst/>
              <a:rect l="l" t="t" r="r" b="b"/>
              <a:pathLst>
                <a:path w="60325" h="45085" extrusionOk="0">
                  <a:moveTo>
                    <a:pt x="60127" y="44895"/>
                  </a:moveTo>
                  <a:lnTo>
                    <a:pt x="60127" y="0"/>
                  </a:lnTo>
                  <a:lnTo>
                    <a:pt x="0" y="0"/>
                  </a:lnTo>
                  <a:lnTo>
                    <a:pt x="0" y="44895"/>
                  </a:lnTo>
                  <a:lnTo>
                    <a:pt x="60127" y="44895"/>
                  </a:lnTo>
                  <a:close/>
                </a:path>
              </a:pathLst>
            </a:custGeom>
            <a:solidFill>
              <a:srgbClr val="FFA4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00"/>
            </a:p>
          </p:txBody>
        </p:sp>
        <p:sp>
          <p:nvSpPr>
            <p:cNvPr id="1641" name="Google Shape;1641;p83"/>
            <p:cNvSpPr/>
            <p:nvPr/>
          </p:nvSpPr>
          <p:spPr>
            <a:xfrm>
              <a:off x="548284" y="1696800"/>
              <a:ext cx="67945" cy="51435"/>
            </a:xfrm>
            <a:custGeom>
              <a:avLst/>
              <a:gdLst/>
              <a:ahLst/>
              <a:cxnLst/>
              <a:rect l="l" t="t" r="r" b="b"/>
              <a:pathLst>
                <a:path w="67945" h="51435" extrusionOk="0">
                  <a:moveTo>
                    <a:pt x="67342" y="50507"/>
                  </a:moveTo>
                  <a:lnTo>
                    <a:pt x="67342" y="1603"/>
                  </a:lnTo>
                  <a:lnTo>
                    <a:pt x="65739" y="0"/>
                  </a:lnTo>
                  <a:lnTo>
                    <a:pt x="1603" y="0"/>
                  </a:lnTo>
                  <a:lnTo>
                    <a:pt x="0" y="1603"/>
                  </a:lnTo>
                  <a:lnTo>
                    <a:pt x="0" y="50507"/>
                  </a:lnTo>
                  <a:lnTo>
                    <a:pt x="1603" y="51308"/>
                  </a:lnTo>
                  <a:lnTo>
                    <a:pt x="4008" y="51308"/>
                  </a:lnTo>
                  <a:lnTo>
                    <a:pt x="4008" y="6413"/>
                  </a:lnTo>
                  <a:lnTo>
                    <a:pt x="7215" y="3206"/>
                  </a:lnTo>
                  <a:lnTo>
                    <a:pt x="7215" y="6413"/>
                  </a:lnTo>
                  <a:lnTo>
                    <a:pt x="60127" y="6413"/>
                  </a:lnTo>
                  <a:lnTo>
                    <a:pt x="60127" y="3206"/>
                  </a:lnTo>
                  <a:lnTo>
                    <a:pt x="64136" y="6413"/>
                  </a:lnTo>
                  <a:lnTo>
                    <a:pt x="64136" y="51308"/>
                  </a:lnTo>
                  <a:lnTo>
                    <a:pt x="65739" y="51308"/>
                  </a:lnTo>
                  <a:lnTo>
                    <a:pt x="67342" y="50507"/>
                  </a:lnTo>
                  <a:close/>
                </a:path>
                <a:path w="67945" h="51435" extrusionOk="0">
                  <a:moveTo>
                    <a:pt x="7215" y="6413"/>
                  </a:moveTo>
                  <a:lnTo>
                    <a:pt x="7215" y="3206"/>
                  </a:lnTo>
                  <a:lnTo>
                    <a:pt x="4008" y="6413"/>
                  </a:lnTo>
                  <a:lnTo>
                    <a:pt x="7215" y="6413"/>
                  </a:lnTo>
                  <a:close/>
                </a:path>
                <a:path w="67945" h="51435" extrusionOk="0">
                  <a:moveTo>
                    <a:pt x="7215" y="44895"/>
                  </a:moveTo>
                  <a:lnTo>
                    <a:pt x="7215" y="6413"/>
                  </a:lnTo>
                  <a:lnTo>
                    <a:pt x="4008" y="6413"/>
                  </a:lnTo>
                  <a:lnTo>
                    <a:pt x="4008" y="44895"/>
                  </a:lnTo>
                  <a:lnTo>
                    <a:pt x="7215" y="44895"/>
                  </a:lnTo>
                  <a:close/>
                </a:path>
                <a:path w="67945" h="51435" extrusionOk="0">
                  <a:moveTo>
                    <a:pt x="64136" y="44895"/>
                  </a:moveTo>
                  <a:lnTo>
                    <a:pt x="4008" y="44895"/>
                  </a:lnTo>
                  <a:lnTo>
                    <a:pt x="7215" y="48102"/>
                  </a:lnTo>
                  <a:lnTo>
                    <a:pt x="7215" y="51308"/>
                  </a:lnTo>
                  <a:lnTo>
                    <a:pt x="60127" y="51308"/>
                  </a:lnTo>
                  <a:lnTo>
                    <a:pt x="60127" y="48102"/>
                  </a:lnTo>
                  <a:lnTo>
                    <a:pt x="64136" y="44895"/>
                  </a:lnTo>
                  <a:close/>
                </a:path>
                <a:path w="67945" h="51435" extrusionOk="0">
                  <a:moveTo>
                    <a:pt x="7215" y="51308"/>
                  </a:moveTo>
                  <a:lnTo>
                    <a:pt x="7215" y="48102"/>
                  </a:lnTo>
                  <a:lnTo>
                    <a:pt x="4008" y="44895"/>
                  </a:lnTo>
                  <a:lnTo>
                    <a:pt x="4008" y="51308"/>
                  </a:lnTo>
                  <a:lnTo>
                    <a:pt x="7215" y="51308"/>
                  </a:lnTo>
                  <a:close/>
                </a:path>
                <a:path w="67945" h="51435" extrusionOk="0">
                  <a:moveTo>
                    <a:pt x="64136" y="6413"/>
                  </a:moveTo>
                  <a:lnTo>
                    <a:pt x="60127" y="3206"/>
                  </a:lnTo>
                  <a:lnTo>
                    <a:pt x="60127" y="6413"/>
                  </a:lnTo>
                  <a:lnTo>
                    <a:pt x="64136" y="6413"/>
                  </a:lnTo>
                  <a:close/>
                </a:path>
                <a:path w="67945" h="51435" extrusionOk="0">
                  <a:moveTo>
                    <a:pt x="64136" y="44895"/>
                  </a:moveTo>
                  <a:lnTo>
                    <a:pt x="64136" y="6413"/>
                  </a:lnTo>
                  <a:lnTo>
                    <a:pt x="60127" y="6413"/>
                  </a:lnTo>
                  <a:lnTo>
                    <a:pt x="60127" y="44895"/>
                  </a:lnTo>
                  <a:lnTo>
                    <a:pt x="64136" y="44895"/>
                  </a:lnTo>
                  <a:close/>
                </a:path>
                <a:path w="67945" h="51435" extrusionOk="0">
                  <a:moveTo>
                    <a:pt x="64136" y="51308"/>
                  </a:moveTo>
                  <a:lnTo>
                    <a:pt x="64136" y="44895"/>
                  </a:lnTo>
                  <a:lnTo>
                    <a:pt x="60127" y="48102"/>
                  </a:lnTo>
                  <a:lnTo>
                    <a:pt x="60127" y="51308"/>
                  </a:lnTo>
                  <a:lnTo>
                    <a:pt x="64136" y="5130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00"/>
            </a:p>
          </p:txBody>
        </p:sp>
        <p:sp>
          <p:nvSpPr>
            <p:cNvPr id="1642" name="Google Shape;1642;p83"/>
            <p:cNvSpPr/>
            <p:nvPr/>
          </p:nvSpPr>
          <p:spPr>
            <a:xfrm>
              <a:off x="552293" y="1795409"/>
              <a:ext cx="60325" cy="50164"/>
            </a:xfrm>
            <a:custGeom>
              <a:avLst/>
              <a:gdLst/>
              <a:ahLst/>
              <a:cxnLst/>
              <a:rect l="l" t="t" r="r" b="b"/>
              <a:pathLst>
                <a:path w="60325" h="50164" extrusionOk="0">
                  <a:moveTo>
                    <a:pt x="60127" y="49705"/>
                  </a:moveTo>
                  <a:lnTo>
                    <a:pt x="60127" y="0"/>
                  </a:lnTo>
                  <a:lnTo>
                    <a:pt x="0" y="0"/>
                  </a:lnTo>
                  <a:lnTo>
                    <a:pt x="0" y="49705"/>
                  </a:lnTo>
                  <a:lnTo>
                    <a:pt x="60127" y="49705"/>
                  </a:lnTo>
                  <a:close/>
                </a:path>
              </a:pathLst>
            </a:custGeom>
            <a:solidFill>
              <a:srgbClr val="00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00"/>
            </a:p>
          </p:txBody>
        </p:sp>
        <p:sp>
          <p:nvSpPr>
            <p:cNvPr id="1643" name="Google Shape;1643;p83"/>
            <p:cNvSpPr/>
            <p:nvPr/>
          </p:nvSpPr>
          <p:spPr>
            <a:xfrm>
              <a:off x="548284" y="1792203"/>
              <a:ext cx="67945" cy="56514"/>
            </a:xfrm>
            <a:custGeom>
              <a:avLst/>
              <a:gdLst/>
              <a:ahLst/>
              <a:cxnLst/>
              <a:rect l="l" t="t" r="r" b="b"/>
              <a:pathLst>
                <a:path w="67945" h="56514" extrusionOk="0">
                  <a:moveTo>
                    <a:pt x="67342" y="55317"/>
                  </a:moveTo>
                  <a:lnTo>
                    <a:pt x="67342" y="1603"/>
                  </a:lnTo>
                  <a:lnTo>
                    <a:pt x="65739" y="0"/>
                  </a:lnTo>
                  <a:lnTo>
                    <a:pt x="1603" y="0"/>
                  </a:lnTo>
                  <a:lnTo>
                    <a:pt x="0" y="1603"/>
                  </a:lnTo>
                  <a:lnTo>
                    <a:pt x="0" y="55317"/>
                  </a:lnTo>
                  <a:lnTo>
                    <a:pt x="1603" y="56119"/>
                  </a:lnTo>
                  <a:lnTo>
                    <a:pt x="4008" y="56119"/>
                  </a:lnTo>
                  <a:lnTo>
                    <a:pt x="4008" y="6413"/>
                  </a:lnTo>
                  <a:lnTo>
                    <a:pt x="7215" y="3206"/>
                  </a:lnTo>
                  <a:lnTo>
                    <a:pt x="7215" y="6413"/>
                  </a:lnTo>
                  <a:lnTo>
                    <a:pt x="60127" y="6413"/>
                  </a:lnTo>
                  <a:lnTo>
                    <a:pt x="60127" y="3206"/>
                  </a:lnTo>
                  <a:lnTo>
                    <a:pt x="64136" y="6413"/>
                  </a:lnTo>
                  <a:lnTo>
                    <a:pt x="64136" y="56119"/>
                  </a:lnTo>
                  <a:lnTo>
                    <a:pt x="65739" y="56119"/>
                  </a:lnTo>
                  <a:lnTo>
                    <a:pt x="67342" y="55317"/>
                  </a:lnTo>
                  <a:close/>
                </a:path>
                <a:path w="67945" h="56514" extrusionOk="0">
                  <a:moveTo>
                    <a:pt x="7215" y="6413"/>
                  </a:moveTo>
                  <a:lnTo>
                    <a:pt x="7215" y="3206"/>
                  </a:lnTo>
                  <a:lnTo>
                    <a:pt x="4008" y="6413"/>
                  </a:lnTo>
                  <a:lnTo>
                    <a:pt x="7215" y="6413"/>
                  </a:lnTo>
                  <a:close/>
                </a:path>
                <a:path w="67945" h="56514" extrusionOk="0">
                  <a:moveTo>
                    <a:pt x="7215" y="49705"/>
                  </a:moveTo>
                  <a:lnTo>
                    <a:pt x="7215" y="6413"/>
                  </a:lnTo>
                  <a:lnTo>
                    <a:pt x="4008" y="6413"/>
                  </a:lnTo>
                  <a:lnTo>
                    <a:pt x="4008" y="49705"/>
                  </a:lnTo>
                  <a:lnTo>
                    <a:pt x="7215" y="49705"/>
                  </a:lnTo>
                  <a:close/>
                </a:path>
                <a:path w="67945" h="56514" extrusionOk="0">
                  <a:moveTo>
                    <a:pt x="64136" y="49705"/>
                  </a:moveTo>
                  <a:lnTo>
                    <a:pt x="4008" y="49705"/>
                  </a:lnTo>
                  <a:lnTo>
                    <a:pt x="7215" y="52912"/>
                  </a:lnTo>
                  <a:lnTo>
                    <a:pt x="7215" y="56119"/>
                  </a:lnTo>
                  <a:lnTo>
                    <a:pt x="60127" y="56119"/>
                  </a:lnTo>
                  <a:lnTo>
                    <a:pt x="60127" y="52912"/>
                  </a:lnTo>
                  <a:lnTo>
                    <a:pt x="64136" y="49705"/>
                  </a:lnTo>
                  <a:close/>
                </a:path>
                <a:path w="67945" h="56514" extrusionOk="0">
                  <a:moveTo>
                    <a:pt x="7215" y="56119"/>
                  </a:moveTo>
                  <a:lnTo>
                    <a:pt x="7215" y="52912"/>
                  </a:lnTo>
                  <a:lnTo>
                    <a:pt x="4008" y="49705"/>
                  </a:lnTo>
                  <a:lnTo>
                    <a:pt x="4008" y="56119"/>
                  </a:lnTo>
                  <a:lnTo>
                    <a:pt x="7215" y="56119"/>
                  </a:lnTo>
                  <a:close/>
                </a:path>
                <a:path w="67945" h="56514" extrusionOk="0">
                  <a:moveTo>
                    <a:pt x="64136" y="6413"/>
                  </a:moveTo>
                  <a:lnTo>
                    <a:pt x="60127" y="3206"/>
                  </a:lnTo>
                  <a:lnTo>
                    <a:pt x="60127" y="6413"/>
                  </a:lnTo>
                  <a:lnTo>
                    <a:pt x="64136" y="6413"/>
                  </a:lnTo>
                  <a:close/>
                </a:path>
                <a:path w="67945" h="56514" extrusionOk="0">
                  <a:moveTo>
                    <a:pt x="64136" y="49705"/>
                  </a:moveTo>
                  <a:lnTo>
                    <a:pt x="64136" y="6413"/>
                  </a:lnTo>
                  <a:lnTo>
                    <a:pt x="60127" y="6413"/>
                  </a:lnTo>
                  <a:lnTo>
                    <a:pt x="60127" y="49705"/>
                  </a:lnTo>
                  <a:lnTo>
                    <a:pt x="64136" y="49705"/>
                  </a:lnTo>
                  <a:close/>
                </a:path>
                <a:path w="67945" h="56514" extrusionOk="0">
                  <a:moveTo>
                    <a:pt x="64136" y="56119"/>
                  </a:moveTo>
                  <a:lnTo>
                    <a:pt x="64136" y="49705"/>
                  </a:lnTo>
                  <a:lnTo>
                    <a:pt x="60127" y="52912"/>
                  </a:lnTo>
                  <a:lnTo>
                    <a:pt x="60127" y="56119"/>
                  </a:lnTo>
                  <a:lnTo>
                    <a:pt x="64136" y="5611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00"/>
            </a:p>
          </p:txBody>
        </p:sp>
      </p:grpSp>
      <p:sp>
        <p:nvSpPr>
          <p:cNvPr id="1644" name="Google Shape;1644;p83"/>
          <p:cNvSpPr txBox="1"/>
          <p:nvPr/>
        </p:nvSpPr>
        <p:spPr>
          <a:xfrm>
            <a:off x="1800868" y="2455383"/>
            <a:ext cx="1227900" cy="487800"/>
          </a:xfrm>
          <a:prstGeom prst="rect">
            <a:avLst/>
          </a:prstGeom>
          <a:noFill/>
          <a:ln>
            <a:noFill/>
          </a:ln>
        </p:spPr>
        <p:txBody>
          <a:bodyPr spcFirstLastPara="1" wrap="square" lIns="0" tIns="12700" rIns="0" bIns="0" anchor="t" anchorCtr="0">
            <a:spAutoFit/>
          </a:bodyPr>
          <a:lstStyle/>
          <a:p>
            <a:pPr marL="12700" marR="5080" lvl="0" indent="0" algn="l" rtl="0">
              <a:lnSpc>
                <a:spcPct val="104299"/>
              </a:lnSpc>
              <a:spcBef>
                <a:spcPts val="0"/>
              </a:spcBef>
              <a:spcAft>
                <a:spcPts val="0"/>
              </a:spcAft>
              <a:buNone/>
            </a:pPr>
            <a:r>
              <a:rPr lang="en" sz="1000">
                <a:latin typeface="Arial"/>
                <a:ea typeface="Arial"/>
                <a:cs typeface="Arial"/>
                <a:sym typeface="Arial"/>
              </a:rPr>
              <a:t>rester au foyer  trav. à mi-temps  trav. à plein temps</a:t>
            </a:r>
            <a:endParaRPr sz="1000">
              <a:latin typeface="Arial"/>
              <a:ea typeface="Arial"/>
              <a:cs typeface="Arial"/>
              <a:sym typeface="Arial"/>
            </a:endParaRPr>
          </a:p>
        </p:txBody>
      </p:sp>
      <p:grpSp>
        <p:nvGrpSpPr>
          <p:cNvPr id="1645" name="Google Shape;1645;p83"/>
          <p:cNvGrpSpPr/>
          <p:nvPr/>
        </p:nvGrpSpPr>
        <p:grpSpPr>
          <a:xfrm>
            <a:off x="4733249" y="2429135"/>
            <a:ext cx="3261663" cy="1206230"/>
            <a:chOff x="2279954" y="1563718"/>
            <a:chExt cx="1791335" cy="703587"/>
          </a:xfrm>
        </p:grpSpPr>
        <p:sp>
          <p:nvSpPr>
            <p:cNvPr id="1646" name="Google Shape;1646;p83"/>
            <p:cNvSpPr/>
            <p:nvPr/>
          </p:nvSpPr>
          <p:spPr>
            <a:xfrm>
              <a:off x="2283162" y="2058367"/>
              <a:ext cx="290830" cy="135889"/>
            </a:xfrm>
            <a:custGeom>
              <a:avLst/>
              <a:gdLst/>
              <a:ahLst/>
              <a:cxnLst/>
              <a:rect l="l" t="t" r="r" b="b"/>
              <a:pathLst>
                <a:path w="290830" h="135889" extrusionOk="0">
                  <a:moveTo>
                    <a:pt x="290215" y="135487"/>
                  </a:moveTo>
                  <a:lnTo>
                    <a:pt x="290215" y="0"/>
                  </a:lnTo>
                  <a:lnTo>
                    <a:pt x="0" y="0"/>
                  </a:lnTo>
                  <a:lnTo>
                    <a:pt x="0" y="135487"/>
                  </a:lnTo>
                  <a:lnTo>
                    <a:pt x="290215" y="135487"/>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47" name="Google Shape;1647;p83"/>
            <p:cNvSpPr/>
            <p:nvPr/>
          </p:nvSpPr>
          <p:spPr>
            <a:xfrm>
              <a:off x="2279955" y="2055160"/>
              <a:ext cx="297814" cy="142239"/>
            </a:xfrm>
            <a:custGeom>
              <a:avLst/>
              <a:gdLst/>
              <a:ahLst/>
              <a:cxnLst/>
              <a:rect l="l" t="t" r="r" b="b"/>
              <a:pathLst>
                <a:path w="297814" h="142239" extrusionOk="0">
                  <a:moveTo>
                    <a:pt x="297430" y="140297"/>
                  </a:moveTo>
                  <a:lnTo>
                    <a:pt x="297430" y="1603"/>
                  </a:lnTo>
                  <a:lnTo>
                    <a:pt x="295827" y="0"/>
                  </a:lnTo>
                  <a:lnTo>
                    <a:pt x="1603" y="0"/>
                  </a:lnTo>
                  <a:lnTo>
                    <a:pt x="0" y="1603"/>
                  </a:lnTo>
                  <a:lnTo>
                    <a:pt x="0" y="140297"/>
                  </a:lnTo>
                  <a:lnTo>
                    <a:pt x="1603" y="141900"/>
                  </a:lnTo>
                  <a:lnTo>
                    <a:pt x="3206" y="141900"/>
                  </a:lnTo>
                  <a:lnTo>
                    <a:pt x="3206" y="6413"/>
                  </a:lnTo>
                  <a:lnTo>
                    <a:pt x="6413" y="3206"/>
                  </a:lnTo>
                  <a:lnTo>
                    <a:pt x="6413" y="6413"/>
                  </a:lnTo>
                  <a:lnTo>
                    <a:pt x="290215" y="6413"/>
                  </a:lnTo>
                  <a:lnTo>
                    <a:pt x="290215" y="3206"/>
                  </a:lnTo>
                  <a:lnTo>
                    <a:pt x="293422" y="6413"/>
                  </a:lnTo>
                  <a:lnTo>
                    <a:pt x="293422" y="141900"/>
                  </a:lnTo>
                  <a:lnTo>
                    <a:pt x="295827" y="141900"/>
                  </a:lnTo>
                  <a:lnTo>
                    <a:pt x="297430" y="140297"/>
                  </a:lnTo>
                  <a:close/>
                </a:path>
                <a:path w="297814" h="142239" extrusionOk="0">
                  <a:moveTo>
                    <a:pt x="6413" y="6413"/>
                  </a:moveTo>
                  <a:lnTo>
                    <a:pt x="6413" y="3206"/>
                  </a:lnTo>
                  <a:lnTo>
                    <a:pt x="3206" y="6413"/>
                  </a:lnTo>
                  <a:lnTo>
                    <a:pt x="6413" y="6413"/>
                  </a:lnTo>
                  <a:close/>
                </a:path>
                <a:path w="297814" h="142239" extrusionOk="0">
                  <a:moveTo>
                    <a:pt x="6413" y="135487"/>
                  </a:moveTo>
                  <a:lnTo>
                    <a:pt x="6413" y="6413"/>
                  </a:lnTo>
                  <a:lnTo>
                    <a:pt x="3206" y="6413"/>
                  </a:lnTo>
                  <a:lnTo>
                    <a:pt x="3206" y="135487"/>
                  </a:lnTo>
                  <a:lnTo>
                    <a:pt x="6413" y="135487"/>
                  </a:lnTo>
                  <a:close/>
                </a:path>
                <a:path w="297814" h="142239" extrusionOk="0">
                  <a:moveTo>
                    <a:pt x="293422" y="135487"/>
                  </a:moveTo>
                  <a:lnTo>
                    <a:pt x="3206" y="135487"/>
                  </a:lnTo>
                  <a:lnTo>
                    <a:pt x="6413" y="138694"/>
                  </a:lnTo>
                  <a:lnTo>
                    <a:pt x="6413" y="141900"/>
                  </a:lnTo>
                  <a:lnTo>
                    <a:pt x="290215" y="141900"/>
                  </a:lnTo>
                  <a:lnTo>
                    <a:pt x="290215" y="138694"/>
                  </a:lnTo>
                  <a:lnTo>
                    <a:pt x="293422" y="135487"/>
                  </a:lnTo>
                  <a:close/>
                </a:path>
                <a:path w="297814" h="142239" extrusionOk="0">
                  <a:moveTo>
                    <a:pt x="6413" y="141900"/>
                  </a:moveTo>
                  <a:lnTo>
                    <a:pt x="6413" y="138694"/>
                  </a:lnTo>
                  <a:lnTo>
                    <a:pt x="3206" y="135487"/>
                  </a:lnTo>
                  <a:lnTo>
                    <a:pt x="3206" y="141900"/>
                  </a:lnTo>
                  <a:lnTo>
                    <a:pt x="6413" y="141900"/>
                  </a:lnTo>
                  <a:close/>
                </a:path>
                <a:path w="297814" h="142239" extrusionOk="0">
                  <a:moveTo>
                    <a:pt x="293422" y="6413"/>
                  </a:moveTo>
                  <a:lnTo>
                    <a:pt x="290215" y="3206"/>
                  </a:lnTo>
                  <a:lnTo>
                    <a:pt x="290215" y="6413"/>
                  </a:lnTo>
                  <a:lnTo>
                    <a:pt x="293422" y="6413"/>
                  </a:lnTo>
                  <a:close/>
                </a:path>
                <a:path w="297814" h="142239" extrusionOk="0">
                  <a:moveTo>
                    <a:pt x="293422" y="135487"/>
                  </a:moveTo>
                  <a:lnTo>
                    <a:pt x="293422" y="6413"/>
                  </a:lnTo>
                  <a:lnTo>
                    <a:pt x="290215" y="6413"/>
                  </a:lnTo>
                  <a:lnTo>
                    <a:pt x="290215" y="135487"/>
                  </a:lnTo>
                  <a:lnTo>
                    <a:pt x="293422" y="135487"/>
                  </a:lnTo>
                  <a:close/>
                </a:path>
                <a:path w="297814" h="142239" extrusionOk="0">
                  <a:moveTo>
                    <a:pt x="293422" y="141900"/>
                  </a:moveTo>
                  <a:lnTo>
                    <a:pt x="293422" y="135487"/>
                  </a:lnTo>
                  <a:lnTo>
                    <a:pt x="290215" y="138694"/>
                  </a:lnTo>
                  <a:lnTo>
                    <a:pt x="290215" y="141900"/>
                  </a:lnTo>
                  <a:lnTo>
                    <a:pt x="293422" y="1419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48" name="Google Shape;1648;p83"/>
            <p:cNvSpPr/>
            <p:nvPr/>
          </p:nvSpPr>
          <p:spPr>
            <a:xfrm>
              <a:off x="2573377" y="2058367"/>
              <a:ext cx="1168400" cy="135889"/>
            </a:xfrm>
            <a:custGeom>
              <a:avLst/>
              <a:gdLst/>
              <a:ahLst/>
              <a:cxnLst/>
              <a:rect l="l" t="t" r="r" b="b"/>
              <a:pathLst>
                <a:path w="1168400" h="135889" extrusionOk="0">
                  <a:moveTo>
                    <a:pt x="1168077" y="135487"/>
                  </a:moveTo>
                  <a:lnTo>
                    <a:pt x="1168077" y="0"/>
                  </a:lnTo>
                  <a:lnTo>
                    <a:pt x="0" y="0"/>
                  </a:lnTo>
                  <a:lnTo>
                    <a:pt x="0" y="135487"/>
                  </a:lnTo>
                  <a:lnTo>
                    <a:pt x="1168077" y="135487"/>
                  </a:lnTo>
                  <a:close/>
                </a:path>
              </a:pathLst>
            </a:custGeom>
            <a:solidFill>
              <a:srgbClr val="FFA4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49" name="Google Shape;1649;p83"/>
            <p:cNvSpPr/>
            <p:nvPr/>
          </p:nvSpPr>
          <p:spPr>
            <a:xfrm>
              <a:off x="2570170" y="2055160"/>
              <a:ext cx="1174750" cy="142239"/>
            </a:xfrm>
            <a:custGeom>
              <a:avLst/>
              <a:gdLst/>
              <a:ahLst/>
              <a:cxnLst/>
              <a:rect l="l" t="t" r="r" b="b"/>
              <a:pathLst>
                <a:path w="1174750" h="142239" extrusionOk="0">
                  <a:moveTo>
                    <a:pt x="1174490" y="140297"/>
                  </a:moveTo>
                  <a:lnTo>
                    <a:pt x="1174490" y="1603"/>
                  </a:lnTo>
                  <a:lnTo>
                    <a:pt x="1172887" y="0"/>
                  </a:lnTo>
                  <a:lnTo>
                    <a:pt x="1603" y="0"/>
                  </a:lnTo>
                  <a:lnTo>
                    <a:pt x="0" y="1603"/>
                  </a:lnTo>
                  <a:lnTo>
                    <a:pt x="0" y="140297"/>
                  </a:lnTo>
                  <a:lnTo>
                    <a:pt x="1603" y="141900"/>
                  </a:lnTo>
                  <a:lnTo>
                    <a:pt x="3206" y="141900"/>
                  </a:lnTo>
                  <a:lnTo>
                    <a:pt x="3206" y="6413"/>
                  </a:lnTo>
                  <a:lnTo>
                    <a:pt x="7215" y="3206"/>
                  </a:lnTo>
                  <a:lnTo>
                    <a:pt x="7215" y="6413"/>
                  </a:lnTo>
                  <a:lnTo>
                    <a:pt x="1168077" y="6413"/>
                  </a:lnTo>
                  <a:lnTo>
                    <a:pt x="1168077" y="3206"/>
                  </a:lnTo>
                  <a:lnTo>
                    <a:pt x="1171283" y="6413"/>
                  </a:lnTo>
                  <a:lnTo>
                    <a:pt x="1171283" y="141900"/>
                  </a:lnTo>
                  <a:lnTo>
                    <a:pt x="1172887" y="141900"/>
                  </a:lnTo>
                  <a:lnTo>
                    <a:pt x="1174490" y="140297"/>
                  </a:lnTo>
                  <a:close/>
                </a:path>
                <a:path w="1174750" h="142239" extrusionOk="0">
                  <a:moveTo>
                    <a:pt x="7215" y="6413"/>
                  </a:moveTo>
                  <a:lnTo>
                    <a:pt x="7215" y="3206"/>
                  </a:lnTo>
                  <a:lnTo>
                    <a:pt x="3206" y="6413"/>
                  </a:lnTo>
                  <a:lnTo>
                    <a:pt x="7215" y="6413"/>
                  </a:lnTo>
                  <a:close/>
                </a:path>
                <a:path w="1174750" h="142239" extrusionOk="0">
                  <a:moveTo>
                    <a:pt x="7215" y="135487"/>
                  </a:moveTo>
                  <a:lnTo>
                    <a:pt x="7215" y="6413"/>
                  </a:lnTo>
                  <a:lnTo>
                    <a:pt x="3206" y="6413"/>
                  </a:lnTo>
                  <a:lnTo>
                    <a:pt x="3206" y="135487"/>
                  </a:lnTo>
                  <a:lnTo>
                    <a:pt x="7215" y="135487"/>
                  </a:lnTo>
                  <a:close/>
                </a:path>
                <a:path w="1174750" h="142239" extrusionOk="0">
                  <a:moveTo>
                    <a:pt x="1171283" y="135487"/>
                  </a:moveTo>
                  <a:lnTo>
                    <a:pt x="3206" y="135487"/>
                  </a:lnTo>
                  <a:lnTo>
                    <a:pt x="7215" y="138694"/>
                  </a:lnTo>
                  <a:lnTo>
                    <a:pt x="7215" y="141900"/>
                  </a:lnTo>
                  <a:lnTo>
                    <a:pt x="1168077" y="141900"/>
                  </a:lnTo>
                  <a:lnTo>
                    <a:pt x="1168077" y="138694"/>
                  </a:lnTo>
                  <a:lnTo>
                    <a:pt x="1171283" y="135487"/>
                  </a:lnTo>
                  <a:close/>
                </a:path>
                <a:path w="1174750" h="142239" extrusionOk="0">
                  <a:moveTo>
                    <a:pt x="7215" y="141900"/>
                  </a:moveTo>
                  <a:lnTo>
                    <a:pt x="7215" y="138694"/>
                  </a:lnTo>
                  <a:lnTo>
                    <a:pt x="3206" y="135487"/>
                  </a:lnTo>
                  <a:lnTo>
                    <a:pt x="3206" y="141900"/>
                  </a:lnTo>
                  <a:lnTo>
                    <a:pt x="7215" y="141900"/>
                  </a:lnTo>
                  <a:close/>
                </a:path>
                <a:path w="1174750" h="142239" extrusionOk="0">
                  <a:moveTo>
                    <a:pt x="1171283" y="6413"/>
                  </a:moveTo>
                  <a:lnTo>
                    <a:pt x="1168077" y="3206"/>
                  </a:lnTo>
                  <a:lnTo>
                    <a:pt x="1168077" y="6413"/>
                  </a:lnTo>
                  <a:lnTo>
                    <a:pt x="1171283" y="6413"/>
                  </a:lnTo>
                  <a:close/>
                </a:path>
                <a:path w="1174750" h="142239" extrusionOk="0">
                  <a:moveTo>
                    <a:pt x="1171283" y="135487"/>
                  </a:moveTo>
                  <a:lnTo>
                    <a:pt x="1171283" y="6413"/>
                  </a:lnTo>
                  <a:lnTo>
                    <a:pt x="1168077" y="6413"/>
                  </a:lnTo>
                  <a:lnTo>
                    <a:pt x="1168077" y="135487"/>
                  </a:lnTo>
                  <a:lnTo>
                    <a:pt x="1171283" y="135487"/>
                  </a:lnTo>
                  <a:close/>
                </a:path>
                <a:path w="1174750" h="142239" extrusionOk="0">
                  <a:moveTo>
                    <a:pt x="1171283" y="141900"/>
                  </a:moveTo>
                  <a:lnTo>
                    <a:pt x="1171283" y="135487"/>
                  </a:lnTo>
                  <a:lnTo>
                    <a:pt x="1168077" y="138694"/>
                  </a:lnTo>
                  <a:lnTo>
                    <a:pt x="1168077" y="141900"/>
                  </a:lnTo>
                  <a:lnTo>
                    <a:pt x="1171283" y="1419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50" name="Google Shape;1650;p83"/>
            <p:cNvSpPr/>
            <p:nvPr/>
          </p:nvSpPr>
          <p:spPr>
            <a:xfrm>
              <a:off x="3741454" y="2058367"/>
              <a:ext cx="325754" cy="135889"/>
            </a:xfrm>
            <a:custGeom>
              <a:avLst/>
              <a:gdLst/>
              <a:ahLst/>
              <a:cxnLst/>
              <a:rect l="l" t="t" r="r" b="b"/>
              <a:pathLst>
                <a:path w="325754" h="135889" extrusionOk="0">
                  <a:moveTo>
                    <a:pt x="325490" y="135487"/>
                  </a:moveTo>
                  <a:lnTo>
                    <a:pt x="325490" y="0"/>
                  </a:lnTo>
                  <a:lnTo>
                    <a:pt x="0" y="0"/>
                  </a:lnTo>
                  <a:lnTo>
                    <a:pt x="0" y="135487"/>
                  </a:lnTo>
                  <a:lnTo>
                    <a:pt x="325490" y="135487"/>
                  </a:lnTo>
                  <a:close/>
                </a:path>
              </a:pathLst>
            </a:custGeom>
            <a:solidFill>
              <a:srgbClr val="00FF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51" name="Google Shape;1651;p83"/>
            <p:cNvSpPr/>
            <p:nvPr/>
          </p:nvSpPr>
          <p:spPr>
            <a:xfrm>
              <a:off x="3738247" y="2055160"/>
              <a:ext cx="332104" cy="142239"/>
            </a:xfrm>
            <a:custGeom>
              <a:avLst/>
              <a:gdLst/>
              <a:ahLst/>
              <a:cxnLst/>
              <a:rect l="l" t="t" r="r" b="b"/>
              <a:pathLst>
                <a:path w="332104" h="142239" extrusionOk="0">
                  <a:moveTo>
                    <a:pt x="331903" y="140297"/>
                  </a:moveTo>
                  <a:lnTo>
                    <a:pt x="331903" y="1603"/>
                  </a:lnTo>
                  <a:lnTo>
                    <a:pt x="330300" y="0"/>
                  </a:lnTo>
                  <a:lnTo>
                    <a:pt x="801" y="0"/>
                  </a:lnTo>
                  <a:lnTo>
                    <a:pt x="0" y="1603"/>
                  </a:lnTo>
                  <a:lnTo>
                    <a:pt x="0" y="140297"/>
                  </a:lnTo>
                  <a:lnTo>
                    <a:pt x="801" y="141900"/>
                  </a:lnTo>
                  <a:lnTo>
                    <a:pt x="3206" y="141900"/>
                  </a:lnTo>
                  <a:lnTo>
                    <a:pt x="3206" y="6413"/>
                  </a:lnTo>
                  <a:lnTo>
                    <a:pt x="6413" y="3206"/>
                  </a:lnTo>
                  <a:lnTo>
                    <a:pt x="6413" y="6413"/>
                  </a:lnTo>
                  <a:lnTo>
                    <a:pt x="325490" y="6413"/>
                  </a:lnTo>
                  <a:lnTo>
                    <a:pt x="325490" y="3206"/>
                  </a:lnTo>
                  <a:lnTo>
                    <a:pt x="328697" y="6413"/>
                  </a:lnTo>
                  <a:lnTo>
                    <a:pt x="328697" y="141900"/>
                  </a:lnTo>
                  <a:lnTo>
                    <a:pt x="330300" y="141900"/>
                  </a:lnTo>
                  <a:lnTo>
                    <a:pt x="331903" y="140297"/>
                  </a:lnTo>
                  <a:close/>
                </a:path>
                <a:path w="332104" h="142239" extrusionOk="0">
                  <a:moveTo>
                    <a:pt x="6413" y="6413"/>
                  </a:moveTo>
                  <a:lnTo>
                    <a:pt x="6413" y="3206"/>
                  </a:lnTo>
                  <a:lnTo>
                    <a:pt x="3206" y="6413"/>
                  </a:lnTo>
                  <a:lnTo>
                    <a:pt x="6413" y="6413"/>
                  </a:lnTo>
                  <a:close/>
                </a:path>
                <a:path w="332104" h="142239" extrusionOk="0">
                  <a:moveTo>
                    <a:pt x="6413" y="135487"/>
                  </a:moveTo>
                  <a:lnTo>
                    <a:pt x="6413" y="6413"/>
                  </a:lnTo>
                  <a:lnTo>
                    <a:pt x="3206" y="6413"/>
                  </a:lnTo>
                  <a:lnTo>
                    <a:pt x="3206" y="135487"/>
                  </a:lnTo>
                  <a:lnTo>
                    <a:pt x="6413" y="135487"/>
                  </a:lnTo>
                  <a:close/>
                </a:path>
                <a:path w="332104" h="142239" extrusionOk="0">
                  <a:moveTo>
                    <a:pt x="328697" y="135487"/>
                  </a:moveTo>
                  <a:lnTo>
                    <a:pt x="3206" y="135487"/>
                  </a:lnTo>
                  <a:lnTo>
                    <a:pt x="6413" y="138694"/>
                  </a:lnTo>
                  <a:lnTo>
                    <a:pt x="6413" y="141900"/>
                  </a:lnTo>
                  <a:lnTo>
                    <a:pt x="325490" y="141900"/>
                  </a:lnTo>
                  <a:lnTo>
                    <a:pt x="325490" y="138694"/>
                  </a:lnTo>
                  <a:lnTo>
                    <a:pt x="328697" y="135487"/>
                  </a:lnTo>
                  <a:close/>
                </a:path>
                <a:path w="332104" h="142239" extrusionOk="0">
                  <a:moveTo>
                    <a:pt x="6413" y="141900"/>
                  </a:moveTo>
                  <a:lnTo>
                    <a:pt x="6413" y="138694"/>
                  </a:lnTo>
                  <a:lnTo>
                    <a:pt x="3206" y="135487"/>
                  </a:lnTo>
                  <a:lnTo>
                    <a:pt x="3206" y="141900"/>
                  </a:lnTo>
                  <a:lnTo>
                    <a:pt x="6413" y="141900"/>
                  </a:lnTo>
                  <a:close/>
                </a:path>
                <a:path w="332104" h="142239" extrusionOk="0">
                  <a:moveTo>
                    <a:pt x="328697" y="6413"/>
                  </a:moveTo>
                  <a:lnTo>
                    <a:pt x="325490" y="3206"/>
                  </a:lnTo>
                  <a:lnTo>
                    <a:pt x="325490" y="6413"/>
                  </a:lnTo>
                  <a:lnTo>
                    <a:pt x="328697" y="6413"/>
                  </a:lnTo>
                  <a:close/>
                </a:path>
                <a:path w="332104" h="142239" extrusionOk="0">
                  <a:moveTo>
                    <a:pt x="328697" y="135487"/>
                  </a:moveTo>
                  <a:lnTo>
                    <a:pt x="328697" y="6413"/>
                  </a:lnTo>
                  <a:lnTo>
                    <a:pt x="325490" y="6413"/>
                  </a:lnTo>
                  <a:lnTo>
                    <a:pt x="325490" y="135487"/>
                  </a:lnTo>
                  <a:lnTo>
                    <a:pt x="328697" y="135487"/>
                  </a:lnTo>
                  <a:close/>
                </a:path>
                <a:path w="332104" h="142239" extrusionOk="0">
                  <a:moveTo>
                    <a:pt x="328697" y="141900"/>
                  </a:moveTo>
                  <a:lnTo>
                    <a:pt x="328697" y="135487"/>
                  </a:lnTo>
                  <a:lnTo>
                    <a:pt x="325490" y="138694"/>
                  </a:lnTo>
                  <a:lnTo>
                    <a:pt x="325490" y="141900"/>
                  </a:lnTo>
                  <a:lnTo>
                    <a:pt x="328697" y="1419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652" name="Google Shape;1652;p83"/>
            <p:cNvPicPr preferRelativeResize="0"/>
            <p:nvPr/>
          </p:nvPicPr>
          <p:blipFill rotWithShape="1">
            <a:blip r:embed="rId3">
              <a:alphaModFix/>
            </a:blip>
            <a:srcRect/>
            <a:stretch/>
          </p:blipFill>
          <p:spPr>
            <a:xfrm>
              <a:off x="2283162" y="1893217"/>
              <a:ext cx="470598" cy="134685"/>
            </a:xfrm>
            <a:prstGeom prst="rect">
              <a:avLst/>
            </a:prstGeom>
            <a:noFill/>
            <a:ln>
              <a:noFill/>
            </a:ln>
          </p:spPr>
        </p:pic>
        <p:sp>
          <p:nvSpPr>
            <p:cNvPr id="1653" name="Google Shape;1653;p83"/>
            <p:cNvSpPr/>
            <p:nvPr/>
          </p:nvSpPr>
          <p:spPr>
            <a:xfrm>
              <a:off x="2279955" y="1890010"/>
              <a:ext cx="478155" cy="142239"/>
            </a:xfrm>
            <a:custGeom>
              <a:avLst/>
              <a:gdLst/>
              <a:ahLst/>
              <a:cxnLst/>
              <a:rect l="l" t="t" r="r" b="b"/>
              <a:pathLst>
                <a:path w="478155" h="142239" extrusionOk="0">
                  <a:moveTo>
                    <a:pt x="477813" y="140297"/>
                  </a:moveTo>
                  <a:lnTo>
                    <a:pt x="477813" y="801"/>
                  </a:lnTo>
                  <a:lnTo>
                    <a:pt x="476209" y="0"/>
                  </a:lnTo>
                  <a:lnTo>
                    <a:pt x="1603" y="0"/>
                  </a:lnTo>
                  <a:lnTo>
                    <a:pt x="0" y="801"/>
                  </a:lnTo>
                  <a:lnTo>
                    <a:pt x="0" y="140297"/>
                  </a:lnTo>
                  <a:lnTo>
                    <a:pt x="1603" y="141900"/>
                  </a:lnTo>
                  <a:lnTo>
                    <a:pt x="3206" y="141900"/>
                  </a:lnTo>
                  <a:lnTo>
                    <a:pt x="3206" y="6413"/>
                  </a:lnTo>
                  <a:lnTo>
                    <a:pt x="6413" y="3206"/>
                  </a:lnTo>
                  <a:lnTo>
                    <a:pt x="6413" y="6413"/>
                  </a:lnTo>
                  <a:lnTo>
                    <a:pt x="470597" y="6413"/>
                  </a:lnTo>
                  <a:lnTo>
                    <a:pt x="470597" y="3206"/>
                  </a:lnTo>
                  <a:lnTo>
                    <a:pt x="473804" y="6413"/>
                  </a:lnTo>
                  <a:lnTo>
                    <a:pt x="473804" y="141900"/>
                  </a:lnTo>
                  <a:lnTo>
                    <a:pt x="476209" y="141900"/>
                  </a:lnTo>
                  <a:lnTo>
                    <a:pt x="477813" y="140297"/>
                  </a:lnTo>
                  <a:close/>
                </a:path>
                <a:path w="478155" h="142239" extrusionOk="0">
                  <a:moveTo>
                    <a:pt x="6413" y="6413"/>
                  </a:moveTo>
                  <a:lnTo>
                    <a:pt x="6413" y="3206"/>
                  </a:lnTo>
                  <a:lnTo>
                    <a:pt x="3206" y="6413"/>
                  </a:lnTo>
                  <a:lnTo>
                    <a:pt x="6413" y="6413"/>
                  </a:lnTo>
                  <a:close/>
                </a:path>
                <a:path w="478155" h="142239" extrusionOk="0">
                  <a:moveTo>
                    <a:pt x="6413" y="134685"/>
                  </a:moveTo>
                  <a:lnTo>
                    <a:pt x="6413" y="6413"/>
                  </a:lnTo>
                  <a:lnTo>
                    <a:pt x="3206" y="6413"/>
                  </a:lnTo>
                  <a:lnTo>
                    <a:pt x="3206" y="134685"/>
                  </a:lnTo>
                  <a:lnTo>
                    <a:pt x="6413" y="134685"/>
                  </a:lnTo>
                  <a:close/>
                </a:path>
                <a:path w="478155" h="142239" extrusionOk="0">
                  <a:moveTo>
                    <a:pt x="473804" y="134685"/>
                  </a:moveTo>
                  <a:lnTo>
                    <a:pt x="3206" y="134685"/>
                  </a:lnTo>
                  <a:lnTo>
                    <a:pt x="6413" y="137892"/>
                  </a:lnTo>
                  <a:lnTo>
                    <a:pt x="6413" y="141900"/>
                  </a:lnTo>
                  <a:lnTo>
                    <a:pt x="470597" y="141900"/>
                  </a:lnTo>
                  <a:lnTo>
                    <a:pt x="470597" y="137892"/>
                  </a:lnTo>
                  <a:lnTo>
                    <a:pt x="473804" y="134685"/>
                  </a:lnTo>
                  <a:close/>
                </a:path>
                <a:path w="478155" h="142239" extrusionOk="0">
                  <a:moveTo>
                    <a:pt x="6413" y="141900"/>
                  </a:moveTo>
                  <a:lnTo>
                    <a:pt x="6413" y="137892"/>
                  </a:lnTo>
                  <a:lnTo>
                    <a:pt x="3206" y="134685"/>
                  </a:lnTo>
                  <a:lnTo>
                    <a:pt x="3206" y="141900"/>
                  </a:lnTo>
                  <a:lnTo>
                    <a:pt x="6413" y="141900"/>
                  </a:lnTo>
                  <a:close/>
                </a:path>
                <a:path w="478155" h="142239" extrusionOk="0">
                  <a:moveTo>
                    <a:pt x="473804" y="6413"/>
                  </a:moveTo>
                  <a:lnTo>
                    <a:pt x="470597" y="3206"/>
                  </a:lnTo>
                  <a:lnTo>
                    <a:pt x="470597" y="6413"/>
                  </a:lnTo>
                  <a:lnTo>
                    <a:pt x="473804" y="6413"/>
                  </a:lnTo>
                  <a:close/>
                </a:path>
                <a:path w="478155" h="142239" extrusionOk="0">
                  <a:moveTo>
                    <a:pt x="473804" y="134685"/>
                  </a:moveTo>
                  <a:lnTo>
                    <a:pt x="473804" y="6413"/>
                  </a:lnTo>
                  <a:lnTo>
                    <a:pt x="470597" y="6413"/>
                  </a:lnTo>
                  <a:lnTo>
                    <a:pt x="470597" y="134685"/>
                  </a:lnTo>
                  <a:lnTo>
                    <a:pt x="473804" y="134685"/>
                  </a:lnTo>
                  <a:close/>
                </a:path>
                <a:path w="478155" h="142239" extrusionOk="0">
                  <a:moveTo>
                    <a:pt x="473804" y="141900"/>
                  </a:moveTo>
                  <a:lnTo>
                    <a:pt x="473804" y="134685"/>
                  </a:lnTo>
                  <a:lnTo>
                    <a:pt x="470597" y="137892"/>
                  </a:lnTo>
                  <a:lnTo>
                    <a:pt x="470597" y="141900"/>
                  </a:lnTo>
                  <a:lnTo>
                    <a:pt x="473804" y="1419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654" name="Google Shape;1654;p83"/>
            <p:cNvPicPr preferRelativeResize="0"/>
            <p:nvPr/>
          </p:nvPicPr>
          <p:blipFill rotWithShape="1">
            <a:blip r:embed="rId4">
              <a:alphaModFix/>
            </a:blip>
            <a:srcRect/>
            <a:stretch/>
          </p:blipFill>
          <p:spPr>
            <a:xfrm>
              <a:off x="2753760" y="1893217"/>
              <a:ext cx="1127190" cy="134685"/>
            </a:xfrm>
            <a:prstGeom prst="rect">
              <a:avLst/>
            </a:prstGeom>
            <a:noFill/>
            <a:ln>
              <a:noFill/>
            </a:ln>
          </p:spPr>
        </p:pic>
        <p:sp>
          <p:nvSpPr>
            <p:cNvPr id="1655" name="Google Shape;1655;p83"/>
            <p:cNvSpPr/>
            <p:nvPr/>
          </p:nvSpPr>
          <p:spPr>
            <a:xfrm>
              <a:off x="2750553" y="1890010"/>
              <a:ext cx="1134745" cy="142239"/>
            </a:xfrm>
            <a:custGeom>
              <a:avLst/>
              <a:gdLst/>
              <a:ahLst/>
              <a:cxnLst/>
              <a:rect l="l" t="t" r="r" b="b"/>
              <a:pathLst>
                <a:path w="1134745" h="142239" extrusionOk="0">
                  <a:moveTo>
                    <a:pt x="1134405" y="140297"/>
                  </a:moveTo>
                  <a:lnTo>
                    <a:pt x="1134405" y="801"/>
                  </a:lnTo>
                  <a:lnTo>
                    <a:pt x="1132802" y="0"/>
                  </a:lnTo>
                  <a:lnTo>
                    <a:pt x="1603" y="0"/>
                  </a:lnTo>
                  <a:lnTo>
                    <a:pt x="0" y="801"/>
                  </a:lnTo>
                  <a:lnTo>
                    <a:pt x="0" y="140297"/>
                  </a:lnTo>
                  <a:lnTo>
                    <a:pt x="1603" y="141900"/>
                  </a:lnTo>
                  <a:lnTo>
                    <a:pt x="3206" y="141900"/>
                  </a:lnTo>
                  <a:lnTo>
                    <a:pt x="3206" y="6413"/>
                  </a:lnTo>
                  <a:lnTo>
                    <a:pt x="7215" y="3206"/>
                  </a:lnTo>
                  <a:lnTo>
                    <a:pt x="7215" y="6413"/>
                  </a:lnTo>
                  <a:lnTo>
                    <a:pt x="1127992" y="6413"/>
                  </a:lnTo>
                  <a:lnTo>
                    <a:pt x="1127992" y="3206"/>
                  </a:lnTo>
                  <a:lnTo>
                    <a:pt x="1131198" y="6413"/>
                  </a:lnTo>
                  <a:lnTo>
                    <a:pt x="1131198" y="141900"/>
                  </a:lnTo>
                  <a:lnTo>
                    <a:pt x="1132802" y="141900"/>
                  </a:lnTo>
                  <a:lnTo>
                    <a:pt x="1134405" y="140297"/>
                  </a:lnTo>
                  <a:close/>
                </a:path>
                <a:path w="1134745" h="142239" extrusionOk="0">
                  <a:moveTo>
                    <a:pt x="7215" y="6413"/>
                  </a:moveTo>
                  <a:lnTo>
                    <a:pt x="7215" y="3206"/>
                  </a:lnTo>
                  <a:lnTo>
                    <a:pt x="3206" y="6413"/>
                  </a:lnTo>
                  <a:lnTo>
                    <a:pt x="7215" y="6413"/>
                  </a:lnTo>
                  <a:close/>
                </a:path>
                <a:path w="1134745" h="142239" extrusionOk="0">
                  <a:moveTo>
                    <a:pt x="7215" y="134685"/>
                  </a:moveTo>
                  <a:lnTo>
                    <a:pt x="7215" y="6413"/>
                  </a:lnTo>
                  <a:lnTo>
                    <a:pt x="3206" y="6413"/>
                  </a:lnTo>
                  <a:lnTo>
                    <a:pt x="3206" y="134685"/>
                  </a:lnTo>
                  <a:lnTo>
                    <a:pt x="7215" y="134685"/>
                  </a:lnTo>
                  <a:close/>
                </a:path>
                <a:path w="1134745" h="142239" extrusionOk="0">
                  <a:moveTo>
                    <a:pt x="1131198" y="134685"/>
                  </a:moveTo>
                  <a:lnTo>
                    <a:pt x="3206" y="134685"/>
                  </a:lnTo>
                  <a:lnTo>
                    <a:pt x="7215" y="137892"/>
                  </a:lnTo>
                  <a:lnTo>
                    <a:pt x="7215" y="141900"/>
                  </a:lnTo>
                  <a:lnTo>
                    <a:pt x="1127992" y="141900"/>
                  </a:lnTo>
                  <a:lnTo>
                    <a:pt x="1127992" y="137892"/>
                  </a:lnTo>
                  <a:lnTo>
                    <a:pt x="1131198" y="134685"/>
                  </a:lnTo>
                  <a:close/>
                </a:path>
                <a:path w="1134745" h="142239" extrusionOk="0">
                  <a:moveTo>
                    <a:pt x="7215" y="141900"/>
                  </a:moveTo>
                  <a:lnTo>
                    <a:pt x="7215" y="137892"/>
                  </a:lnTo>
                  <a:lnTo>
                    <a:pt x="3206" y="134685"/>
                  </a:lnTo>
                  <a:lnTo>
                    <a:pt x="3206" y="141900"/>
                  </a:lnTo>
                  <a:lnTo>
                    <a:pt x="7215" y="141900"/>
                  </a:lnTo>
                  <a:close/>
                </a:path>
                <a:path w="1134745" h="142239" extrusionOk="0">
                  <a:moveTo>
                    <a:pt x="1131198" y="6413"/>
                  </a:moveTo>
                  <a:lnTo>
                    <a:pt x="1127992" y="3206"/>
                  </a:lnTo>
                  <a:lnTo>
                    <a:pt x="1127992" y="6413"/>
                  </a:lnTo>
                  <a:lnTo>
                    <a:pt x="1131198" y="6413"/>
                  </a:lnTo>
                  <a:close/>
                </a:path>
                <a:path w="1134745" h="142239" extrusionOk="0">
                  <a:moveTo>
                    <a:pt x="1131198" y="134685"/>
                  </a:moveTo>
                  <a:lnTo>
                    <a:pt x="1131198" y="6413"/>
                  </a:lnTo>
                  <a:lnTo>
                    <a:pt x="1127992" y="6413"/>
                  </a:lnTo>
                  <a:lnTo>
                    <a:pt x="1127992" y="134685"/>
                  </a:lnTo>
                  <a:lnTo>
                    <a:pt x="1131198" y="134685"/>
                  </a:lnTo>
                  <a:close/>
                </a:path>
                <a:path w="1134745" h="142239" extrusionOk="0">
                  <a:moveTo>
                    <a:pt x="1131198" y="141900"/>
                  </a:moveTo>
                  <a:lnTo>
                    <a:pt x="1131198" y="134685"/>
                  </a:lnTo>
                  <a:lnTo>
                    <a:pt x="1127992" y="137892"/>
                  </a:lnTo>
                  <a:lnTo>
                    <a:pt x="1127992" y="141900"/>
                  </a:lnTo>
                  <a:lnTo>
                    <a:pt x="1131198" y="1419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656" name="Google Shape;1656;p83"/>
            <p:cNvPicPr preferRelativeResize="0"/>
            <p:nvPr/>
          </p:nvPicPr>
          <p:blipFill rotWithShape="1">
            <a:blip r:embed="rId5">
              <a:alphaModFix/>
            </a:blip>
            <a:srcRect/>
            <a:stretch/>
          </p:blipFill>
          <p:spPr>
            <a:xfrm>
              <a:off x="3881752" y="1893217"/>
              <a:ext cx="185192" cy="134685"/>
            </a:xfrm>
            <a:prstGeom prst="rect">
              <a:avLst/>
            </a:prstGeom>
            <a:noFill/>
            <a:ln>
              <a:noFill/>
            </a:ln>
          </p:spPr>
        </p:pic>
        <p:pic>
          <p:nvPicPr>
            <p:cNvPr id="1657" name="Google Shape;1657;p83"/>
            <p:cNvPicPr preferRelativeResize="0"/>
            <p:nvPr/>
          </p:nvPicPr>
          <p:blipFill rotWithShape="1">
            <a:blip r:embed="rId6">
              <a:alphaModFix/>
            </a:blip>
            <a:srcRect/>
            <a:stretch/>
          </p:blipFill>
          <p:spPr>
            <a:xfrm>
              <a:off x="3878545" y="1890010"/>
              <a:ext cx="191606" cy="141900"/>
            </a:xfrm>
            <a:prstGeom prst="rect">
              <a:avLst/>
            </a:prstGeom>
            <a:noFill/>
            <a:ln>
              <a:noFill/>
            </a:ln>
          </p:spPr>
        </p:pic>
        <p:pic>
          <p:nvPicPr>
            <p:cNvPr id="1658" name="Google Shape;1658;p83"/>
            <p:cNvPicPr preferRelativeResize="0"/>
            <p:nvPr/>
          </p:nvPicPr>
          <p:blipFill rotWithShape="1">
            <a:blip r:embed="rId7">
              <a:alphaModFix/>
            </a:blip>
            <a:srcRect/>
            <a:stretch/>
          </p:blipFill>
          <p:spPr>
            <a:xfrm>
              <a:off x="2283162" y="1732877"/>
              <a:ext cx="95402" cy="134685"/>
            </a:xfrm>
            <a:prstGeom prst="rect">
              <a:avLst/>
            </a:prstGeom>
            <a:noFill/>
            <a:ln>
              <a:noFill/>
            </a:ln>
          </p:spPr>
        </p:pic>
        <p:pic>
          <p:nvPicPr>
            <p:cNvPr id="1659" name="Google Shape;1659;p83"/>
            <p:cNvPicPr preferRelativeResize="0"/>
            <p:nvPr/>
          </p:nvPicPr>
          <p:blipFill rotWithShape="1">
            <a:blip r:embed="rId8">
              <a:alphaModFix/>
            </a:blip>
            <a:srcRect/>
            <a:stretch/>
          </p:blipFill>
          <p:spPr>
            <a:xfrm>
              <a:off x="2279955" y="1729670"/>
              <a:ext cx="101815" cy="141900"/>
            </a:xfrm>
            <a:prstGeom prst="rect">
              <a:avLst/>
            </a:prstGeom>
            <a:noFill/>
            <a:ln>
              <a:noFill/>
            </a:ln>
          </p:spPr>
        </p:pic>
        <p:pic>
          <p:nvPicPr>
            <p:cNvPr id="1660" name="Google Shape;1660;p83"/>
            <p:cNvPicPr preferRelativeResize="0"/>
            <p:nvPr/>
          </p:nvPicPr>
          <p:blipFill rotWithShape="1">
            <a:blip r:embed="rId9">
              <a:alphaModFix/>
            </a:blip>
            <a:srcRect/>
            <a:stretch/>
          </p:blipFill>
          <p:spPr>
            <a:xfrm>
              <a:off x="2378564" y="1732877"/>
              <a:ext cx="1312383" cy="134685"/>
            </a:xfrm>
            <a:prstGeom prst="rect">
              <a:avLst/>
            </a:prstGeom>
            <a:noFill/>
            <a:ln>
              <a:noFill/>
            </a:ln>
          </p:spPr>
        </p:pic>
        <p:sp>
          <p:nvSpPr>
            <p:cNvPr id="1661" name="Google Shape;1661;p83"/>
            <p:cNvSpPr/>
            <p:nvPr/>
          </p:nvSpPr>
          <p:spPr>
            <a:xfrm>
              <a:off x="2375357" y="1729670"/>
              <a:ext cx="1318895" cy="142239"/>
            </a:xfrm>
            <a:custGeom>
              <a:avLst/>
              <a:gdLst/>
              <a:ahLst/>
              <a:cxnLst/>
              <a:rect l="l" t="t" r="r" b="b"/>
              <a:pathLst>
                <a:path w="1318895" h="142239" extrusionOk="0">
                  <a:moveTo>
                    <a:pt x="1318796" y="140297"/>
                  </a:moveTo>
                  <a:lnTo>
                    <a:pt x="1318796" y="801"/>
                  </a:lnTo>
                  <a:lnTo>
                    <a:pt x="1317995" y="0"/>
                  </a:lnTo>
                  <a:lnTo>
                    <a:pt x="801" y="0"/>
                  </a:lnTo>
                  <a:lnTo>
                    <a:pt x="0" y="801"/>
                  </a:lnTo>
                  <a:lnTo>
                    <a:pt x="0" y="140297"/>
                  </a:lnTo>
                  <a:lnTo>
                    <a:pt x="801" y="141900"/>
                  </a:lnTo>
                  <a:lnTo>
                    <a:pt x="3206" y="141900"/>
                  </a:lnTo>
                  <a:lnTo>
                    <a:pt x="3206" y="6413"/>
                  </a:lnTo>
                  <a:lnTo>
                    <a:pt x="6413" y="3206"/>
                  </a:lnTo>
                  <a:lnTo>
                    <a:pt x="6413" y="6413"/>
                  </a:lnTo>
                  <a:lnTo>
                    <a:pt x="1312383" y="6413"/>
                  </a:lnTo>
                  <a:lnTo>
                    <a:pt x="1312383" y="3206"/>
                  </a:lnTo>
                  <a:lnTo>
                    <a:pt x="1315589" y="6413"/>
                  </a:lnTo>
                  <a:lnTo>
                    <a:pt x="1315589" y="141900"/>
                  </a:lnTo>
                  <a:lnTo>
                    <a:pt x="1317995" y="141900"/>
                  </a:lnTo>
                  <a:lnTo>
                    <a:pt x="1318796" y="140297"/>
                  </a:lnTo>
                  <a:close/>
                </a:path>
                <a:path w="1318895" h="142239" extrusionOk="0">
                  <a:moveTo>
                    <a:pt x="6413" y="6413"/>
                  </a:moveTo>
                  <a:lnTo>
                    <a:pt x="6413" y="3206"/>
                  </a:lnTo>
                  <a:lnTo>
                    <a:pt x="3206" y="6413"/>
                  </a:lnTo>
                  <a:lnTo>
                    <a:pt x="6413" y="6413"/>
                  </a:lnTo>
                  <a:close/>
                </a:path>
                <a:path w="1318895" h="142239" extrusionOk="0">
                  <a:moveTo>
                    <a:pt x="6413" y="134685"/>
                  </a:moveTo>
                  <a:lnTo>
                    <a:pt x="6413" y="6413"/>
                  </a:lnTo>
                  <a:lnTo>
                    <a:pt x="3206" y="6413"/>
                  </a:lnTo>
                  <a:lnTo>
                    <a:pt x="3206" y="134685"/>
                  </a:lnTo>
                  <a:lnTo>
                    <a:pt x="6413" y="134685"/>
                  </a:lnTo>
                  <a:close/>
                </a:path>
                <a:path w="1318895" h="142239" extrusionOk="0">
                  <a:moveTo>
                    <a:pt x="1315589" y="134685"/>
                  </a:moveTo>
                  <a:lnTo>
                    <a:pt x="3206" y="134685"/>
                  </a:lnTo>
                  <a:lnTo>
                    <a:pt x="6413" y="137892"/>
                  </a:lnTo>
                  <a:lnTo>
                    <a:pt x="6413" y="141900"/>
                  </a:lnTo>
                  <a:lnTo>
                    <a:pt x="1312383" y="141900"/>
                  </a:lnTo>
                  <a:lnTo>
                    <a:pt x="1312383" y="137892"/>
                  </a:lnTo>
                  <a:lnTo>
                    <a:pt x="1315589" y="134685"/>
                  </a:lnTo>
                  <a:close/>
                </a:path>
                <a:path w="1318895" h="142239" extrusionOk="0">
                  <a:moveTo>
                    <a:pt x="6413" y="141900"/>
                  </a:moveTo>
                  <a:lnTo>
                    <a:pt x="6413" y="137892"/>
                  </a:lnTo>
                  <a:lnTo>
                    <a:pt x="3206" y="134685"/>
                  </a:lnTo>
                  <a:lnTo>
                    <a:pt x="3206" y="141900"/>
                  </a:lnTo>
                  <a:lnTo>
                    <a:pt x="6413" y="141900"/>
                  </a:lnTo>
                  <a:close/>
                </a:path>
                <a:path w="1318895" h="142239" extrusionOk="0">
                  <a:moveTo>
                    <a:pt x="1315589" y="6413"/>
                  </a:moveTo>
                  <a:lnTo>
                    <a:pt x="1312383" y="3206"/>
                  </a:lnTo>
                  <a:lnTo>
                    <a:pt x="1312383" y="6413"/>
                  </a:lnTo>
                  <a:lnTo>
                    <a:pt x="1315589" y="6413"/>
                  </a:lnTo>
                  <a:close/>
                </a:path>
                <a:path w="1318895" h="142239" extrusionOk="0">
                  <a:moveTo>
                    <a:pt x="1315589" y="134685"/>
                  </a:moveTo>
                  <a:lnTo>
                    <a:pt x="1315589" y="6413"/>
                  </a:lnTo>
                  <a:lnTo>
                    <a:pt x="1312383" y="6413"/>
                  </a:lnTo>
                  <a:lnTo>
                    <a:pt x="1312383" y="134685"/>
                  </a:lnTo>
                  <a:lnTo>
                    <a:pt x="1315589" y="134685"/>
                  </a:lnTo>
                  <a:close/>
                </a:path>
                <a:path w="1318895" h="142239" extrusionOk="0">
                  <a:moveTo>
                    <a:pt x="1315589" y="141900"/>
                  </a:moveTo>
                  <a:lnTo>
                    <a:pt x="1315589" y="134685"/>
                  </a:lnTo>
                  <a:lnTo>
                    <a:pt x="1312383" y="137892"/>
                  </a:lnTo>
                  <a:lnTo>
                    <a:pt x="1312383" y="141900"/>
                  </a:lnTo>
                  <a:lnTo>
                    <a:pt x="1315589" y="1419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662" name="Google Shape;1662;p83"/>
            <p:cNvPicPr preferRelativeResize="0"/>
            <p:nvPr/>
          </p:nvPicPr>
          <p:blipFill rotWithShape="1">
            <a:blip r:embed="rId10">
              <a:alphaModFix/>
            </a:blip>
            <a:srcRect/>
            <a:stretch/>
          </p:blipFill>
          <p:spPr>
            <a:xfrm>
              <a:off x="3690947" y="1732877"/>
              <a:ext cx="375997" cy="134685"/>
            </a:xfrm>
            <a:prstGeom prst="rect">
              <a:avLst/>
            </a:prstGeom>
            <a:noFill/>
            <a:ln>
              <a:noFill/>
            </a:ln>
          </p:spPr>
        </p:pic>
        <p:sp>
          <p:nvSpPr>
            <p:cNvPr id="1663" name="Google Shape;1663;p83"/>
            <p:cNvSpPr/>
            <p:nvPr/>
          </p:nvSpPr>
          <p:spPr>
            <a:xfrm>
              <a:off x="3687740" y="1729670"/>
              <a:ext cx="382904" cy="142239"/>
            </a:xfrm>
            <a:custGeom>
              <a:avLst/>
              <a:gdLst/>
              <a:ahLst/>
              <a:cxnLst/>
              <a:rect l="l" t="t" r="r" b="b"/>
              <a:pathLst>
                <a:path w="382904" h="142239" extrusionOk="0">
                  <a:moveTo>
                    <a:pt x="382410" y="140297"/>
                  </a:moveTo>
                  <a:lnTo>
                    <a:pt x="382410" y="801"/>
                  </a:lnTo>
                  <a:lnTo>
                    <a:pt x="380807" y="0"/>
                  </a:lnTo>
                  <a:lnTo>
                    <a:pt x="1603" y="0"/>
                  </a:lnTo>
                  <a:lnTo>
                    <a:pt x="0" y="801"/>
                  </a:lnTo>
                  <a:lnTo>
                    <a:pt x="0" y="140297"/>
                  </a:lnTo>
                  <a:lnTo>
                    <a:pt x="1603" y="141900"/>
                  </a:lnTo>
                  <a:lnTo>
                    <a:pt x="3206" y="141900"/>
                  </a:lnTo>
                  <a:lnTo>
                    <a:pt x="3206" y="6413"/>
                  </a:lnTo>
                  <a:lnTo>
                    <a:pt x="6413" y="3206"/>
                  </a:lnTo>
                  <a:lnTo>
                    <a:pt x="6413" y="6413"/>
                  </a:lnTo>
                  <a:lnTo>
                    <a:pt x="375997" y="6413"/>
                  </a:lnTo>
                  <a:lnTo>
                    <a:pt x="375997" y="3206"/>
                  </a:lnTo>
                  <a:lnTo>
                    <a:pt x="379204" y="6413"/>
                  </a:lnTo>
                  <a:lnTo>
                    <a:pt x="379204" y="141900"/>
                  </a:lnTo>
                  <a:lnTo>
                    <a:pt x="380807" y="141900"/>
                  </a:lnTo>
                  <a:lnTo>
                    <a:pt x="382410" y="140297"/>
                  </a:lnTo>
                  <a:close/>
                </a:path>
                <a:path w="382904" h="142239" extrusionOk="0">
                  <a:moveTo>
                    <a:pt x="6413" y="6413"/>
                  </a:moveTo>
                  <a:lnTo>
                    <a:pt x="6413" y="3206"/>
                  </a:lnTo>
                  <a:lnTo>
                    <a:pt x="3206" y="6413"/>
                  </a:lnTo>
                  <a:lnTo>
                    <a:pt x="6413" y="6413"/>
                  </a:lnTo>
                  <a:close/>
                </a:path>
                <a:path w="382904" h="142239" extrusionOk="0">
                  <a:moveTo>
                    <a:pt x="6413" y="134685"/>
                  </a:moveTo>
                  <a:lnTo>
                    <a:pt x="6413" y="6413"/>
                  </a:lnTo>
                  <a:lnTo>
                    <a:pt x="3206" y="6413"/>
                  </a:lnTo>
                  <a:lnTo>
                    <a:pt x="3206" y="134685"/>
                  </a:lnTo>
                  <a:lnTo>
                    <a:pt x="6413" y="134685"/>
                  </a:lnTo>
                  <a:close/>
                </a:path>
                <a:path w="382904" h="142239" extrusionOk="0">
                  <a:moveTo>
                    <a:pt x="379204" y="134685"/>
                  </a:moveTo>
                  <a:lnTo>
                    <a:pt x="3206" y="134685"/>
                  </a:lnTo>
                  <a:lnTo>
                    <a:pt x="6413" y="137892"/>
                  </a:lnTo>
                  <a:lnTo>
                    <a:pt x="6413" y="141900"/>
                  </a:lnTo>
                  <a:lnTo>
                    <a:pt x="375997" y="141900"/>
                  </a:lnTo>
                  <a:lnTo>
                    <a:pt x="375997" y="137892"/>
                  </a:lnTo>
                  <a:lnTo>
                    <a:pt x="379204" y="134685"/>
                  </a:lnTo>
                  <a:close/>
                </a:path>
                <a:path w="382904" h="142239" extrusionOk="0">
                  <a:moveTo>
                    <a:pt x="6413" y="141900"/>
                  </a:moveTo>
                  <a:lnTo>
                    <a:pt x="6413" y="137892"/>
                  </a:lnTo>
                  <a:lnTo>
                    <a:pt x="3206" y="134685"/>
                  </a:lnTo>
                  <a:lnTo>
                    <a:pt x="3206" y="141900"/>
                  </a:lnTo>
                  <a:lnTo>
                    <a:pt x="6413" y="141900"/>
                  </a:lnTo>
                  <a:close/>
                </a:path>
                <a:path w="382904" h="142239" extrusionOk="0">
                  <a:moveTo>
                    <a:pt x="379204" y="6413"/>
                  </a:moveTo>
                  <a:lnTo>
                    <a:pt x="375997" y="3206"/>
                  </a:lnTo>
                  <a:lnTo>
                    <a:pt x="375997" y="6413"/>
                  </a:lnTo>
                  <a:lnTo>
                    <a:pt x="379204" y="6413"/>
                  </a:lnTo>
                  <a:close/>
                </a:path>
                <a:path w="382904" h="142239" extrusionOk="0">
                  <a:moveTo>
                    <a:pt x="379204" y="134685"/>
                  </a:moveTo>
                  <a:lnTo>
                    <a:pt x="379204" y="6413"/>
                  </a:lnTo>
                  <a:lnTo>
                    <a:pt x="375997" y="6413"/>
                  </a:lnTo>
                  <a:lnTo>
                    <a:pt x="375997" y="134685"/>
                  </a:lnTo>
                  <a:lnTo>
                    <a:pt x="379204" y="134685"/>
                  </a:lnTo>
                  <a:close/>
                </a:path>
                <a:path w="382904" h="142239" extrusionOk="0">
                  <a:moveTo>
                    <a:pt x="379204" y="141900"/>
                  </a:moveTo>
                  <a:lnTo>
                    <a:pt x="379204" y="134685"/>
                  </a:lnTo>
                  <a:lnTo>
                    <a:pt x="375997" y="137892"/>
                  </a:lnTo>
                  <a:lnTo>
                    <a:pt x="375997" y="141900"/>
                  </a:lnTo>
                  <a:lnTo>
                    <a:pt x="379204" y="1419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664" name="Google Shape;1664;p83"/>
            <p:cNvPicPr preferRelativeResize="0"/>
            <p:nvPr/>
          </p:nvPicPr>
          <p:blipFill rotWithShape="1">
            <a:blip r:embed="rId11">
              <a:alphaModFix/>
            </a:blip>
            <a:srcRect/>
            <a:stretch/>
          </p:blipFill>
          <p:spPr>
            <a:xfrm>
              <a:off x="2283162" y="1566925"/>
              <a:ext cx="89790" cy="135487"/>
            </a:xfrm>
            <a:prstGeom prst="rect">
              <a:avLst/>
            </a:prstGeom>
            <a:noFill/>
            <a:ln>
              <a:noFill/>
            </a:ln>
          </p:spPr>
        </p:pic>
        <p:pic>
          <p:nvPicPr>
            <p:cNvPr id="1665" name="Google Shape;1665;p83"/>
            <p:cNvPicPr preferRelativeResize="0"/>
            <p:nvPr/>
          </p:nvPicPr>
          <p:blipFill rotWithShape="1">
            <a:blip r:embed="rId12">
              <a:alphaModFix/>
            </a:blip>
            <a:srcRect/>
            <a:stretch/>
          </p:blipFill>
          <p:spPr>
            <a:xfrm>
              <a:off x="2279955" y="1563718"/>
              <a:ext cx="97005" cy="141900"/>
            </a:xfrm>
            <a:prstGeom prst="rect">
              <a:avLst/>
            </a:prstGeom>
            <a:noFill/>
            <a:ln>
              <a:noFill/>
            </a:ln>
          </p:spPr>
        </p:pic>
        <p:pic>
          <p:nvPicPr>
            <p:cNvPr id="1666" name="Google Shape;1666;p83"/>
            <p:cNvPicPr preferRelativeResize="0"/>
            <p:nvPr/>
          </p:nvPicPr>
          <p:blipFill rotWithShape="1">
            <a:blip r:embed="rId13">
              <a:alphaModFix/>
            </a:blip>
            <a:srcRect/>
            <a:stretch/>
          </p:blipFill>
          <p:spPr>
            <a:xfrm>
              <a:off x="2372952" y="1566925"/>
              <a:ext cx="967652" cy="135487"/>
            </a:xfrm>
            <a:prstGeom prst="rect">
              <a:avLst/>
            </a:prstGeom>
            <a:noFill/>
            <a:ln>
              <a:noFill/>
            </a:ln>
          </p:spPr>
        </p:pic>
        <p:sp>
          <p:nvSpPr>
            <p:cNvPr id="1667" name="Google Shape;1667;p83"/>
            <p:cNvSpPr/>
            <p:nvPr/>
          </p:nvSpPr>
          <p:spPr>
            <a:xfrm>
              <a:off x="2369745" y="1563718"/>
              <a:ext cx="974089" cy="142239"/>
            </a:xfrm>
            <a:custGeom>
              <a:avLst/>
              <a:gdLst/>
              <a:ahLst/>
              <a:cxnLst/>
              <a:rect l="l" t="t" r="r" b="b"/>
              <a:pathLst>
                <a:path w="974089" h="142239" extrusionOk="0">
                  <a:moveTo>
                    <a:pt x="974065" y="141099"/>
                  </a:moveTo>
                  <a:lnTo>
                    <a:pt x="974065" y="1603"/>
                  </a:lnTo>
                  <a:lnTo>
                    <a:pt x="972462" y="0"/>
                  </a:lnTo>
                  <a:lnTo>
                    <a:pt x="1603" y="0"/>
                  </a:lnTo>
                  <a:lnTo>
                    <a:pt x="0" y="1603"/>
                  </a:lnTo>
                  <a:lnTo>
                    <a:pt x="0" y="141099"/>
                  </a:lnTo>
                  <a:lnTo>
                    <a:pt x="1603" y="141900"/>
                  </a:lnTo>
                  <a:lnTo>
                    <a:pt x="3206" y="141900"/>
                  </a:lnTo>
                  <a:lnTo>
                    <a:pt x="3206" y="7215"/>
                  </a:lnTo>
                  <a:lnTo>
                    <a:pt x="7215" y="3206"/>
                  </a:lnTo>
                  <a:lnTo>
                    <a:pt x="7215" y="7215"/>
                  </a:lnTo>
                  <a:lnTo>
                    <a:pt x="967652" y="7215"/>
                  </a:lnTo>
                  <a:lnTo>
                    <a:pt x="967652" y="3206"/>
                  </a:lnTo>
                  <a:lnTo>
                    <a:pt x="970858" y="7215"/>
                  </a:lnTo>
                  <a:lnTo>
                    <a:pt x="970858" y="141900"/>
                  </a:lnTo>
                  <a:lnTo>
                    <a:pt x="972462" y="141900"/>
                  </a:lnTo>
                  <a:lnTo>
                    <a:pt x="974065" y="141099"/>
                  </a:lnTo>
                  <a:close/>
                </a:path>
                <a:path w="974089" h="142239" extrusionOk="0">
                  <a:moveTo>
                    <a:pt x="7215" y="7215"/>
                  </a:moveTo>
                  <a:lnTo>
                    <a:pt x="7215" y="3206"/>
                  </a:lnTo>
                  <a:lnTo>
                    <a:pt x="3206" y="7215"/>
                  </a:lnTo>
                  <a:lnTo>
                    <a:pt x="7215" y="7215"/>
                  </a:lnTo>
                  <a:close/>
                </a:path>
                <a:path w="974089" h="142239" extrusionOk="0">
                  <a:moveTo>
                    <a:pt x="7215" y="135487"/>
                  </a:moveTo>
                  <a:lnTo>
                    <a:pt x="7215" y="7215"/>
                  </a:lnTo>
                  <a:lnTo>
                    <a:pt x="3206" y="7215"/>
                  </a:lnTo>
                  <a:lnTo>
                    <a:pt x="3206" y="135487"/>
                  </a:lnTo>
                  <a:lnTo>
                    <a:pt x="7215" y="135487"/>
                  </a:lnTo>
                  <a:close/>
                </a:path>
                <a:path w="974089" h="142239" extrusionOk="0">
                  <a:moveTo>
                    <a:pt x="970858" y="135487"/>
                  </a:moveTo>
                  <a:lnTo>
                    <a:pt x="3206" y="135487"/>
                  </a:lnTo>
                  <a:lnTo>
                    <a:pt x="7215" y="138694"/>
                  </a:lnTo>
                  <a:lnTo>
                    <a:pt x="7215" y="141900"/>
                  </a:lnTo>
                  <a:lnTo>
                    <a:pt x="967652" y="141900"/>
                  </a:lnTo>
                  <a:lnTo>
                    <a:pt x="967652" y="138694"/>
                  </a:lnTo>
                  <a:lnTo>
                    <a:pt x="970858" y="135487"/>
                  </a:lnTo>
                  <a:close/>
                </a:path>
                <a:path w="974089" h="142239" extrusionOk="0">
                  <a:moveTo>
                    <a:pt x="7215" y="141900"/>
                  </a:moveTo>
                  <a:lnTo>
                    <a:pt x="7215" y="138694"/>
                  </a:lnTo>
                  <a:lnTo>
                    <a:pt x="3206" y="135487"/>
                  </a:lnTo>
                  <a:lnTo>
                    <a:pt x="3206" y="141900"/>
                  </a:lnTo>
                  <a:lnTo>
                    <a:pt x="7215" y="141900"/>
                  </a:lnTo>
                  <a:close/>
                </a:path>
                <a:path w="974089" h="142239" extrusionOk="0">
                  <a:moveTo>
                    <a:pt x="970858" y="7215"/>
                  </a:moveTo>
                  <a:lnTo>
                    <a:pt x="967652" y="3206"/>
                  </a:lnTo>
                  <a:lnTo>
                    <a:pt x="967652" y="7215"/>
                  </a:lnTo>
                  <a:lnTo>
                    <a:pt x="970858" y="7215"/>
                  </a:lnTo>
                  <a:close/>
                </a:path>
                <a:path w="974089" h="142239" extrusionOk="0">
                  <a:moveTo>
                    <a:pt x="970858" y="135487"/>
                  </a:moveTo>
                  <a:lnTo>
                    <a:pt x="970858" y="7215"/>
                  </a:lnTo>
                  <a:lnTo>
                    <a:pt x="967652" y="7215"/>
                  </a:lnTo>
                  <a:lnTo>
                    <a:pt x="967652" y="135487"/>
                  </a:lnTo>
                  <a:lnTo>
                    <a:pt x="970858" y="135487"/>
                  </a:lnTo>
                  <a:close/>
                </a:path>
                <a:path w="974089" h="142239" extrusionOk="0">
                  <a:moveTo>
                    <a:pt x="970858" y="141900"/>
                  </a:moveTo>
                  <a:lnTo>
                    <a:pt x="970858" y="135487"/>
                  </a:lnTo>
                  <a:lnTo>
                    <a:pt x="967652" y="138694"/>
                  </a:lnTo>
                  <a:lnTo>
                    <a:pt x="967652" y="141900"/>
                  </a:lnTo>
                  <a:lnTo>
                    <a:pt x="970858" y="14190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668" name="Google Shape;1668;p83"/>
            <p:cNvPicPr preferRelativeResize="0"/>
            <p:nvPr/>
          </p:nvPicPr>
          <p:blipFill rotWithShape="1">
            <a:blip r:embed="rId14">
              <a:alphaModFix/>
            </a:blip>
            <a:srcRect/>
            <a:stretch/>
          </p:blipFill>
          <p:spPr>
            <a:xfrm>
              <a:off x="3340604" y="1566925"/>
              <a:ext cx="726340" cy="135487"/>
            </a:xfrm>
            <a:prstGeom prst="rect">
              <a:avLst/>
            </a:prstGeom>
            <a:noFill/>
            <a:ln>
              <a:noFill/>
            </a:ln>
          </p:spPr>
        </p:pic>
        <p:sp>
          <p:nvSpPr>
            <p:cNvPr id="1669" name="Google Shape;1669;p83"/>
            <p:cNvSpPr/>
            <p:nvPr/>
          </p:nvSpPr>
          <p:spPr>
            <a:xfrm>
              <a:off x="2279954" y="1563725"/>
              <a:ext cx="1791335" cy="703580"/>
            </a:xfrm>
            <a:custGeom>
              <a:avLst/>
              <a:gdLst/>
              <a:ahLst/>
              <a:cxnLst/>
              <a:rect l="l" t="t" r="r" b="b"/>
              <a:pathLst>
                <a:path w="1791335" h="703580" extrusionOk="0">
                  <a:moveTo>
                    <a:pt x="1790192" y="1600"/>
                  </a:moveTo>
                  <a:lnTo>
                    <a:pt x="1788591" y="0"/>
                  </a:lnTo>
                  <a:lnTo>
                    <a:pt x="1783778" y="0"/>
                  </a:lnTo>
                  <a:lnTo>
                    <a:pt x="1783778" y="7213"/>
                  </a:lnTo>
                  <a:lnTo>
                    <a:pt x="1783778" y="135483"/>
                  </a:lnTo>
                  <a:lnTo>
                    <a:pt x="1063853" y="135483"/>
                  </a:lnTo>
                  <a:lnTo>
                    <a:pt x="1063853" y="7213"/>
                  </a:lnTo>
                  <a:lnTo>
                    <a:pt x="1783778" y="7213"/>
                  </a:lnTo>
                  <a:lnTo>
                    <a:pt x="1783778" y="0"/>
                  </a:lnTo>
                  <a:lnTo>
                    <a:pt x="1058240" y="0"/>
                  </a:lnTo>
                  <a:lnTo>
                    <a:pt x="1057440" y="1600"/>
                  </a:lnTo>
                  <a:lnTo>
                    <a:pt x="1057440" y="141097"/>
                  </a:lnTo>
                  <a:lnTo>
                    <a:pt x="1058240" y="141897"/>
                  </a:lnTo>
                  <a:lnTo>
                    <a:pt x="1060640" y="141897"/>
                  </a:lnTo>
                  <a:lnTo>
                    <a:pt x="1063853" y="141897"/>
                  </a:lnTo>
                  <a:lnTo>
                    <a:pt x="1783778" y="141897"/>
                  </a:lnTo>
                  <a:lnTo>
                    <a:pt x="1786978" y="141897"/>
                  </a:lnTo>
                  <a:lnTo>
                    <a:pt x="1788591" y="141897"/>
                  </a:lnTo>
                  <a:lnTo>
                    <a:pt x="1790192" y="141097"/>
                  </a:lnTo>
                  <a:lnTo>
                    <a:pt x="1790192" y="1600"/>
                  </a:lnTo>
                  <a:close/>
                </a:path>
                <a:path w="1791335" h="703580" extrusionOk="0">
                  <a:moveTo>
                    <a:pt x="1790992" y="699884"/>
                  </a:moveTo>
                  <a:lnTo>
                    <a:pt x="1790192" y="654989"/>
                  </a:lnTo>
                  <a:lnTo>
                    <a:pt x="1790192" y="654189"/>
                  </a:lnTo>
                  <a:lnTo>
                    <a:pt x="1790192" y="653389"/>
                  </a:lnTo>
                  <a:lnTo>
                    <a:pt x="1788591" y="651776"/>
                  </a:lnTo>
                  <a:lnTo>
                    <a:pt x="1785378" y="651776"/>
                  </a:lnTo>
                  <a:lnTo>
                    <a:pt x="1784565" y="652589"/>
                  </a:lnTo>
                  <a:lnTo>
                    <a:pt x="1433283" y="652449"/>
                  </a:lnTo>
                  <a:lnTo>
                    <a:pt x="1432636" y="651776"/>
                  </a:lnTo>
                  <a:lnTo>
                    <a:pt x="1429423" y="651776"/>
                  </a:lnTo>
                  <a:lnTo>
                    <a:pt x="1428762" y="652437"/>
                  </a:lnTo>
                  <a:lnTo>
                    <a:pt x="1077976" y="652284"/>
                  </a:lnTo>
                  <a:lnTo>
                    <a:pt x="1077480" y="651776"/>
                  </a:lnTo>
                  <a:lnTo>
                    <a:pt x="1073467" y="651776"/>
                  </a:lnTo>
                  <a:lnTo>
                    <a:pt x="1072972" y="652284"/>
                  </a:lnTo>
                  <a:lnTo>
                    <a:pt x="717042" y="652119"/>
                  </a:lnTo>
                  <a:lnTo>
                    <a:pt x="716711" y="651776"/>
                  </a:lnTo>
                  <a:lnTo>
                    <a:pt x="712711" y="651776"/>
                  </a:lnTo>
                  <a:lnTo>
                    <a:pt x="712368" y="652119"/>
                  </a:lnTo>
                  <a:lnTo>
                    <a:pt x="360921" y="651954"/>
                  </a:lnTo>
                  <a:lnTo>
                    <a:pt x="360756" y="651776"/>
                  </a:lnTo>
                  <a:lnTo>
                    <a:pt x="356755" y="651776"/>
                  </a:lnTo>
                  <a:lnTo>
                    <a:pt x="356666" y="651954"/>
                  </a:lnTo>
                  <a:lnTo>
                    <a:pt x="4800" y="651789"/>
                  </a:lnTo>
                  <a:lnTo>
                    <a:pt x="3200" y="651776"/>
                  </a:lnTo>
                  <a:lnTo>
                    <a:pt x="1600" y="651776"/>
                  </a:lnTo>
                  <a:lnTo>
                    <a:pt x="0" y="653389"/>
                  </a:lnTo>
                  <a:lnTo>
                    <a:pt x="0" y="654989"/>
                  </a:lnTo>
                  <a:lnTo>
                    <a:pt x="0" y="656590"/>
                  </a:lnTo>
                  <a:lnTo>
                    <a:pt x="800" y="699884"/>
                  </a:lnTo>
                  <a:lnTo>
                    <a:pt x="800" y="702284"/>
                  </a:lnTo>
                  <a:lnTo>
                    <a:pt x="2400" y="703084"/>
                  </a:lnTo>
                  <a:lnTo>
                    <a:pt x="5600" y="703084"/>
                  </a:lnTo>
                  <a:lnTo>
                    <a:pt x="7213" y="701484"/>
                  </a:lnTo>
                  <a:lnTo>
                    <a:pt x="7213" y="699884"/>
                  </a:lnTo>
                  <a:lnTo>
                    <a:pt x="6464" y="658202"/>
                  </a:lnTo>
                  <a:lnTo>
                    <a:pt x="356006" y="658368"/>
                  </a:lnTo>
                  <a:lnTo>
                    <a:pt x="356755" y="699884"/>
                  </a:lnTo>
                  <a:lnTo>
                    <a:pt x="356755" y="702284"/>
                  </a:lnTo>
                  <a:lnTo>
                    <a:pt x="358355" y="703084"/>
                  </a:lnTo>
                  <a:lnTo>
                    <a:pt x="361556" y="703084"/>
                  </a:lnTo>
                  <a:lnTo>
                    <a:pt x="363169" y="701484"/>
                  </a:lnTo>
                  <a:lnTo>
                    <a:pt x="363169" y="699884"/>
                  </a:lnTo>
                  <a:lnTo>
                    <a:pt x="362419" y="658368"/>
                  </a:lnTo>
                  <a:lnTo>
                    <a:pt x="711149" y="658533"/>
                  </a:lnTo>
                  <a:lnTo>
                    <a:pt x="711898" y="699884"/>
                  </a:lnTo>
                  <a:lnTo>
                    <a:pt x="711898" y="702284"/>
                  </a:lnTo>
                  <a:lnTo>
                    <a:pt x="713511" y="703084"/>
                  </a:lnTo>
                  <a:lnTo>
                    <a:pt x="717511" y="703084"/>
                  </a:lnTo>
                  <a:lnTo>
                    <a:pt x="719124" y="701484"/>
                  </a:lnTo>
                  <a:lnTo>
                    <a:pt x="719124" y="699884"/>
                  </a:lnTo>
                  <a:lnTo>
                    <a:pt x="718375" y="658533"/>
                  </a:lnTo>
                  <a:lnTo>
                    <a:pt x="1071930" y="658698"/>
                  </a:lnTo>
                  <a:lnTo>
                    <a:pt x="1072667" y="699884"/>
                  </a:lnTo>
                  <a:lnTo>
                    <a:pt x="1072667" y="702284"/>
                  </a:lnTo>
                  <a:lnTo>
                    <a:pt x="1074267" y="703084"/>
                  </a:lnTo>
                  <a:lnTo>
                    <a:pt x="1078280" y="703084"/>
                  </a:lnTo>
                  <a:lnTo>
                    <a:pt x="1079881" y="701484"/>
                  </a:lnTo>
                  <a:lnTo>
                    <a:pt x="1079881" y="699884"/>
                  </a:lnTo>
                  <a:lnTo>
                    <a:pt x="1079144" y="658698"/>
                  </a:lnTo>
                  <a:lnTo>
                    <a:pt x="1427886" y="658850"/>
                  </a:lnTo>
                  <a:lnTo>
                    <a:pt x="1428623" y="699884"/>
                  </a:lnTo>
                  <a:lnTo>
                    <a:pt x="1428623" y="702284"/>
                  </a:lnTo>
                  <a:lnTo>
                    <a:pt x="1430223" y="703084"/>
                  </a:lnTo>
                  <a:lnTo>
                    <a:pt x="1434236" y="703084"/>
                  </a:lnTo>
                  <a:lnTo>
                    <a:pt x="1435036" y="701484"/>
                  </a:lnTo>
                  <a:lnTo>
                    <a:pt x="1435036" y="699884"/>
                  </a:lnTo>
                  <a:lnTo>
                    <a:pt x="1434299" y="658863"/>
                  </a:lnTo>
                  <a:lnTo>
                    <a:pt x="1783842" y="659003"/>
                  </a:lnTo>
                  <a:lnTo>
                    <a:pt x="1784578" y="699884"/>
                  </a:lnTo>
                  <a:lnTo>
                    <a:pt x="1784578" y="702284"/>
                  </a:lnTo>
                  <a:lnTo>
                    <a:pt x="1786178" y="703084"/>
                  </a:lnTo>
                  <a:lnTo>
                    <a:pt x="1789391" y="703084"/>
                  </a:lnTo>
                  <a:lnTo>
                    <a:pt x="1790992" y="701484"/>
                  </a:lnTo>
                  <a:lnTo>
                    <a:pt x="1790992" y="69988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670" name="Google Shape;1670;p83"/>
          <p:cNvSpPr txBox="1"/>
          <p:nvPr/>
        </p:nvSpPr>
        <p:spPr>
          <a:xfrm>
            <a:off x="4702960" y="3715505"/>
            <a:ext cx="128400" cy="1551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900">
                <a:latin typeface="Arial"/>
                <a:ea typeface="Arial"/>
                <a:cs typeface="Arial"/>
                <a:sym typeface="Arial"/>
              </a:rPr>
              <a:t>0</a:t>
            </a:r>
            <a:endParaRPr sz="900">
              <a:latin typeface="Arial"/>
              <a:ea typeface="Arial"/>
              <a:cs typeface="Arial"/>
              <a:sym typeface="Arial"/>
            </a:endParaRPr>
          </a:p>
        </p:txBody>
      </p:sp>
      <p:sp>
        <p:nvSpPr>
          <p:cNvPr id="1671" name="Google Shape;1671;p83"/>
          <p:cNvSpPr txBox="1"/>
          <p:nvPr/>
        </p:nvSpPr>
        <p:spPr>
          <a:xfrm>
            <a:off x="5308769" y="3715505"/>
            <a:ext cx="209100" cy="1551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900">
                <a:latin typeface="Arial"/>
                <a:ea typeface="Arial"/>
                <a:cs typeface="Arial"/>
                <a:sym typeface="Arial"/>
              </a:rPr>
              <a:t>20</a:t>
            </a:r>
            <a:endParaRPr sz="900">
              <a:latin typeface="Arial"/>
              <a:ea typeface="Arial"/>
              <a:cs typeface="Arial"/>
              <a:sym typeface="Arial"/>
            </a:endParaRPr>
          </a:p>
        </p:txBody>
      </p:sp>
      <p:sp>
        <p:nvSpPr>
          <p:cNvPr id="1672" name="Google Shape;1672;p83"/>
          <p:cNvSpPr txBox="1"/>
          <p:nvPr/>
        </p:nvSpPr>
        <p:spPr>
          <a:xfrm>
            <a:off x="5956932" y="3715505"/>
            <a:ext cx="209100" cy="1551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900">
                <a:latin typeface="Arial"/>
                <a:ea typeface="Arial"/>
                <a:cs typeface="Arial"/>
                <a:sym typeface="Arial"/>
              </a:rPr>
              <a:t>40</a:t>
            </a:r>
            <a:endParaRPr sz="900">
              <a:latin typeface="Arial"/>
              <a:ea typeface="Arial"/>
              <a:cs typeface="Arial"/>
              <a:sym typeface="Arial"/>
            </a:endParaRPr>
          </a:p>
        </p:txBody>
      </p:sp>
      <p:sp>
        <p:nvSpPr>
          <p:cNvPr id="1673" name="Google Shape;1673;p83"/>
          <p:cNvSpPr txBox="1"/>
          <p:nvPr/>
        </p:nvSpPr>
        <p:spPr>
          <a:xfrm>
            <a:off x="6613852" y="3715505"/>
            <a:ext cx="209100" cy="1551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900">
                <a:latin typeface="Arial"/>
                <a:ea typeface="Arial"/>
                <a:cs typeface="Arial"/>
                <a:sym typeface="Arial"/>
              </a:rPr>
              <a:t>60</a:t>
            </a:r>
            <a:endParaRPr sz="900">
              <a:latin typeface="Arial"/>
              <a:ea typeface="Arial"/>
              <a:cs typeface="Arial"/>
              <a:sym typeface="Arial"/>
            </a:endParaRPr>
          </a:p>
        </p:txBody>
      </p:sp>
      <p:sp>
        <p:nvSpPr>
          <p:cNvPr id="1674" name="Google Shape;1674;p83"/>
          <p:cNvSpPr txBox="1"/>
          <p:nvPr/>
        </p:nvSpPr>
        <p:spPr>
          <a:xfrm>
            <a:off x="7262015" y="3715505"/>
            <a:ext cx="209100" cy="1551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900">
                <a:latin typeface="Arial"/>
                <a:ea typeface="Arial"/>
                <a:cs typeface="Arial"/>
                <a:sym typeface="Arial"/>
              </a:rPr>
              <a:t>80</a:t>
            </a:r>
            <a:endParaRPr sz="900">
              <a:latin typeface="Arial"/>
              <a:ea typeface="Arial"/>
              <a:cs typeface="Arial"/>
              <a:sym typeface="Arial"/>
            </a:endParaRPr>
          </a:p>
        </p:txBody>
      </p:sp>
      <p:sp>
        <p:nvSpPr>
          <p:cNvPr id="1675" name="Google Shape;1675;p83"/>
          <p:cNvSpPr txBox="1"/>
          <p:nvPr/>
        </p:nvSpPr>
        <p:spPr>
          <a:xfrm>
            <a:off x="7872225" y="3715505"/>
            <a:ext cx="291000" cy="1551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 sz="900">
                <a:latin typeface="Arial"/>
                <a:ea typeface="Arial"/>
                <a:cs typeface="Arial"/>
                <a:sym typeface="Arial"/>
              </a:rPr>
              <a:t>100</a:t>
            </a:r>
            <a:endParaRPr sz="900">
              <a:latin typeface="Arial"/>
              <a:ea typeface="Arial"/>
              <a:cs typeface="Arial"/>
              <a:sym typeface="Arial"/>
            </a:endParaRPr>
          </a:p>
        </p:txBody>
      </p:sp>
      <p:sp>
        <p:nvSpPr>
          <p:cNvPr id="1676" name="Google Shape;1676;p83"/>
          <p:cNvSpPr txBox="1"/>
          <p:nvPr/>
        </p:nvSpPr>
        <p:spPr>
          <a:xfrm>
            <a:off x="3148625" y="2947688"/>
            <a:ext cx="1530300" cy="354000"/>
          </a:xfrm>
          <a:prstGeom prst="rect">
            <a:avLst/>
          </a:prstGeom>
          <a:noFill/>
          <a:ln>
            <a:noFill/>
          </a:ln>
        </p:spPr>
        <p:txBody>
          <a:bodyPr spcFirstLastPara="1" wrap="square" lIns="91425" tIns="91425" rIns="91425" bIns="91425" anchor="t" anchorCtr="0">
            <a:spAutoFit/>
          </a:bodyPr>
          <a:lstStyle/>
          <a:p>
            <a:pPr marL="0" marR="7620" lvl="0" indent="0" algn="r" rtl="0">
              <a:spcBef>
                <a:spcPts val="530"/>
              </a:spcBef>
              <a:spcAft>
                <a:spcPts val="0"/>
              </a:spcAft>
              <a:buNone/>
            </a:pPr>
            <a:r>
              <a:rPr lang="en" sz="1100"/>
              <a:t>seul le mari travail</a:t>
            </a:r>
            <a:endParaRPr/>
          </a:p>
        </p:txBody>
      </p:sp>
      <p:sp>
        <p:nvSpPr>
          <p:cNvPr id="1677" name="Google Shape;1677;p83"/>
          <p:cNvSpPr txBox="1"/>
          <p:nvPr/>
        </p:nvSpPr>
        <p:spPr>
          <a:xfrm>
            <a:off x="3621750" y="3214025"/>
            <a:ext cx="1111500" cy="354000"/>
          </a:xfrm>
          <a:prstGeom prst="rect">
            <a:avLst/>
          </a:prstGeom>
          <a:noFill/>
          <a:ln>
            <a:noFill/>
          </a:ln>
        </p:spPr>
        <p:txBody>
          <a:bodyPr spcFirstLastPara="1" wrap="square" lIns="91425" tIns="91425" rIns="91425" bIns="91425" anchor="t" anchorCtr="0">
            <a:spAutoFit/>
          </a:bodyPr>
          <a:lstStyle/>
          <a:p>
            <a:pPr marL="0" marR="5080" lvl="0" indent="0" algn="r" rtl="0">
              <a:spcBef>
                <a:spcPts val="525"/>
              </a:spcBef>
              <a:spcAft>
                <a:spcPts val="0"/>
              </a:spcAft>
              <a:buNone/>
            </a:pPr>
            <a:r>
              <a:rPr lang="en" sz="1100"/>
              <a:t>Marge ligne</a:t>
            </a:r>
            <a:endParaRPr/>
          </a:p>
        </p:txBody>
      </p:sp>
      <p:sp>
        <p:nvSpPr>
          <p:cNvPr id="1678" name="Google Shape;1678;p83"/>
          <p:cNvSpPr txBox="1"/>
          <p:nvPr/>
        </p:nvSpPr>
        <p:spPr>
          <a:xfrm>
            <a:off x="1494063" y="4173650"/>
            <a:ext cx="5848200" cy="936300"/>
          </a:xfrm>
          <a:prstGeom prst="rect">
            <a:avLst/>
          </a:prstGeom>
          <a:noFill/>
          <a:ln>
            <a:noFill/>
          </a:ln>
        </p:spPr>
        <p:txBody>
          <a:bodyPr spcFirstLastPara="1" wrap="square" lIns="91425" tIns="91425" rIns="91425" bIns="91425" anchor="t" anchorCtr="0">
            <a:spAutoFit/>
          </a:bodyPr>
          <a:lstStyle/>
          <a:p>
            <a:pPr marL="12700" marR="5080" lvl="0" indent="31115" algn="l" rtl="0">
              <a:lnSpc>
                <a:spcPct val="102600"/>
              </a:lnSpc>
              <a:spcBef>
                <a:spcPts val="0"/>
              </a:spcBef>
              <a:spcAft>
                <a:spcPts val="0"/>
              </a:spcAft>
              <a:buNone/>
            </a:pPr>
            <a:r>
              <a:rPr lang="en" sz="1600">
                <a:latin typeface="Tahoma"/>
                <a:ea typeface="Tahoma"/>
                <a:cs typeface="Tahoma"/>
                <a:sym typeface="Tahoma"/>
              </a:rPr>
              <a:t>Les femmes qui répondent </a:t>
            </a:r>
            <a:r>
              <a:rPr lang="en" sz="1600" i="1"/>
              <a:t>seul le mari travaille </a:t>
            </a:r>
            <a:r>
              <a:rPr lang="en" sz="1600">
                <a:latin typeface="Tahoma"/>
                <a:ea typeface="Tahoma"/>
                <a:cs typeface="Tahoma"/>
                <a:sym typeface="Tahoma"/>
              </a:rPr>
              <a:t>répondent-elles de  façon particulière à la question sur l’activité d’une mère de famille ?</a:t>
            </a:r>
            <a:endParaRPr sz="1900"/>
          </a:p>
        </p:txBody>
      </p:sp>
      <p:sp>
        <p:nvSpPr>
          <p:cNvPr id="1679" name="Google Shape;1679;p83"/>
          <p:cNvSpPr txBox="1"/>
          <p:nvPr/>
        </p:nvSpPr>
        <p:spPr>
          <a:xfrm>
            <a:off x="2698525" y="399475"/>
            <a:ext cx="5046900" cy="660600"/>
          </a:xfrm>
          <a:prstGeom prst="rect">
            <a:avLst/>
          </a:prstGeom>
          <a:noFill/>
          <a:ln>
            <a:noFill/>
          </a:ln>
        </p:spPr>
        <p:txBody>
          <a:bodyPr spcFirstLastPara="1" wrap="square" lIns="0" tIns="62225" rIns="0" bIns="0" anchor="t" anchorCtr="0">
            <a:spAutoFit/>
          </a:bodyPr>
          <a:lstStyle/>
          <a:p>
            <a:pPr marL="88900" marR="0" lvl="0" indent="0" algn="l" rtl="0">
              <a:lnSpc>
                <a:spcPct val="100000"/>
              </a:lnSpc>
              <a:spcBef>
                <a:spcPts val="0"/>
              </a:spcBef>
              <a:spcAft>
                <a:spcPts val="0"/>
              </a:spcAft>
              <a:buNone/>
            </a:pPr>
            <a:endParaRPr sz="1700">
              <a:latin typeface="Tahoma"/>
              <a:ea typeface="Tahoma"/>
              <a:cs typeface="Tahoma"/>
              <a:sym typeface="Tahoma"/>
            </a:endParaRPr>
          </a:p>
          <a:p>
            <a:pPr marL="1021714" marR="0" lvl="0" indent="0" algn="l" rtl="0">
              <a:lnSpc>
                <a:spcPct val="100000"/>
              </a:lnSpc>
              <a:spcBef>
                <a:spcPts val="1300"/>
              </a:spcBef>
              <a:spcAft>
                <a:spcPts val="0"/>
              </a:spcAft>
              <a:buNone/>
            </a:pPr>
            <a:r>
              <a:rPr lang="en" sz="1100">
                <a:latin typeface="Tahoma"/>
                <a:ea typeface="Tahoma"/>
                <a:cs typeface="Tahoma"/>
                <a:sym typeface="Tahoma"/>
              </a:rPr>
              <a:t>rester au foyer	trav. à mi-temps	   trav. à plein temps</a:t>
            </a:r>
            <a:endParaRPr sz="1100">
              <a:latin typeface="Tahoma"/>
              <a:ea typeface="Tahoma"/>
              <a:cs typeface="Tahoma"/>
              <a:sym typeface="Tahoma"/>
            </a:endParaRPr>
          </a:p>
        </p:txBody>
      </p:sp>
      <p:sp>
        <p:nvSpPr>
          <p:cNvPr id="50" name="ZoneTexte 49"/>
          <p:cNvSpPr txBox="1"/>
          <p:nvPr/>
        </p:nvSpPr>
        <p:spPr>
          <a:xfrm>
            <a:off x="8648700" y="4743450"/>
            <a:ext cx="383438" cy="307777"/>
          </a:xfrm>
          <a:prstGeom prst="rect">
            <a:avLst/>
          </a:prstGeom>
          <a:noFill/>
        </p:spPr>
        <p:txBody>
          <a:bodyPr wrap="none" rtlCol="0">
            <a:spAutoFit/>
          </a:bodyPr>
          <a:lstStyle/>
          <a:p>
            <a:r>
              <a:rPr lang="en-US" dirty="0"/>
              <a:t>51</a:t>
            </a:r>
          </a:p>
        </p:txBody>
      </p:sp>
    </p:spTree>
    <p:extLst>
      <p:ext uri="{BB962C8B-B14F-4D97-AF65-F5344CB8AC3E}">
        <p14:creationId xmlns:p14="http://schemas.microsoft.com/office/powerpoint/2010/main" val="1699113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84"/>
          <p:cNvSpPr txBox="1"/>
          <p:nvPr/>
        </p:nvSpPr>
        <p:spPr>
          <a:xfrm>
            <a:off x="2341300" y="611800"/>
            <a:ext cx="2100900" cy="242400"/>
          </a:xfrm>
          <a:prstGeom prst="rect">
            <a:avLst/>
          </a:prstGeom>
          <a:noFill/>
          <a:ln>
            <a:noFill/>
          </a:ln>
        </p:spPr>
        <p:txBody>
          <a:bodyPr spcFirstLastPara="1" wrap="square" lIns="0" tIns="11425" rIns="0" bIns="0" anchor="t" anchorCtr="0">
            <a:spAutoFit/>
          </a:bodyPr>
          <a:lstStyle/>
          <a:p>
            <a:pPr marL="38100" marR="0" lvl="0" indent="0" algn="l" rtl="0">
              <a:lnSpc>
                <a:spcPct val="100000"/>
              </a:lnSpc>
              <a:spcBef>
                <a:spcPts val="0"/>
              </a:spcBef>
              <a:spcAft>
                <a:spcPts val="0"/>
              </a:spcAft>
              <a:buNone/>
            </a:pPr>
            <a:r>
              <a:rPr lang="en">
                <a:latin typeface="Tahoma"/>
                <a:ea typeface="Tahoma"/>
                <a:cs typeface="Tahoma"/>
                <a:sym typeface="Tahoma"/>
              </a:rPr>
              <a:t>Analyse par colonnes : </a:t>
            </a:r>
            <a:r>
              <a:rPr lang="en" sz="1500" i="1" baseline="-25000">
                <a:latin typeface="Arial"/>
                <a:ea typeface="Arial"/>
                <a:cs typeface="Arial"/>
                <a:sym typeface="Arial"/>
              </a:rPr>
              <a:t>.</a:t>
            </a:r>
            <a:endParaRPr sz="1500" baseline="-25000">
              <a:latin typeface="Arial"/>
              <a:ea typeface="Arial"/>
              <a:cs typeface="Arial"/>
              <a:sym typeface="Arial"/>
            </a:endParaRPr>
          </a:p>
        </p:txBody>
      </p:sp>
      <p:sp>
        <p:nvSpPr>
          <p:cNvPr id="1685" name="Google Shape;1685;p84"/>
          <p:cNvSpPr/>
          <p:nvPr/>
        </p:nvSpPr>
        <p:spPr>
          <a:xfrm>
            <a:off x="2538042" y="1495059"/>
            <a:ext cx="303149" cy="1882140"/>
          </a:xfrm>
          <a:custGeom>
            <a:avLst/>
            <a:gdLst/>
            <a:ahLst/>
            <a:cxnLst/>
            <a:rect l="l" t="t" r="r" b="b"/>
            <a:pathLst>
              <a:path w="177800" h="1206500" extrusionOk="0">
                <a:moveTo>
                  <a:pt x="177336" y="1205887"/>
                </a:moveTo>
                <a:lnTo>
                  <a:pt x="177336" y="0"/>
                </a:lnTo>
                <a:lnTo>
                  <a:pt x="0" y="0"/>
                </a:lnTo>
                <a:lnTo>
                  <a:pt x="0" y="1205887"/>
                </a:lnTo>
                <a:lnTo>
                  <a:pt x="177336" y="1205887"/>
                </a:lnTo>
                <a:close/>
              </a:path>
            </a:pathLst>
          </a:custGeom>
          <a:solidFill>
            <a:srgbClr val="FDB6B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00"/>
          </a:p>
        </p:txBody>
      </p:sp>
      <p:sp>
        <p:nvSpPr>
          <p:cNvPr id="1686" name="Google Shape;1686;p84"/>
          <p:cNvSpPr txBox="1"/>
          <p:nvPr/>
        </p:nvSpPr>
        <p:spPr>
          <a:xfrm>
            <a:off x="1186325" y="3513153"/>
            <a:ext cx="2932200" cy="662700"/>
          </a:xfrm>
          <a:prstGeom prst="rect">
            <a:avLst/>
          </a:prstGeom>
          <a:noFill/>
          <a:ln>
            <a:noFill/>
          </a:ln>
        </p:spPr>
        <p:txBody>
          <a:bodyPr spcFirstLastPara="1" wrap="square" lIns="0" tIns="11425" rIns="0" bIns="0" anchor="t" anchorCtr="0">
            <a:spAutoFit/>
          </a:bodyPr>
          <a:lstStyle/>
          <a:p>
            <a:pPr marL="12700" marR="0" lvl="0" indent="0" algn="l" rtl="0">
              <a:lnSpc>
                <a:spcPct val="119200"/>
              </a:lnSpc>
              <a:spcBef>
                <a:spcPts val="0"/>
              </a:spcBef>
              <a:spcAft>
                <a:spcPts val="0"/>
              </a:spcAft>
              <a:buNone/>
            </a:pPr>
            <a:r>
              <a:rPr lang="en" sz="1250">
                <a:latin typeface="Times New Roman"/>
                <a:ea typeface="Times New Roman"/>
                <a:cs typeface="Times New Roman"/>
                <a:sym typeface="Times New Roman"/>
              </a:rPr>
              <a:t>Profil colonne </a:t>
            </a:r>
            <a:r>
              <a:rPr lang="en" sz="1250" i="1">
                <a:latin typeface="Times New Roman"/>
                <a:ea typeface="Times New Roman"/>
                <a:cs typeface="Times New Roman"/>
                <a:sym typeface="Times New Roman"/>
              </a:rPr>
              <a:t>j</a:t>
            </a:r>
            <a:endParaRPr sz="1250">
              <a:latin typeface="Times New Roman"/>
              <a:ea typeface="Times New Roman"/>
              <a:cs typeface="Times New Roman"/>
              <a:sym typeface="Times New Roman"/>
            </a:endParaRPr>
          </a:p>
          <a:p>
            <a:pPr marL="12700" marR="0" lvl="0" indent="0" algn="l" rtl="0">
              <a:lnSpc>
                <a:spcPct val="119200"/>
              </a:lnSpc>
              <a:spcBef>
                <a:spcPts val="0"/>
              </a:spcBef>
              <a:spcAft>
                <a:spcPts val="0"/>
              </a:spcAft>
              <a:buNone/>
            </a:pPr>
            <a:r>
              <a:rPr lang="en" sz="1250">
                <a:latin typeface="Times New Roman"/>
                <a:ea typeface="Times New Roman"/>
                <a:cs typeface="Times New Roman"/>
                <a:sym typeface="Times New Roman"/>
              </a:rPr>
              <a:t>= distribution conditionnelle de V1</a:t>
            </a:r>
            <a:endParaRPr sz="1250">
              <a:latin typeface="Times New Roman"/>
              <a:ea typeface="Times New Roman"/>
              <a:cs typeface="Times New Roman"/>
              <a:sym typeface="Times New Roman"/>
            </a:endParaRPr>
          </a:p>
          <a:p>
            <a:pPr marL="12700" marR="0" lvl="0" indent="0" algn="l" rtl="0">
              <a:lnSpc>
                <a:spcPct val="119200"/>
              </a:lnSpc>
              <a:spcBef>
                <a:spcPts val="0"/>
              </a:spcBef>
              <a:spcAft>
                <a:spcPts val="0"/>
              </a:spcAft>
              <a:buNone/>
            </a:pPr>
            <a:r>
              <a:rPr lang="en" sz="1250">
                <a:latin typeface="Times New Roman"/>
                <a:ea typeface="Times New Roman"/>
                <a:cs typeface="Times New Roman"/>
                <a:sym typeface="Times New Roman"/>
              </a:rPr>
              <a:t>sachant que l’on possède la modalité </a:t>
            </a:r>
            <a:r>
              <a:rPr lang="en" sz="1250" i="1">
                <a:latin typeface="Times New Roman"/>
                <a:ea typeface="Times New Roman"/>
                <a:cs typeface="Times New Roman"/>
                <a:sym typeface="Times New Roman"/>
              </a:rPr>
              <a:t>j </a:t>
            </a:r>
            <a:r>
              <a:rPr lang="en" sz="1250">
                <a:latin typeface="Times New Roman"/>
                <a:ea typeface="Times New Roman"/>
                <a:cs typeface="Times New Roman"/>
                <a:sym typeface="Times New Roman"/>
              </a:rPr>
              <a:t>de V2</a:t>
            </a:r>
            <a:endParaRPr sz="1250">
              <a:latin typeface="Times New Roman"/>
              <a:ea typeface="Times New Roman"/>
              <a:cs typeface="Times New Roman"/>
              <a:sym typeface="Times New Roman"/>
            </a:endParaRPr>
          </a:p>
        </p:txBody>
      </p:sp>
      <p:grpSp>
        <p:nvGrpSpPr>
          <p:cNvPr id="1687" name="Google Shape;1687;p84"/>
          <p:cNvGrpSpPr/>
          <p:nvPr/>
        </p:nvGrpSpPr>
        <p:grpSpPr>
          <a:xfrm>
            <a:off x="2112408" y="1775664"/>
            <a:ext cx="1216639" cy="1804611"/>
            <a:chOff x="924393" y="1374950"/>
            <a:chExt cx="713739" cy="1158361"/>
          </a:xfrm>
        </p:grpSpPr>
        <p:pic>
          <p:nvPicPr>
            <p:cNvPr id="1688" name="Google Shape;1688;p84"/>
            <p:cNvPicPr preferRelativeResize="0"/>
            <p:nvPr/>
          </p:nvPicPr>
          <p:blipFill rotWithShape="1">
            <a:blip r:embed="rId3">
              <a:alphaModFix/>
            </a:blip>
            <a:srcRect/>
            <a:stretch/>
          </p:blipFill>
          <p:spPr>
            <a:xfrm>
              <a:off x="1032923" y="2418397"/>
              <a:ext cx="190814" cy="114914"/>
            </a:xfrm>
            <a:prstGeom prst="rect">
              <a:avLst/>
            </a:prstGeom>
            <a:noFill/>
            <a:ln>
              <a:noFill/>
            </a:ln>
          </p:spPr>
        </p:pic>
        <p:sp>
          <p:nvSpPr>
            <p:cNvPr id="1689" name="Google Shape;1689;p84"/>
            <p:cNvSpPr/>
            <p:nvPr/>
          </p:nvSpPr>
          <p:spPr>
            <a:xfrm>
              <a:off x="924393" y="1374950"/>
              <a:ext cx="713739" cy="891539"/>
            </a:xfrm>
            <a:custGeom>
              <a:avLst/>
              <a:gdLst/>
              <a:ahLst/>
              <a:cxnLst/>
              <a:rect l="l" t="t" r="r" b="b"/>
              <a:pathLst>
                <a:path w="713739" h="891539" extrusionOk="0">
                  <a:moveTo>
                    <a:pt x="713601" y="890938"/>
                  </a:moveTo>
                  <a:lnTo>
                    <a:pt x="713601" y="0"/>
                  </a:lnTo>
                  <a:lnTo>
                    <a:pt x="0" y="0"/>
                  </a:lnTo>
                  <a:lnTo>
                    <a:pt x="0" y="890938"/>
                  </a:lnTo>
                  <a:lnTo>
                    <a:pt x="2128" y="890938"/>
                  </a:lnTo>
                  <a:lnTo>
                    <a:pt x="2128" y="4256"/>
                  </a:lnTo>
                  <a:lnTo>
                    <a:pt x="4256" y="2128"/>
                  </a:lnTo>
                  <a:lnTo>
                    <a:pt x="4256" y="4256"/>
                  </a:lnTo>
                  <a:lnTo>
                    <a:pt x="709345" y="4256"/>
                  </a:lnTo>
                  <a:lnTo>
                    <a:pt x="709345" y="2128"/>
                  </a:lnTo>
                  <a:lnTo>
                    <a:pt x="711473" y="4256"/>
                  </a:lnTo>
                  <a:lnTo>
                    <a:pt x="711473" y="890938"/>
                  </a:lnTo>
                  <a:lnTo>
                    <a:pt x="713601" y="890938"/>
                  </a:lnTo>
                  <a:close/>
                </a:path>
                <a:path w="713739" h="891539" extrusionOk="0">
                  <a:moveTo>
                    <a:pt x="4256" y="4256"/>
                  </a:moveTo>
                  <a:lnTo>
                    <a:pt x="4256" y="2128"/>
                  </a:lnTo>
                  <a:lnTo>
                    <a:pt x="2128" y="4256"/>
                  </a:lnTo>
                  <a:lnTo>
                    <a:pt x="4256" y="4256"/>
                  </a:lnTo>
                  <a:close/>
                </a:path>
                <a:path w="713739" h="891539" extrusionOk="0">
                  <a:moveTo>
                    <a:pt x="4256" y="886682"/>
                  </a:moveTo>
                  <a:lnTo>
                    <a:pt x="4256" y="4256"/>
                  </a:lnTo>
                  <a:lnTo>
                    <a:pt x="2128" y="4256"/>
                  </a:lnTo>
                  <a:lnTo>
                    <a:pt x="2128" y="886682"/>
                  </a:lnTo>
                  <a:lnTo>
                    <a:pt x="4256" y="886682"/>
                  </a:lnTo>
                  <a:close/>
                </a:path>
                <a:path w="713739" h="891539" extrusionOk="0">
                  <a:moveTo>
                    <a:pt x="711473" y="886682"/>
                  </a:moveTo>
                  <a:lnTo>
                    <a:pt x="2128" y="886682"/>
                  </a:lnTo>
                  <a:lnTo>
                    <a:pt x="4256" y="888810"/>
                  </a:lnTo>
                  <a:lnTo>
                    <a:pt x="4256" y="890938"/>
                  </a:lnTo>
                  <a:lnTo>
                    <a:pt x="709345" y="890938"/>
                  </a:lnTo>
                  <a:lnTo>
                    <a:pt x="709345" y="888810"/>
                  </a:lnTo>
                  <a:lnTo>
                    <a:pt x="711473" y="886682"/>
                  </a:lnTo>
                  <a:close/>
                </a:path>
                <a:path w="713739" h="891539" extrusionOk="0">
                  <a:moveTo>
                    <a:pt x="4256" y="890938"/>
                  </a:moveTo>
                  <a:lnTo>
                    <a:pt x="4256" y="888810"/>
                  </a:lnTo>
                  <a:lnTo>
                    <a:pt x="2128" y="886682"/>
                  </a:lnTo>
                  <a:lnTo>
                    <a:pt x="2128" y="890938"/>
                  </a:lnTo>
                  <a:lnTo>
                    <a:pt x="4256" y="890938"/>
                  </a:lnTo>
                  <a:close/>
                </a:path>
                <a:path w="713739" h="891539" extrusionOk="0">
                  <a:moveTo>
                    <a:pt x="711473" y="4256"/>
                  </a:moveTo>
                  <a:lnTo>
                    <a:pt x="709345" y="2128"/>
                  </a:lnTo>
                  <a:lnTo>
                    <a:pt x="709345" y="4256"/>
                  </a:lnTo>
                  <a:lnTo>
                    <a:pt x="711473" y="4256"/>
                  </a:lnTo>
                  <a:close/>
                </a:path>
                <a:path w="713739" h="891539" extrusionOk="0">
                  <a:moveTo>
                    <a:pt x="711473" y="886682"/>
                  </a:moveTo>
                  <a:lnTo>
                    <a:pt x="711473" y="4256"/>
                  </a:lnTo>
                  <a:lnTo>
                    <a:pt x="709345" y="4256"/>
                  </a:lnTo>
                  <a:lnTo>
                    <a:pt x="709345" y="886682"/>
                  </a:lnTo>
                  <a:lnTo>
                    <a:pt x="711473" y="886682"/>
                  </a:lnTo>
                  <a:close/>
                </a:path>
                <a:path w="713739" h="891539" extrusionOk="0">
                  <a:moveTo>
                    <a:pt x="711473" y="890938"/>
                  </a:moveTo>
                  <a:lnTo>
                    <a:pt x="711473" y="886682"/>
                  </a:lnTo>
                  <a:lnTo>
                    <a:pt x="709345" y="888810"/>
                  </a:lnTo>
                  <a:lnTo>
                    <a:pt x="709345" y="890938"/>
                  </a:lnTo>
                  <a:lnTo>
                    <a:pt x="711473" y="89093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690" name="Google Shape;1690;p84"/>
          <p:cNvSpPr txBox="1"/>
          <p:nvPr/>
        </p:nvSpPr>
        <p:spPr>
          <a:xfrm>
            <a:off x="1939630" y="1802394"/>
            <a:ext cx="124200" cy="2193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350">
                <a:latin typeface="Times New Roman"/>
                <a:ea typeface="Times New Roman"/>
                <a:cs typeface="Times New Roman"/>
                <a:sym typeface="Times New Roman"/>
              </a:rPr>
              <a:t>1</a:t>
            </a:r>
            <a:endParaRPr sz="1350">
              <a:latin typeface="Times New Roman"/>
              <a:ea typeface="Times New Roman"/>
              <a:cs typeface="Times New Roman"/>
              <a:sym typeface="Times New Roman"/>
            </a:endParaRPr>
          </a:p>
        </p:txBody>
      </p:sp>
      <p:sp>
        <p:nvSpPr>
          <p:cNvPr id="1691" name="Google Shape;1691;p84"/>
          <p:cNvSpPr txBox="1"/>
          <p:nvPr/>
        </p:nvSpPr>
        <p:spPr>
          <a:xfrm>
            <a:off x="1152700" y="2252185"/>
            <a:ext cx="944100" cy="261600"/>
          </a:xfrm>
          <a:prstGeom prst="rect">
            <a:avLst/>
          </a:prstGeom>
          <a:noFill/>
          <a:ln>
            <a:noFill/>
          </a:ln>
        </p:spPr>
        <p:txBody>
          <a:bodyPr spcFirstLastPara="1" wrap="square" lIns="0" tIns="11425" rIns="0" bIns="0" anchor="t" anchorCtr="0">
            <a:spAutoFit/>
          </a:bodyPr>
          <a:lstStyle/>
          <a:p>
            <a:pPr marL="38100" marR="0" lvl="0" indent="0" algn="l" rtl="0">
              <a:lnSpc>
                <a:spcPct val="100000"/>
              </a:lnSpc>
              <a:spcBef>
                <a:spcPts val="0"/>
              </a:spcBef>
              <a:spcAft>
                <a:spcPts val="0"/>
              </a:spcAft>
              <a:buNone/>
            </a:pPr>
            <a:r>
              <a:rPr lang="en" sz="1150">
                <a:latin typeface="Times New Roman"/>
                <a:ea typeface="Times New Roman"/>
                <a:cs typeface="Times New Roman"/>
                <a:sym typeface="Times New Roman"/>
              </a:rPr>
              <a:t>Modalités     </a:t>
            </a:r>
            <a:r>
              <a:rPr lang="en" sz="1625" i="1" baseline="-25000">
                <a:latin typeface="Times New Roman"/>
                <a:ea typeface="Times New Roman"/>
                <a:cs typeface="Times New Roman"/>
                <a:sym typeface="Times New Roman"/>
              </a:rPr>
              <a:t>i</a:t>
            </a:r>
            <a:endParaRPr sz="1625" baseline="-25000">
              <a:latin typeface="Times New Roman"/>
              <a:ea typeface="Times New Roman"/>
              <a:cs typeface="Times New Roman"/>
              <a:sym typeface="Times New Roman"/>
            </a:endParaRPr>
          </a:p>
        </p:txBody>
      </p:sp>
      <p:sp>
        <p:nvSpPr>
          <p:cNvPr id="1692" name="Google Shape;1692;p84"/>
          <p:cNvSpPr txBox="1"/>
          <p:nvPr/>
        </p:nvSpPr>
        <p:spPr>
          <a:xfrm>
            <a:off x="2663916" y="1543790"/>
            <a:ext cx="88800" cy="1887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150" i="1">
                <a:latin typeface="Times New Roman"/>
                <a:ea typeface="Times New Roman"/>
                <a:cs typeface="Times New Roman"/>
                <a:sym typeface="Times New Roman"/>
              </a:rPr>
              <a:t>j</a:t>
            </a:r>
            <a:endParaRPr sz="1300">
              <a:latin typeface="Times New Roman"/>
              <a:ea typeface="Times New Roman"/>
              <a:cs typeface="Times New Roman"/>
              <a:sym typeface="Times New Roman"/>
            </a:endParaRPr>
          </a:p>
        </p:txBody>
      </p:sp>
      <p:sp>
        <p:nvSpPr>
          <p:cNvPr id="1693" name="Google Shape;1693;p84"/>
          <p:cNvSpPr txBox="1"/>
          <p:nvPr/>
        </p:nvSpPr>
        <p:spPr>
          <a:xfrm>
            <a:off x="2165742" y="1543790"/>
            <a:ext cx="124200" cy="2115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694" name="Google Shape;1694;p84"/>
          <p:cNvSpPr txBox="1"/>
          <p:nvPr/>
        </p:nvSpPr>
        <p:spPr>
          <a:xfrm>
            <a:off x="3133069" y="1543790"/>
            <a:ext cx="114600" cy="2115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300" i="1">
                <a:latin typeface="Times New Roman"/>
                <a:ea typeface="Times New Roman"/>
                <a:cs typeface="Times New Roman"/>
                <a:sym typeface="Times New Roman"/>
              </a:rPr>
              <a:t>J</a:t>
            </a:r>
            <a:endParaRPr sz="1300">
              <a:latin typeface="Times New Roman"/>
              <a:ea typeface="Times New Roman"/>
              <a:cs typeface="Times New Roman"/>
              <a:sym typeface="Times New Roman"/>
            </a:endParaRPr>
          </a:p>
        </p:txBody>
      </p:sp>
      <p:sp>
        <p:nvSpPr>
          <p:cNvPr id="1695" name="Google Shape;1695;p84"/>
          <p:cNvSpPr txBox="1"/>
          <p:nvPr/>
        </p:nvSpPr>
        <p:spPr>
          <a:xfrm>
            <a:off x="1294173" y="2429009"/>
            <a:ext cx="490500" cy="188700"/>
          </a:xfrm>
          <a:prstGeom prst="rect">
            <a:avLst/>
          </a:prstGeom>
          <a:noFill/>
          <a:ln>
            <a:noFill/>
          </a:ln>
        </p:spPr>
        <p:txBody>
          <a:bodyPr spcFirstLastPara="1" wrap="square" lIns="0" tIns="11425" rIns="0" bIns="0" anchor="t" anchorCtr="0">
            <a:spAutoFit/>
          </a:bodyPr>
          <a:lstStyle/>
          <a:p>
            <a:pPr marL="38100" marR="0" lvl="0" indent="0" algn="l" rtl="0">
              <a:lnSpc>
                <a:spcPct val="100000"/>
              </a:lnSpc>
              <a:spcBef>
                <a:spcPts val="0"/>
              </a:spcBef>
              <a:spcAft>
                <a:spcPts val="0"/>
              </a:spcAft>
              <a:buNone/>
            </a:pPr>
            <a:r>
              <a:rPr lang="en" sz="1150">
                <a:latin typeface="Times New Roman"/>
                <a:ea typeface="Times New Roman"/>
                <a:cs typeface="Times New Roman"/>
                <a:sym typeface="Times New Roman"/>
              </a:rPr>
              <a:t>de V</a:t>
            </a:r>
            <a:r>
              <a:rPr lang="en" sz="1150" baseline="-25000">
                <a:latin typeface="Times New Roman"/>
                <a:ea typeface="Times New Roman"/>
                <a:cs typeface="Times New Roman"/>
                <a:sym typeface="Times New Roman"/>
              </a:rPr>
              <a:t>1</a:t>
            </a:r>
            <a:endParaRPr sz="1150" baseline="-25000">
              <a:latin typeface="Times New Roman"/>
              <a:ea typeface="Times New Roman"/>
              <a:cs typeface="Times New Roman"/>
              <a:sym typeface="Times New Roman"/>
            </a:endParaRPr>
          </a:p>
        </p:txBody>
      </p:sp>
      <p:grpSp>
        <p:nvGrpSpPr>
          <p:cNvPr id="1696" name="Google Shape;1696;p84"/>
          <p:cNvGrpSpPr/>
          <p:nvPr/>
        </p:nvGrpSpPr>
        <p:grpSpPr>
          <a:xfrm>
            <a:off x="2116036" y="1470658"/>
            <a:ext cx="1561998" cy="1885542"/>
            <a:chOff x="926521" y="1179170"/>
            <a:chExt cx="916343" cy="1210310"/>
          </a:xfrm>
        </p:grpSpPr>
        <p:sp>
          <p:nvSpPr>
            <p:cNvPr id="1697" name="Google Shape;1697;p84"/>
            <p:cNvSpPr/>
            <p:nvPr/>
          </p:nvSpPr>
          <p:spPr>
            <a:xfrm>
              <a:off x="1281194" y="1377078"/>
              <a:ext cx="0" cy="887094"/>
            </a:xfrm>
            <a:custGeom>
              <a:avLst/>
              <a:gdLst/>
              <a:ahLst/>
              <a:cxnLst/>
              <a:rect l="l" t="t" r="r" b="b"/>
              <a:pathLst>
                <a:path w="120000" h="887094" extrusionOk="0">
                  <a:moveTo>
                    <a:pt x="0" y="0"/>
                  </a:moveTo>
                  <a:lnTo>
                    <a:pt x="0" y="886682"/>
                  </a:lnTo>
                </a:path>
              </a:pathLst>
            </a:custGeom>
            <a:noFill/>
            <a:ln w="9525" cap="flat" cmpd="sng">
              <a:solidFill>
                <a:srgbClr val="000000"/>
              </a:solidFill>
              <a:prstDash val="dot"/>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00"/>
            </a:p>
          </p:txBody>
        </p:sp>
        <p:sp>
          <p:nvSpPr>
            <p:cNvPr id="1698" name="Google Shape;1698;p84"/>
            <p:cNvSpPr/>
            <p:nvPr/>
          </p:nvSpPr>
          <p:spPr>
            <a:xfrm>
              <a:off x="926521" y="1838152"/>
              <a:ext cx="700405" cy="0"/>
            </a:xfrm>
            <a:custGeom>
              <a:avLst/>
              <a:gdLst/>
              <a:ahLst/>
              <a:cxnLst/>
              <a:rect l="l" t="t" r="r" b="b"/>
              <a:pathLst>
                <a:path w="700405" h="120000" extrusionOk="0">
                  <a:moveTo>
                    <a:pt x="0" y="0"/>
                  </a:moveTo>
                  <a:lnTo>
                    <a:pt x="700124" y="0"/>
                  </a:lnTo>
                </a:path>
              </a:pathLst>
            </a:custGeom>
            <a:noFill/>
            <a:ln w="9525" cap="flat" cmpd="sng">
              <a:solidFill>
                <a:srgbClr val="000000"/>
              </a:solidFill>
              <a:prstDash val="dot"/>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2200"/>
            </a:p>
          </p:txBody>
        </p:sp>
        <p:sp>
          <p:nvSpPr>
            <p:cNvPr id="1699" name="Google Shape;1699;p84"/>
            <p:cNvSpPr/>
            <p:nvPr/>
          </p:nvSpPr>
          <p:spPr>
            <a:xfrm>
              <a:off x="1662113" y="1181298"/>
              <a:ext cx="177800" cy="1206500"/>
            </a:xfrm>
            <a:custGeom>
              <a:avLst/>
              <a:gdLst/>
              <a:ahLst/>
              <a:cxnLst/>
              <a:rect l="l" t="t" r="r" b="b"/>
              <a:pathLst>
                <a:path w="177800" h="1206500" extrusionOk="0">
                  <a:moveTo>
                    <a:pt x="177336" y="1205887"/>
                  </a:moveTo>
                  <a:lnTo>
                    <a:pt x="177336" y="0"/>
                  </a:lnTo>
                  <a:lnTo>
                    <a:pt x="0" y="0"/>
                  </a:lnTo>
                  <a:lnTo>
                    <a:pt x="0" y="1205887"/>
                  </a:lnTo>
                  <a:lnTo>
                    <a:pt x="177336" y="1205887"/>
                  </a:lnTo>
                  <a:close/>
                </a:path>
              </a:pathLst>
            </a:custGeom>
            <a:solidFill>
              <a:srgbClr val="FF4F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00"/>
            </a:p>
          </p:txBody>
        </p:sp>
        <p:sp>
          <p:nvSpPr>
            <p:cNvPr id="1700" name="Google Shape;1700;p84"/>
            <p:cNvSpPr/>
            <p:nvPr/>
          </p:nvSpPr>
          <p:spPr>
            <a:xfrm>
              <a:off x="1659984" y="1179170"/>
              <a:ext cx="182880" cy="1210310"/>
            </a:xfrm>
            <a:custGeom>
              <a:avLst/>
              <a:gdLst/>
              <a:ahLst/>
              <a:cxnLst/>
              <a:rect l="l" t="t" r="r" b="b"/>
              <a:pathLst>
                <a:path w="182880" h="1210310" extrusionOk="0">
                  <a:moveTo>
                    <a:pt x="182301" y="1210143"/>
                  </a:moveTo>
                  <a:lnTo>
                    <a:pt x="182301" y="0"/>
                  </a:lnTo>
                  <a:lnTo>
                    <a:pt x="0" y="0"/>
                  </a:lnTo>
                  <a:lnTo>
                    <a:pt x="0" y="1210143"/>
                  </a:lnTo>
                  <a:lnTo>
                    <a:pt x="2128" y="1210143"/>
                  </a:lnTo>
                  <a:lnTo>
                    <a:pt x="2128" y="4256"/>
                  </a:lnTo>
                  <a:lnTo>
                    <a:pt x="4965" y="2128"/>
                  </a:lnTo>
                  <a:lnTo>
                    <a:pt x="4965" y="4256"/>
                  </a:lnTo>
                  <a:lnTo>
                    <a:pt x="177336" y="4256"/>
                  </a:lnTo>
                  <a:lnTo>
                    <a:pt x="177336" y="2128"/>
                  </a:lnTo>
                  <a:lnTo>
                    <a:pt x="179464" y="4256"/>
                  </a:lnTo>
                  <a:lnTo>
                    <a:pt x="179464" y="1210143"/>
                  </a:lnTo>
                  <a:lnTo>
                    <a:pt x="182301" y="1210143"/>
                  </a:lnTo>
                  <a:close/>
                </a:path>
                <a:path w="182880" h="1210310" extrusionOk="0">
                  <a:moveTo>
                    <a:pt x="4965" y="4256"/>
                  </a:moveTo>
                  <a:lnTo>
                    <a:pt x="4965" y="2128"/>
                  </a:lnTo>
                  <a:lnTo>
                    <a:pt x="2128" y="4256"/>
                  </a:lnTo>
                  <a:lnTo>
                    <a:pt x="4965" y="4256"/>
                  </a:lnTo>
                  <a:close/>
                </a:path>
                <a:path w="182880" h="1210310" extrusionOk="0">
                  <a:moveTo>
                    <a:pt x="4965" y="1205887"/>
                  </a:moveTo>
                  <a:lnTo>
                    <a:pt x="4965" y="4256"/>
                  </a:lnTo>
                  <a:lnTo>
                    <a:pt x="2128" y="4256"/>
                  </a:lnTo>
                  <a:lnTo>
                    <a:pt x="2128" y="1205887"/>
                  </a:lnTo>
                  <a:lnTo>
                    <a:pt x="4965" y="1205887"/>
                  </a:lnTo>
                  <a:close/>
                </a:path>
                <a:path w="182880" h="1210310" extrusionOk="0">
                  <a:moveTo>
                    <a:pt x="179464" y="1205887"/>
                  </a:moveTo>
                  <a:lnTo>
                    <a:pt x="2128" y="1205887"/>
                  </a:lnTo>
                  <a:lnTo>
                    <a:pt x="4965" y="1208015"/>
                  </a:lnTo>
                  <a:lnTo>
                    <a:pt x="4965" y="1210143"/>
                  </a:lnTo>
                  <a:lnTo>
                    <a:pt x="177336" y="1210143"/>
                  </a:lnTo>
                  <a:lnTo>
                    <a:pt x="177336" y="1208015"/>
                  </a:lnTo>
                  <a:lnTo>
                    <a:pt x="179464" y="1205887"/>
                  </a:lnTo>
                  <a:close/>
                </a:path>
                <a:path w="182880" h="1210310" extrusionOk="0">
                  <a:moveTo>
                    <a:pt x="4965" y="1210143"/>
                  </a:moveTo>
                  <a:lnTo>
                    <a:pt x="4965" y="1208015"/>
                  </a:lnTo>
                  <a:lnTo>
                    <a:pt x="2128" y="1205887"/>
                  </a:lnTo>
                  <a:lnTo>
                    <a:pt x="2128" y="1210143"/>
                  </a:lnTo>
                  <a:lnTo>
                    <a:pt x="4965" y="1210143"/>
                  </a:lnTo>
                  <a:close/>
                </a:path>
                <a:path w="182880" h="1210310" extrusionOk="0">
                  <a:moveTo>
                    <a:pt x="179464" y="4256"/>
                  </a:moveTo>
                  <a:lnTo>
                    <a:pt x="177336" y="2128"/>
                  </a:lnTo>
                  <a:lnTo>
                    <a:pt x="177336" y="4256"/>
                  </a:lnTo>
                  <a:lnTo>
                    <a:pt x="179464" y="4256"/>
                  </a:lnTo>
                  <a:close/>
                </a:path>
                <a:path w="182880" h="1210310" extrusionOk="0">
                  <a:moveTo>
                    <a:pt x="179464" y="1205887"/>
                  </a:moveTo>
                  <a:lnTo>
                    <a:pt x="179464" y="4256"/>
                  </a:lnTo>
                  <a:lnTo>
                    <a:pt x="177336" y="4256"/>
                  </a:lnTo>
                  <a:lnTo>
                    <a:pt x="177336" y="1205887"/>
                  </a:lnTo>
                  <a:lnTo>
                    <a:pt x="179464" y="1205887"/>
                  </a:lnTo>
                  <a:close/>
                </a:path>
                <a:path w="182880" h="1210310" extrusionOk="0">
                  <a:moveTo>
                    <a:pt x="179464" y="1210143"/>
                  </a:moveTo>
                  <a:lnTo>
                    <a:pt x="179464" y="1205887"/>
                  </a:lnTo>
                  <a:lnTo>
                    <a:pt x="177336" y="1208015"/>
                  </a:lnTo>
                  <a:lnTo>
                    <a:pt x="177336" y="1210143"/>
                  </a:lnTo>
                  <a:lnTo>
                    <a:pt x="179464" y="121014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200"/>
            </a:p>
          </p:txBody>
        </p:sp>
      </p:grpSp>
      <p:sp>
        <p:nvSpPr>
          <p:cNvPr id="1701" name="Google Shape;1701;p84"/>
          <p:cNvSpPr txBox="1"/>
          <p:nvPr/>
        </p:nvSpPr>
        <p:spPr>
          <a:xfrm>
            <a:off x="2341303" y="1071894"/>
            <a:ext cx="775500" cy="365700"/>
          </a:xfrm>
          <a:prstGeom prst="rect">
            <a:avLst/>
          </a:prstGeom>
          <a:noFill/>
          <a:ln>
            <a:noFill/>
          </a:ln>
        </p:spPr>
        <p:txBody>
          <a:bodyPr spcFirstLastPara="1" wrap="square" lIns="0" tIns="11425" rIns="0" bIns="0" anchor="t" anchorCtr="0">
            <a:spAutoFit/>
          </a:bodyPr>
          <a:lstStyle/>
          <a:p>
            <a:pPr marL="120650" marR="30480" lvl="0" indent="-83185" algn="l" rtl="0">
              <a:lnSpc>
                <a:spcPct val="100000"/>
              </a:lnSpc>
              <a:spcBef>
                <a:spcPts val="0"/>
              </a:spcBef>
              <a:spcAft>
                <a:spcPts val="0"/>
              </a:spcAft>
              <a:buNone/>
            </a:pPr>
            <a:r>
              <a:rPr lang="en" sz="1150">
                <a:latin typeface="Times New Roman"/>
                <a:ea typeface="Times New Roman"/>
                <a:cs typeface="Times New Roman"/>
                <a:sym typeface="Times New Roman"/>
              </a:rPr>
              <a:t>Modalités  de V</a:t>
            </a:r>
            <a:r>
              <a:rPr lang="en" sz="1150" baseline="-25000">
                <a:latin typeface="Times New Roman"/>
                <a:ea typeface="Times New Roman"/>
                <a:cs typeface="Times New Roman"/>
                <a:sym typeface="Times New Roman"/>
              </a:rPr>
              <a:t>2</a:t>
            </a:r>
            <a:endParaRPr sz="1150" baseline="-25000">
              <a:latin typeface="Times New Roman"/>
              <a:ea typeface="Times New Roman"/>
              <a:cs typeface="Times New Roman"/>
              <a:sym typeface="Times New Roman"/>
            </a:endParaRPr>
          </a:p>
        </p:txBody>
      </p:sp>
      <p:sp>
        <p:nvSpPr>
          <p:cNvPr id="1702" name="Google Shape;1702;p84"/>
          <p:cNvSpPr txBox="1"/>
          <p:nvPr/>
        </p:nvSpPr>
        <p:spPr>
          <a:xfrm>
            <a:off x="2063816" y="4519778"/>
            <a:ext cx="3308400" cy="2040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None/>
            </a:pPr>
            <a:r>
              <a:rPr lang="en" sz="1250">
                <a:latin typeface="Times New Roman"/>
                <a:ea typeface="Times New Roman"/>
                <a:cs typeface="Times New Roman"/>
                <a:sym typeface="Times New Roman"/>
              </a:rPr>
              <a:t>Comparaison des profils colonnes au profil moyen</a:t>
            </a:r>
            <a:endParaRPr sz="1250">
              <a:latin typeface="Times New Roman"/>
              <a:ea typeface="Times New Roman"/>
              <a:cs typeface="Times New Roman"/>
              <a:sym typeface="Times New Roman"/>
            </a:endParaRPr>
          </a:p>
        </p:txBody>
      </p:sp>
      <p:sp>
        <p:nvSpPr>
          <p:cNvPr id="1703" name="Google Shape;1703;p84"/>
          <p:cNvSpPr/>
          <p:nvPr/>
        </p:nvSpPr>
        <p:spPr>
          <a:xfrm>
            <a:off x="2572550" y="4205164"/>
            <a:ext cx="2290940" cy="285293"/>
          </a:xfrm>
          <a:custGeom>
            <a:avLst/>
            <a:gdLst/>
            <a:ahLst/>
            <a:cxnLst/>
            <a:rect l="l" t="t" r="r" b="b"/>
            <a:pathLst>
              <a:path w="1343660" h="182880" extrusionOk="0">
                <a:moveTo>
                  <a:pt x="671042" y="173786"/>
                </a:moveTo>
                <a:lnTo>
                  <a:pt x="35293" y="14859"/>
                </a:lnTo>
                <a:lnTo>
                  <a:pt x="39014" y="0"/>
                </a:lnTo>
                <a:lnTo>
                  <a:pt x="0" y="8509"/>
                </a:lnTo>
                <a:lnTo>
                  <a:pt x="28371" y="32270"/>
                </a:lnTo>
                <a:lnTo>
                  <a:pt x="30505" y="34048"/>
                </a:lnTo>
                <a:lnTo>
                  <a:pt x="34213" y="19189"/>
                </a:lnTo>
                <a:lnTo>
                  <a:pt x="670331" y="178041"/>
                </a:lnTo>
                <a:lnTo>
                  <a:pt x="671042" y="173786"/>
                </a:lnTo>
                <a:close/>
              </a:path>
              <a:path w="1343660" h="182880" extrusionOk="0">
                <a:moveTo>
                  <a:pt x="1343494" y="12763"/>
                </a:moveTo>
                <a:lnTo>
                  <a:pt x="1305191" y="4254"/>
                </a:lnTo>
                <a:lnTo>
                  <a:pt x="1308912" y="19113"/>
                </a:lnTo>
                <a:lnTo>
                  <a:pt x="673163" y="178041"/>
                </a:lnTo>
                <a:lnTo>
                  <a:pt x="673874" y="182295"/>
                </a:lnTo>
                <a:lnTo>
                  <a:pt x="1309992" y="23444"/>
                </a:lnTo>
                <a:lnTo>
                  <a:pt x="1313713" y="38303"/>
                </a:lnTo>
                <a:lnTo>
                  <a:pt x="1315834" y="36487"/>
                </a:lnTo>
                <a:lnTo>
                  <a:pt x="1343494" y="1276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04" name="Google Shape;1704;p84"/>
          <p:cNvSpPr txBox="1"/>
          <p:nvPr/>
        </p:nvSpPr>
        <p:spPr>
          <a:xfrm>
            <a:off x="3369950" y="1474050"/>
            <a:ext cx="303300" cy="1913100"/>
          </a:xfrm>
          <a:prstGeom prst="rect">
            <a:avLst/>
          </a:prstGeom>
          <a:noFill/>
          <a:ln>
            <a:noFill/>
          </a:ln>
        </p:spPr>
        <p:txBody>
          <a:bodyPr spcFirstLastPara="1" wrap="square" lIns="0" tIns="52700" rIns="0" bIns="0" anchor="t" anchorCtr="0">
            <a:spAutoFit/>
          </a:bodyPr>
          <a:lstStyle/>
          <a:p>
            <a:pPr marL="42545" marR="0" lvl="0" indent="0" algn="l" rtl="0">
              <a:lnSpc>
                <a:spcPct val="100000"/>
              </a:lnSpc>
              <a:spcBef>
                <a:spcPts val="0"/>
              </a:spcBef>
              <a:spcAft>
                <a:spcPts val="0"/>
              </a:spcAft>
              <a:buNone/>
            </a:pPr>
            <a:r>
              <a:rPr lang="en" sz="1350" i="1">
                <a:latin typeface="Times New Roman"/>
                <a:ea typeface="Times New Roman"/>
                <a:cs typeface="Times New Roman"/>
                <a:sym typeface="Times New Roman"/>
              </a:rPr>
              <a:t>G</a:t>
            </a:r>
            <a:r>
              <a:rPr lang="en" sz="1350" i="1" baseline="-25000">
                <a:latin typeface="Times New Roman"/>
                <a:ea typeface="Times New Roman"/>
                <a:cs typeface="Times New Roman"/>
                <a:sym typeface="Times New Roman"/>
              </a:rPr>
              <a:t>J</a:t>
            </a:r>
            <a:endParaRPr sz="1350" baseline="-250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5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5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750">
              <a:latin typeface="Times New Roman"/>
              <a:ea typeface="Times New Roman"/>
              <a:cs typeface="Times New Roman"/>
              <a:sym typeface="Times New Roman"/>
            </a:endParaRPr>
          </a:p>
          <a:p>
            <a:pPr marL="76200" marR="0" lvl="0" indent="0" algn="l" rtl="0">
              <a:lnSpc>
                <a:spcPct val="100000"/>
              </a:lnSpc>
              <a:spcBef>
                <a:spcPts val="0"/>
              </a:spcBef>
              <a:spcAft>
                <a:spcPts val="0"/>
              </a:spcAft>
              <a:buNone/>
            </a:pPr>
            <a:r>
              <a:rPr lang="en" sz="1875" i="1" baseline="30000">
                <a:latin typeface="Times New Roman"/>
                <a:ea typeface="Times New Roman"/>
                <a:cs typeface="Times New Roman"/>
                <a:sym typeface="Times New Roman"/>
              </a:rPr>
              <a:t>f</a:t>
            </a:r>
            <a:r>
              <a:rPr lang="en" sz="1050" i="1">
                <a:latin typeface="Times New Roman"/>
                <a:ea typeface="Times New Roman"/>
                <a:cs typeface="Times New Roman"/>
                <a:sym typeface="Times New Roman"/>
              </a:rPr>
              <a:t>i</a:t>
            </a:r>
            <a:r>
              <a:rPr lang="en" sz="1050">
                <a:latin typeface="Times New Roman"/>
                <a:ea typeface="Times New Roman"/>
                <a:cs typeface="Times New Roman"/>
                <a:sym typeface="Times New Roman"/>
              </a:rPr>
              <a:t>.</a:t>
            </a:r>
            <a:endParaRPr sz="105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r>
              <a:rPr lang="en" sz="1350">
                <a:latin typeface="Times New Roman"/>
                <a:ea typeface="Times New Roman"/>
                <a:cs typeface="Times New Roman"/>
                <a:sym typeface="Times New Roman"/>
              </a:rPr>
              <a:t>  </a:t>
            </a:r>
            <a:endParaRPr sz="1350">
              <a:latin typeface="Times New Roman"/>
              <a:ea typeface="Times New Roman"/>
              <a:cs typeface="Times New Roman"/>
              <a:sym typeface="Times New Roman"/>
            </a:endParaRPr>
          </a:p>
          <a:p>
            <a:pPr marL="0" marR="0" lvl="0" indent="0" algn="l" rtl="0">
              <a:lnSpc>
                <a:spcPct val="100000"/>
              </a:lnSpc>
              <a:spcBef>
                <a:spcPts val="5"/>
              </a:spcBef>
              <a:spcAft>
                <a:spcPts val="0"/>
              </a:spcAft>
              <a:buNone/>
            </a:pPr>
            <a:r>
              <a:rPr lang="en" sz="950">
                <a:latin typeface="Times New Roman"/>
                <a:ea typeface="Times New Roman"/>
                <a:cs typeface="Times New Roman"/>
                <a:sym typeface="Times New Roman"/>
              </a:rPr>
              <a:t>   </a:t>
            </a:r>
            <a:r>
              <a:rPr lang="en" sz="1150">
                <a:latin typeface="Times New Roman"/>
                <a:ea typeface="Times New Roman"/>
                <a:cs typeface="Times New Roman"/>
                <a:sym typeface="Times New Roman"/>
              </a:rPr>
              <a:t>1</a:t>
            </a:r>
            <a:endParaRPr sz="1150">
              <a:latin typeface="Times New Roman"/>
              <a:ea typeface="Times New Roman"/>
              <a:cs typeface="Times New Roman"/>
              <a:sym typeface="Times New Roman"/>
            </a:endParaRPr>
          </a:p>
        </p:txBody>
      </p:sp>
      <p:sp>
        <p:nvSpPr>
          <p:cNvPr id="1705" name="Google Shape;1705;p84"/>
          <p:cNvSpPr txBox="1"/>
          <p:nvPr/>
        </p:nvSpPr>
        <p:spPr>
          <a:xfrm>
            <a:off x="4319253" y="3677818"/>
            <a:ext cx="3473100" cy="396300"/>
          </a:xfrm>
          <a:prstGeom prst="rect">
            <a:avLst/>
          </a:prstGeom>
          <a:noFill/>
          <a:ln>
            <a:noFill/>
          </a:ln>
        </p:spPr>
        <p:txBody>
          <a:bodyPr spcFirstLastPara="1" wrap="square" lIns="0" tIns="11425" rIns="0" bIns="0" anchor="t" anchorCtr="0">
            <a:spAutoFit/>
          </a:bodyPr>
          <a:lstStyle/>
          <a:p>
            <a:pPr marL="12700" marR="5080" lvl="0" indent="0" algn="l" rtl="0">
              <a:lnSpc>
                <a:spcPct val="100000"/>
              </a:lnSpc>
              <a:spcBef>
                <a:spcPts val="0"/>
              </a:spcBef>
              <a:spcAft>
                <a:spcPts val="0"/>
              </a:spcAft>
              <a:buNone/>
            </a:pPr>
            <a:r>
              <a:rPr lang="en" sz="1250">
                <a:latin typeface="Times New Roman"/>
                <a:ea typeface="Times New Roman"/>
                <a:cs typeface="Times New Roman"/>
                <a:sym typeface="Times New Roman"/>
              </a:rPr>
              <a:t>Profil colonne moyen = distribution marginale de V1  Profil de l’ensemble des individus étudiés</a:t>
            </a:r>
            <a:endParaRPr sz="1250">
              <a:latin typeface="Times New Roman"/>
              <a:ea typeface="Times New Roman"/>
              <a:cs typeface="Times New Roman"/>
              <a:sym typeface="Times New Roman"/>
            </a:endParaRPr>
          </a:p>
        </p:txBody>
      </p:sp>
      <p:sp>
        <p:nvSpPr>
          <p:cNvPr id="1706" name="Google Shape;1706;p84"/>
          <p:cNvSpPr txBox="1"/>
          <p:nvPr/>
        </p:nvSpPr>
        <p:spPr>
          <a:xfrm>
            <a:off x="1939625" y="2953500"/>
            <a:ext cx="848400" cy="503400"/>
          </a:xfrm>
          <a:prstGeom prst="rect">
            <a:avLst/>
          </a:prstGeom>
          <a:noFill/>
          <a:ln>
            <a:noFill/>
          </a:ln>
        </p:spPr>
        <p:txBody>
          <a:bodyPr spcFirstLastPara="1" wrap="square" lIns="0" tIns="17775" rIns="0" bIns="0" anchor="t" anchorCtr="0">
            <a:spAutoFit/>
          </a:bodyPr>
          <a:lstStyle/>
          <a:p>
            <a:pPr marL="27305" marR="0" lvl="0" indent="0" algn="l" rtl="0">
              <a:lnSpc>
                <a:spcPct val="100000"/>
              </a:lnSpc>
              <a:spcBef>
                <a:spcPts val="0"/>
              </a:spcBef>
              <a:spcAft>
                <a:spcPts val="0"/>
              </a:spcAft>
              <a:buNone/>
            </a:pPr>
            <a:r>
              <a:rPr lang="en" sz="1300" i="1">
                <a:latin typeface="Times New Roman"/>
                <a:ea typeface="Times New Roman"/>
                <a:cs typeface="Times New Roman"/>
                <a:sym typeface="Times New Roman"/>
              </a:rPr>
              <a:t>I</a:t>
            </a:r>
            <a:endParaRPr sz="1300">
              <a:latin typeface="Times New Roman"/>
              <a:ea typeface="Times New Roman"/>
              <a:cs typeface="Times New Roman"/>
              <a:sym typeface="Times New Roman"/>
            </a:endParaRPr>
          </a:p>
          <a:p>
            <a:pPr marL="12700" marR="0" lvl="0" indent="0" algn="l" rtl="0">
              <a:lnSpc>
                <a:spcPct val="100000"/>
              </a:lnSpc>
              <a:spcBef>
                <a:spcPts val="35"/>
              </a:spcBef>
              <a:spcAft>
                <a:spcPts val="0"/>
              </a:spcAft>
              <a:buNone/>
            </a:pPr>
            <a:r>
              <a:rPr lang="en" sz="1300">
                <a:latin typeface="Noto Sans Symbols"/>
                <a:ea typeface="Noto Sans Symbols"/>
                <a:cs typeface="Noto Sans Symbols"/>
                <a:sym typeface="Noto Sans Symbols"/>
              </a:rPr>
              <a:t>Σ</a:t>
            </a:r>
            <a:r>
              <a:rPr lang="en" sz="1300">
                <a:latin typeface="Times New Roman"/>
                <a:ea typeface="Times New Roman"/>
                <a:cs typeface="Times New Roman"/>
                <a:sym typeface="Times New Roman"/>
              </a:rPr>
              <a:t>	</a:t>
            </a:r>
            <a:r>
              <a:rPr lang="en" sz="1150">
                <a:latin typeface="Times New Roman"/>
                <a:ea typeface="Times New Roman"/>
                <a:cs typeface="Times New Roman"/>
                <a:sym typeface="Times New Roman"/>
              </a:rPr>
              <a:t>        </a:t>
            </a:r>
            <a:r>
              <a:rPr lang="en" sz="1825" baseline="30000">
                <a:latin typeface="Times New Roman"/>
                <a:ea typeface="Times New Roman"/>
                <a:cs typeface="Times New Roman"/>
                <a:sym typeface="Times New Roman"/>
              </a:rPr>
              <a:t>1</a:t>
            </a:r>
            <a:endParaRPr sz="1825" baseline="30000">
              <a:latin typeface="Times New Roman"/>
              <a:ea typeface="Times New Roman"/>
              <a:cs typeface="Times New Roman"/>
              <a:sym typeface="Times New Roman"/>
            </a:endParaRPr>
          </a:p>
        </p:txBody>
      </p:sp>
      <p:pic>
        <p:nvPicPr>
          <p:cNvPr id="1707" name="Google Shape;1707;p84" descr="{&quot;code&quot;:&quot;$$\\frac{fij}{f.j}\\,=\\,fi.$$&quot;,&quot;backgroundColor&quot;:&quot;#F8F4F4&quot;,&quot;font&quot;:{&quot;size&quot;:12,&quot;family&quot;:&quot;Arial&quot;,&quot;color&quot;:&quot;#000000&quot;},&quot;type&quot;:&quot;$$&quot;,&quot;aid&quot;:null,&quot;id&quot;:&quot;7&quot;,&quot;ts&quot;:1701515552856,&quot;cs&quot;:&quot;+z/PPQr1LAj3rk2TZhhX5Q==&quot;,&quot;size&quot;:{&quot;width&quot;:84.33333333333333,&quot;height&quot;:42.666666666666664}}"/>
          <p:cNvPicPr preferRelativeResize="0"/>
          <p:nvPr/>
        </p:nvPicPr>
        <p:blipFill>
          <a:blip r:embed="rId4">
            <a:alphaModFix/>
          </a:blip>
          <a:stretch>
            <a:fillRect/>
          </a:stretch>
        </p:blipFill>
        <p:spPr>
          <a:xfrm>
            <a:off x="4253875" y="536827"/>
            <a:ext cx="775499" cy="392348"/>
          </a:xfrm>
          <a:prstGeom prst="rect">
            <a:avLst/>
          </a:prstGeom>
          <a:noFill/>
          <a:ln>
            <a:noFill/>
          </a:ln>
        </p:spPr>
      </p:pic>
      <p:sp>
        <p:nvSpPr>
          <p:cNvPr id="1708" name="Google Shape;1708;p84"/>
          <p:cNvSpPr txBox="1"/>
          <p:nvPr/>
        </p:nvSpPr>
        <p:spPr>
          <a:xfrm>
            <a:off x="1340850" y="-44275"/>
            <a:ext cx="6462300" cy="4926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 sz="2000">
                <a:solidFill>
                  <a:srgbClr val="3333B2"/>
                </a:solidFill>
                <a:latin typeface="Tahoma"/>
                <a:ea typeface="Tahoma"/>
                <a:cs typeface="Tahoma"/>
                <a:sym typeface="Tahoma"/>
              </a:rPr>
              <a:t>Comment l’AFC appréhende l’écart à l’indépendance ?</a:t>
            </a:r>
            <a:endParaRPr sz="2000">
              <a:solidFill>
                <a:srgbClr val="3333B2"/>
              </a:solidFill>
              <a:latin typeface="Tahoma"/>
              <a:ea typeface="Tahoma"/>
              <a:cs typeface="Tahoma"/>
              <a:sym typeface="Tahoma"/>
            </a:endParaRPr>
          </a:p>
        </p:txBody>
      </p:sp>
      <p:pic>
        <p:nvPicPr>
          <p:cNvPr id="1709" name="Google Shape;1709;p84" descr="{&quot;id&quot;:&quot;8&quot;,&quot;aid&quot;:null,&quot;font&quot;:{&quot;color&quot;:&quot;#000000&quot;,&quot;size&quot;:12,&quot;family&quot;:&quot;Arial&quot;},&quot;code&quot;:&quot;$$\\frac{fij}{f.j}$$&quot;,&quot;type&quot;:&quot;$$&quot;,&quot;backgroundColor&quot;:&quot;#F8F4F4&quot;,&quot;ts&quot;:1701515998040,&quot;cs&quot;:&quot;PkFcpGuP/SNS8rucofjxtw==&quot;,&quot;size&quot;:{&quot;width&quot;:30.333333333333332,&quot;height&quot;:42.666666666666664}}"/>
          <p:cNvPicPr preferRelativeResize="0"/>
          <p:nvPr/>
        </p:nvPicPr>
        <p:blipFill>
          <a:blip r:embed="rId5">
            <a:alphaModFix/>
          </a:blip>
          <a:stretch>
            <a:fillRect/>
          </a:stretch>
        </p:blipFill>
        <p:spPr>
          <a:xfrm>
            <a:off x="2545150" y="2272175"/>
            <a:ext cx="288925" cy="406400"/>
          </a:xfrm>
          <a:prstGeom prst="rect">
            <a:avLst/>
          </a:prstGeom>
          <a:noFill/>
          <a:ln>
            <a:noFill/>
          </a:ln>
        </p:spPr>
      </p:pic>
      <p:sp>
        <p:nvSpPr>
          <p:cNvPr id="28" name="ZoneTexte 27"/>
          <p:cNvSpPr txBox="1"/>
          <p:nvPr/>
        </p:nvSpPr>
        <p:spPr>
          <a:xfrm>
            <a:off x="8648700" y="4743450"/>
            <a:ext cx="383438" cy="307777"/>
          </a:xfrm>
          <a:prstGeom prst="rect">
            <a:avLst/>
          </a:prstGeom>
          <a:noFill/>
        </p:spPr>
        <p:txBody>
          <a:bodyPr wrap="none" rtlCol="0">
            <a:spAutoFit/>
          </a:bodyPr>
          <a:lstStyle/>
          <a:p>
            <a:r>
              <a:rPr lang="en-US" dirty="0"/>
              <a:t>52</a:t>
            </a:r>
          </a:p>
        </p:txBody>
      </p:sp>
    </p:spTree>
    <p:extLst>
      <p:ext uri="{BB962C8B-B14F-4D97-AF65-F5344CB8AC3E}">
        <p14:creationId xmlns:p14="http://schemas.microsoft.com/office/powerpoint/2010/main" val="2047925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pic>
        <p:nvPicPr>
          <p:cNvPr id="1714" name="Google Shape;1714;p85"/>
          <p:cNvPicPr preferRelativeResize="0"/>
          <p:nvPr/>
        </p:nvPicPr>
        <p:blipFill rotWithShape="1">
          <a:blip r:embed="rId3">
            <a:alphaModFix/>
          </a:blip>
          <a:srcRect l="35063" t="32145" r="23371" b="53519"/>
          <a:stretch/>
        </p:blipFill>
        <p:spPr>
          <a:xfrm>
            <a:off x="1689175" y="503050"/>
            <a:ext cx="5264899" cy="964624"/>
          </a:xfrm>
          <a:prstGeom prst="rect">
            <a:avLst/>
          </a:prstGeom>
          <a:noFill/>
          <a:ln>
            <a:noFill/>
          </a:ln>
        </p:spPr>
      </p:pic>
      <p:sp>
        <p:nvSpPr>
          <p:cNvPr id="1715" name="Google Shape;1715;p85"/>
          <p:cNvSpPr txBox="1"/>
          <p:nvPr/>
        </p:nvSpPr>
        <p:spPr>
          <a:xfrm>
            <a:off x="1642325" y="0"/>
            <a:ext cx="6255000" cy="4926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 sz="2000">
                <a:solidFill>
                  <a:srgbClr val="3333B2"/>
                </a:solidFill>
                <a:latin typeface="Tahoma"/>
                <a:ea typeface="Tahoma"/>
                <a:cs typeface="Tahoma"/>
                <a:sym typeface="Tahoma"/>
              </a:rPr>
              <a:t>Comparaison du profil colonne au profil moyen</a:t>
            </a:r>
            <a:endParaRPr sz="2000">
              <a:latin typeface="Tahoma"/>
              <a:ea typeface="Tahoma"/>
              <a:cs typeface="Tahoma"/>
              <a:sym typeface="Tahoma"/>
            </a:endParaRPr>
          </a:p>
        </p:txBody>
      </p:sp>
      <p:sp>
        <p:nvSpPr>
          <p:cNvPr id="1716" name="Google Shape;1716;p85"/>
          <p:cNvSpPr txBox="1"/>
          <p:nvPr/>
        </p:nvSpPr>
        <p:spPr>
          <a:xfrm>
            <a:off x="1689175" y="4272750"/>
            <a:ext cx="5509800" cy="621600"/>
          </a:xfrm>
          <a:prstGeom prst="rect">
            <a:avLst/>
          </a:prstGeom>
          <a:noFill/>
          <a:ln>
            <a:noFill/>
          </a:ln>
        </p:spPr>
        <p:txBody>
          <a:bodyPr spcFirstLastPara="1" wrap="square" lIns="91425" tIns="91425" rIns="91425" bIns="91425" anchor="t" anchorCtr="0">
            <a:spAutoFit/>
          </a:bodyPr>
          <a:lstStyle/>
          <a:p>
            <a:pPr marL="12700" marR="5080" lvl="0" indent="0" algn="l" rtl="0">
              <a:lnSpc>
                <a:spcPct val="102699"/>
              </a:lnSpc>
              <a:spcBef>
                <a:spcPts val="0"/>
              </a:spcBef>
              <a:spcAft>
                <a:spcPts val="0"/>
              </a:spcAft>
              <a:buNone/>
            </a:pPr>
            <a:r>
              <a:rPr lang="en">
                <a:latin typeface="Tahoma"/>
                <a:ea typeface="Tahoma"/>
                <a:cs typeface="Tahoma"/>
                <a:sym typeface="Tahoma"/>
              </a:rPr>
              <a:t>Les femmes qui répondent </a:t>
            </a:r>
            <a:r>
              <a:rPr lang="en" i="1"/>
              <a:t>travailler à mi-temps </a:t>
            </a:r>
            <a:r>
              <a:rPr lang="en">
                <a:latin typeface="Tahoma"/>
                <a:ea typeface="Tahoma"/>
                <a:cs typeface="Tahoma"/>
                <a:sym typeface="Tahoma"/>
              </a:rPr>
              <a:t>répondent-elles de  façon particulière à la question sur la famille idéale ?</a:t>
            </a:r>
            <a:endParaRPr sz="1700"/>
          </a:p>
        </p:txBody>
      </p:sp>
      <p:pic>
        <p:nvPicPr>
          <p:cNvPr id="1717" name="Google Shape;1717;p85"/>
          <p:cNvPicPr preferRelativeResize="0"/>
          <p:nvPr/>
        </p:nvPicPr>
        <p:blipFill rotWithShape="1">
          <a:blip r:embed="rId3">
            <a:alphaModFix/>
          </a:blip>
          <a:srcRect l="48727" t="46762" r="23370" b="14092"/>
          <a:stretch/>
        </p:blipFill>
        <p:spPr>
          <a:xfrm>
            <a:off x="3419800" y="1581075"/>
            <a:ext cx="3534274" cy="2634249"/>
          </a:xfrm>
          <a:prstGeom prst="rect">
            <a:avLst/>
          </a:prstGeom>
          <a:noFill/>
          <a:ln>
            <a:noFill/>
          </a:ln>
        </p:spPr>
      </p:pic>
      <p:pic>
        <p:nvPicPr>
          <p:cNvPr id="1718" name="Google Shape;1718;p85"/>
          <p:cNvPicPr preferRelativeResize="0"/>
          <p:nvPr/>
        </p:nvPicPr>
        <p:blipFill rotWithShape="1">
          <a:blip r:embed="rId3">
            <a:alphaModFix/>
          </a:blip>
          <a:srcRect l="36753" t="54621" r="52454" b="38058"/>
          <a:stretch/>
        </p:blipFill>
        <p:spPr>
          <a:xfrm>
            <a:off x="1689175" y="1926525"/>
            <a:ext cx="1602350" cy="577399"/>
          </a:xfrm>
          <a:prstGeom prst="rect">
            <a:avLst/>
          </a:prstGeom>
          <a:noFill/>
          <a:ln>
            <a:noFill/>
          </a:ln>
        </p:spPr>
      </p:pic>
      <p:sp>
        <p:nvSpPr>
          <p:cNvPr id="7" name="ZoneTexte 6"/>
          <p:cNvSpPr txBox="1"/>
          <p:nvPr/>
        </p:nvSpPr>
        <p:spPr>
          <a:xfrm>
            <a:off x="8648700" y="4743450"/>
            <a:ext cx="383438" cy="307777"/>
          </a:xfrm>
          <a:prstGeom prst="rect">
            <a:avLst/>
          </a:prstGeom>
          <a:noFill/>
        </p:spPr>
        <p:txBody>
          <a:bodyPr wrap="none" rtlCol="0">
            <a:spAutoFit/>
          </a:bodyPr>
          <a:lstStyle/>
          <a:p>
            <a:r>
              <a:rPr lang="en-US" dirty="0"/>
              <a:t>53</a:t>
            </a:r>
          </a:p>
        </p:txBody>
      </p:sp>
    </p:spTree>
    <p:extLst>
      <p:ext uri="{BB962C8B-B14F-4D97-AF65-F5344CB8AC3E}">
        <p14:creationId xmlns:p14="http://schemas.microsoft.com/office/powerpoint/2010/main" val="1119775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86"/>
          <p:cNvSpPr txBox="1">
            <a:spLocks noGrp="1"/>
          </p:cNvSpPr>
          <p:nvPr>
            <p:ph type="title"/>
          </p:nvPr>
        </p:nvSpPr>
        <p:spPr>
          <a:xfrm>
            <a:off x="2085025" y="1564950"/>
            <a:ext cx="6714730" cy="151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b="1" dirty="0"/>
              <a:t>Les nuages et leur ajustement</a:t>
            </a:r>
            <a:endParaRPr dirty="0"/>
          </a:p>
        </p:txBody>
      </p:sp>
      <p:sp>
        <p:nvSpPr>
          <p:cNvPr id="1724" name="Google Shape;1724;p86"/>
          <p:cNvSpPr txBox="1">
            <a:spLocks noGrp="1"/>
          </p:cNvSpPr>
          <p:nvPr>
            <p:ph type="title" idx="2"/>
          </p:nvPr>
        </p:nvSpPr>
        <p:spPr>
          <a:xfrm>
            <a:off x="1050075" y="1564950"/>
            <a:ext cx="969000" cy="151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dirty="0"/>
              <a:t>08</a:t>
            </a:r>
            <a:endParaRPr dirty="0"/>
          </a:p>
        </p:txBody>
      </p:sp>
      <p:grpSp>
        <p:nvGrpSpPr>
          <p:cNvPr id="1725" name="Google Shape;1725;p86"/>
          <p:cNvGrpSpPr/>
          <p:nvPr/>
        </p:nvGrpSpPr>
        <p:grpSpPr>
          <a:xfrm flipH="1">
            <a:off x="6775879" y="3868747"/>
            <a:ext cx="3599787" cy="1044105"/>
            <a:chOff x="-1431671" y="656497"/>
            <a:chExt cx="3599787" cy="1044105"/>
          </a:xfrm>
        </p:grpSpPr>
        <p:grpSp>
          <p:nvGrpSpPr>
            <p:cNvPr id="1726" name="Google Shape;1726;p86"/>
            <p:cNvGrpSpPr/>
            <p:nvPr/>
          </p:nvGrpSpPr>
          <p:grpSpPr>
            <a:xfrm>
              <a:off x="-368508" y="1432869"/>
              <a:ext cx="1567047" cy="45661"/>
              <a:chOff x="1754675" y="2661275"/>
              <a:chExt cx="1945675" cy="56700"/>
            </a:xfrm>
          </p:grpSpPr>
          <p:cxnSp>
            <p:nvCxnSpPr>
              <p:cNvPr id="1727" name="Google Shape;1727;p86"/>
              <p:cNvCxnSpPr/>
              <p:nvPr/>
            </p:nvCxnSpPr>
            <p:spPr>
              <a:xfrm>
                <a:off x="1754675" y="2689625"/>
                <a:ext cx="1896000" cy="0"/>
              </a:xfrm>
              <a:prstGeom prst="straightConnector1">
                <a:avLst/>
              </a:prstGeom>
              <a:noFill/>
              <a:ln w="9525" cap="flat" cmpd="sng">
                <a:solidFill>
                  <a:schemeClr val="dk1"/>
                </a:solidFill>
                <a:prstDash val="solid"/>
                <a:round/>
                <a:headEnd type="none" w="sm" len="sm"/>
                <a:tailEnd type="none" w="sm" len="sm"/>
              </a:ln>
            </p:spPr>
          </p:cxnSp>
          <p:sp>
            <p:nvSpPr>
              <p:cNvPr id="1728" name="Google Shape;1728;p8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9" name="Google Shape;1729;p86"/>
            <p:cNvGrpSpPr/>
            <p:nvPr/>
          </p:nvGrpSpPr>
          <p:grpSpPr>
            <a:xfrm>
              <a:off x="-766480" y="1564414"/>
              <a:ext cx="1561280" cy="136187"/>
              <a:chOff x="1754675" y="2824000"/>
              <a:chExt cx="4728285" cy="412439"/>
            </a:xfrm>
          </p:grpSpPr>
          <p:sp>
            <p:nvSpPr>
              <p:cNvPr id="1730" name="Google Shape;1730;p8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sm" len="sm"/>
                <a:tailEnd type="none" w="sm" len="sm"/>
              </a:ln>
            </p:spPr>
          </p:sp>
          <p:sp>
            <p:nvSpPr>
              <p:cNvPr id="1731" name="Google Shape;1731;p8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2" name="Google Shape;1732;p86"/>
            <p:cNvGrpSpPr/>
            <p:nvPr/>
          </p:nvGrpSpPr>
          <p:grpSpPr>
            <a:xfrm>
              <a:off x="-1431671" y="1201089"/>
              <a:ext cx="3070084" cy="102363"/>
              <a:chOff x="1779150" y="2604263"/>
              <a:chExt cx="3811875" cy="127112"/>
            </a:xfrm>
          </p:grpSpPr>
          <p:sp>
            <p:nvSpPr>
              <p:cNvPr id="1733" name="Google Shape;1733;p8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sm" len="sm"/>
                <a:tailEnd type="none" w="sm" len="sm"/>
              </a:ln>
            </p:spPr>
          </p:sp>
          <p:sp>
            <p:nvSpPr>
              <p:cNvPr id="1734" name="Google Shape;1734;p8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5" name="Google Shape;1735;p86"/>
            <p:cNvGrpSpPr/>
            <p:nvPr/>
          </p:nvGrpSpPr>
          <p:grpSpPr>
            <a:xfrm>
              <a:off x="-856941" y="773806"/>
              <a:ext cx="2877996" cy="223763"/>
              <a:chOff x="1748550" y="2064750"/>
              <a:chExt cx="3573375" cy="277863"/>
            </a:xfrm>
          </p:grpSpPr>
          <p:sp>
            <p:nvSpPr>
              <p:cNvPr id="1736" name="Google Shape;1736;p8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sm" len="sm"/>
                <a:tailEnd type="none" w="sm" len="sm"/>
              </a:ln>
            </p:spPr>
          </p:sp>
          <p:sp>
            <p:nvSpPr>
              <p:cNvPr id="1737" name="Google Shape;1737;p8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8" name="Google Shape;1738;p86"/>
            <p:cNvGrpSpPr/>
            <p:nvPr/>
          </p:nvGrpSpPr>
          <p:grpSpPr>
            <a:xfrm>
              <a:off x="-856882" y="656497"/>
              <a:ext cx="2430997" cy="185534"/>
              <a:chOff x="1748547" y="1392116"/>
              <a:chExt cx="5911958" cy="451312"/>
            </a:xfrm>
          </p:grpSpPr>
          <p:sp>
            <p:nvSpPr>
              <p:cNvPr id="1739" name="Google Shape;1739;p8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sm" len="sm"/>
                <a:tailEnd type="none" w="sm" len="sm"/>
              </a:ln>
            </p:spPr>
          </p:sp>
          <p:sp>
            <p:nvSpPr>
              <p:cNvPr id="1740" name="Google Shape;1740;p8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1" name="Google Shape;1741;p86"/>
            <p:cNvGrpSpPr/>
            <p:nvPr/>
          </p:nvGrpSpPr>
          <p:grpSpPr>
            <a:xfrm>
              <a:off x="-842187" y="1064765"/>
              <a:ext cx="3010303" cy="45661"/>
              <a:chOff x="1766900" y="2869225"/>
              <a:chExt cx="3737650" cy="56700"/>
            </a:xfrm>
          </p:grpSpPr>
          <p:cxnSp>
            <p:nvCxnSpPr>
              <p:cNvPr id="1742" name="Google Shape;1742;p86"/>
              <p:cNvCxnSpPr/>
              <p:nvPr/>
            </p:nvCxnSpPr>
            <p:spPr>
              <a:xfrm>
                <a:off x="1766900" y="2897575"/>
                <a:ext cx="3687900" cy="0"/>
              </a:xfrm>
              <a:prstGeom prst="straightConnector1">
                <a:avLst/>
              </a:prstGeom>
              <a:noFill/>
              <a:ln w="9525" cap="flat" cmpd="sng">
                <a:solidFill>
                  <a:schemeClr val="dk1"/>
                </a:solidFill>
                <a:prstDash val="solid"/>
                <a:round/>
                <a:headEnd type="none" w="sm" len="sm"/>
                <a:tailEnd type="none" w="sm" len="sm"/>
              </a:ln>
            </p:spPr>
          </p:cxnSp>
          <p:sp>
            <p:nvSpPr>
              <p:cNvPr id="1743" name="Google Shape;1743;p8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54</a:t>
            </a:r>
          </a:p>
        </p:txBody>
      </p:sp>
    </p:spTree>
    <p:extLst>
      <p:ext uri="{BB962C8B-B14F-4D97-AF65-F5344CB8AC3E}">
        <p14:creationId xmlns:p14="http://schemas.microsoft.com/office/powerpoint/2010/main" val="2758587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pic>
        <p:nvPicPr>
          <p:cNvPr id="1748" name="Google Shape;1748;p87"/>
          <p:cNvPicPr preferRelativeResize="0"/>
          <p:nvPr/>
        </p:nvPicPr>
        <p:blipFill rotWithShape="1">
          <a:blip r:embed="rId3">
            <a:alphaModFix/>
          </a:blip>
          <a:srcRect l="52449" t="33202" r="24371" b="31740"/>
          <a:stretch/>
        </p:blipFill>
        <p:spPr>
          <a:xfrm>
            <a:off x="3826550" y="666950"/>
            <a:ext cx="3165226" cy="2543500"/>
          </a:xfrm>
          <a:prstGeom prst="rect">
            <a:avLst/>
          </a:prstGeom>
          <a:noFill/>
          <a:ln>
            <a:noFill/>
          </a:ln>
        </p:spPr>
      </p:pic>
      <p:sp>
        <p:nvSpPr>
          <p:cNvPr id="1749" name="Google Shape;1749;p87"/>
          <p:cNvSpPr txBox="1"/>
          <p:nvPr/>
        </p:nvSpPr>
        <p:spPr>
          <a:xfrm>
            <a:off x="1615700" y="0"/>
            <a:ext cx="5539200" cy="492600"/>
          </a:xfrm>
          <a:prstGeom prst="rect">
            <a:avLst/>
          </a:prstGeom>
          <a:noFill/>
          <a:ln>
            <a:noFill/>
          </a:ln>
        </p:spPr>
        <p:txBody>
          <a:bodyPr spcFirstLastPara="1" wrap="square" lIns="91425" tIns="91425" rIns="91425" bIns="91425" anchor="t" anchorCtr="0">
            <a:spAutoFit/>
          </a:bodyPr>
          <a:lstStyle/>
          <a:p>
            <a:pPr marL="664845" lvl="0" indent="0" algn="ctr" rtl="0">
              <a:spcBef>
                <a:spcPts val="0"/>
              </a:spcBef>
              <a:spcAft>
                <a:spcPts val="0"/>
              </a:spcAft>
              <a:buNone/>
            </a:pPr>
            <a:r>
              <a:rPr lang="en" sz="2000">
                <a:solidFill>
                  <a:srgbClr val="3333B2"/>
                </a:solidFill>
                <a:latin typeface="Tahoma"/>
                <a:ea typeface="Tahoma"/>
                <a:cs typeface="Tahoma"/>
                <a:sym typeface="Tahoma"/>
              </a:rPr>
              <a:t>Le nuage des (profils) lignes</a:t>
            </a:r>
            <a:endParaRPr sz="2000"/>
          </a:p>
        </p:txBody>
      </p:sp>
      <p:pic>
        <p:nvPicPr>
          <p:cNvPr id="1750" name="Google Shape;1750;p87"/>
          <p:cNvPicPr preferRelativeResize="0"/>
          <p:nvPr/>
        </p:nvPicPr>
        <p:blipFill rotWithShape="1">
          <a:blip r:embed="rId3">
            <a:alphaModFix/>
          </a:blip>
          <a:srcRect l="36225" t="37982" r="49426" b="32932"/>
          <a:stretch/>
        </p:blipFill>
        <p:spPr>
          <a:xfrm>
            <a:off x="1311300" y="883613"/>
            <a:ext cx="1959451" cy="2110176"/>
          </a:xfrm>
          <a:prstGeom prst="rect">
            <a:avLst/>
          </a:prstGeom>
          <a:noFill/>
          <a:ln>
            <a:noFill/>
          </a:ln>
        </p:spPr>
      </p:pic>
      <p:pic>
        <p:nvPicPr>
          <p:cNvPr id="1751" name="Google Shape;1751;p87"/>
          <p:cNvPicPr preferRelativeResize="0"/>
          <p:nvPr/>
        </p:nvPicPr>
        <p:blipFill rotWithShape="1">
          <a:blip r:embed="rId3">
            <a:alphaModFix/>
          </a:blip>
          <a:srcRect l="35931" t="69646" r="22403" b="20355"/>
          <a:stretch/>
        </p:blipFill>
        <p:spPr>
          <a:xfrm>
            <a:off x="1311300" y="3292425"/>
            <a:ext cx="5689877" cy="725376"/>
          </a:xfrm>
          <a:prstGeom prst="rect">
            <a:avLst/>
          </a:prstGeom>
          <a:noFill/>
          <a:ln>
            <a:noFill/>
          </a:ln>
        </p:spPr>
      </p:pic>
      <p:pic>
        <p:nvPicPr>
          <p:cNvPr id="1752" name="Google Shape;1752;p87"/>
          <p:cNvPicPr preferRelativeResize="0"/>
          <p:nvPr/>
        </p:nvPicPr>
        <p:blipFill rotWithShape="1">
          <a:blip r:embed="rId3">
            <a:alphaModFix/>
          </a:blip>
          <a:srcRect l="35935" t="79799" r="21916" b="10202"/>
          <a:stretch/>
        </p:blipFill>
        <p:spPr>
          <a:xfrm>
            <a:off x="1278325" y="4099775"/>
            <a:ext cx="5755824" cy="725376"/>
          </a:xfrm>
          <a:prstGeom prst="rect">
            <a:avLst/>
          </a:prstGeom>
          <a:noFill/>
          <a:ln>
            <a:noFill/>
          </a:ln>
        </p:spPr>
      </p:pic>
      <p:sp>
        <p:nvSpPr>
          <p:cNvPr id="7" name="ZoneTexte 6"/>
          <p:cNvSpPr txBox="1"/>
          <p:nvPr/>
        </p:nvSpPr>
        <p:spPr>
          <a:xfrm>
            <a:off x="8648700" y="4743450"/>
            <a:ext cx="383438" cy="307777"/>
          </a:xfrm>
          <a:prstGeom prst="rect">
            <a:avLst/>
          </a:prstGeom>
          <a:noFill/>
        </p:spPr>
        <p:txBody>
          <a:bodyPr wrap="none" rtlCol="0">
            <a:spAutoFit/>
          </a:bodyPr>
          <a:lstStyle/>
          <a:p>
            <a:r>
              <a:rPr lang="en-US" dirty="0"/>
              <a:t>55</a:t>
            </a:r>
          </a:p>
        </p:txBody>
      </p:sp>
    </p:spTree>
    <p:extLst>
      <p:ext uri="{BB962C8B-B14F-4D97-AF65-F5344CB8AC3E}">
        <p14:creationId xmlns:p14="http://schemas.microsoft.com/office/powerpoint/2010/main" val="4130418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1757" name="Google Shape;1757;p88"/>
          <p:cNvPicPr preferRelativeResize="0"/>
          <p:nvPr/>
        </p:nvPicPr>
        <p:blipFill rotWithShape="1">
          <a:blip r:embed="rId3">
            <a:alphaModFix/>
          </a:blip>
          <a:srcRect l="53818" t="31652" r="24408" b="30404"/>
          <a:stretch/>
        </p:blipFill>
        <p:spPr>
          <a:xfrm>
            <a:off x="4062050" y="553925"/>
            <a:ext cx="2920301" cy="2703625"/>
          </a:xfrm>
          <a:prstGeom prst="rect">
            <a:avLst/>
          </a:prstGeom>
          <a:noFill/>
          <a:ln>
            <a:noFill/>
          </a:ln>
        </p:spPr>
      </p:pic>
      <p:sp>
        <p:nvSpPr>
          <p:cNvPr id="1758" name="Google Shape;1758;p88"/>
          <p:cNvSpPr txBox="1"/>
          <p:nvPr/>
        </p:nvSpPr>
        <p:spPr>
          <a:xfrm>
            <a:off x="1644000" y="0"/>
            <a:ext cx="5856000" cy="492600"/>
          </a:xfrm>
          <a:prstGeom prst="rect">
            <a:avLst/>
          </a:prstGeom>
          <a:noFill/>
          <a:ln>
            <a:noFill/>
          </a:ln>
        </p:spPr>
        <p:txBody>
          <a:bodyPr spcFirstLastPara="1" wrap="square" lIns="91425" tIns="91425" rIns="91425" bIns="91425" anchor="t" anchorCtr="0">
            <a:spAutoFit/>
          </a:bodyPr>
          <a:lstStyle/>
          <a:p>
            <a:pPr marL="555625" lvl="0" indent="0" algn="ctr" rtl="0">
              <a:spcBef>
                <a:spcPts val="0"/>
              </a:spcBef>
              <a:spcAft>
                <a:spcPts val="0"/>
              </a:spcAft>
              <a:buNone/>
            </a:pPr>
            <a:r>
              <a:rPr lang="en" sz="2000">
                <a:solidFill>
                  <a:srgbClr val="3333B2"/>
                </a:solidFill>
                <a:latin typeface="Tahoma"/>
                <a:ea typeface="Tahoma"/>
                <a:cs typeface="Tahoma"/>
                <a:sym typeface="Tahoma"/>
              </a:rPr>
              <a:t>Le nuage des (profils) colonnes</a:t>
            </a:r>
            <a:endParaRPr sz="2000"/>
          </a:p>
        </p:txBody>
      </p:sp>
      <p:pic>
        <p:nvPicPr>
          <p:cNvPr id="1759" name="Google Shape;1759;p88"/>
          <p:cNvPicPr preferRelativeResize="0"/>
          <p:nvPr/>
        </p:nvPicPr>
        <p:blipFill rotWithShape="1">
          <a:blip r:embed="rId3">
            <a:alphaModFix/>
          </a:blip>
          <a:srcRect l="36457" t="35065" r="48441" b="35584"/>
          <a:stretch/>
        </p:blipFill>
        <p:spPr>
          <a:xfrm>
            <a:off x="1480875" y="930925"/>
            <a:ext cx="2025374" cy="2091324"/>
          </a:xfrm>
          <a:prstGeom prst="rect">
            <a:avLst/>
          </a:prstGeom>
          <a:noFill/>
          <a:ln>
            <a:noFill/>
          </a:ln>
        </p:spPr>
      </p:pic>
      <p:pic>
        <p:nvPicPr>
          <p:cNvPr id="1760" name="Google Shape;1760;p88"/>
          <p:cNvPicPr preferRelativeResize="0"/>
          <p:nvPr/>
        </p:nvPicPr>
        <p:blipFill rotWithShape="1">
          <a:blip r:embed="rId3">
            <a:alphaModFix/>
          </a:blip>
          <a:srcRect l="36092" t="69813" r="22325" b="19873"/>
          <a:stretch/>
        </p:blipFill>
        <p:spPr>
          <a:xfrm>
            <a:off x="1480875" y="3318863"/>
            <a:ext cx="5576827" cy="734775"/>
          </a:xfrm>
          <a:prstGeom prst="rect">
            <a:avLst/>
          </a:prstGeom>
          <a:noFill/>
          <a:ln>
            <a:noFill/>
          </a:ln>
        </p:spPr>
      </p:pic>
      <p:pic>
        <p:nvPicPr>
          <p:cNvPr id="1761" name="Google Shape;1761;p88"/>
          <p:cNvPicPr preferRelativeResize="0"/>
          <p:nvPr/>
        </p:nvPicPr>
        <p:blipFill rotWithShape="1">
          <a:blip r:embed="rId3">
            <a:alphaModFix/>
          </a:blip>
          <a:srcRect l="36149" t="79785" r="21357" b="9902"/>
          <a:stretch/>
        </p:blipFill>
        <p:spPr>
          <a:xfrm>
            <a:off x="1480875" y="4114950"/>
            <a:ext cx="5699299" cy="734775"/>
          </a:xfrm>
          <a:prstGeom prst="rect">
            <a:avLst/>
          </a:prstGeom>
          <a:noFill/>
          <a:ln>
            <a:noFill/>
          </a:ln>
        </p:spPr>
      </p:pic>
      <p:sp>
        <p:nvSpPr>
          <p:cNvPr id="7" name="ZoneTexte 6"/>
          <p:cNvSpPr txBox="1"/>
          <p:nvPr/>
        </p:nvSpPr>
        <p:spPr>
          <a:xfrm>
            <a:off x="8648700" y="4733925"/>
            <a:ext cx="383438" cy="307777"/>
          </a:xfrm>
          <a:prstGeom prst="rect">
            <a:avLst/>
          </a:prstGeom>
          <a:noFill/>
        </p:spPr>
        <p:txBody>
          <a:bodyPr wrap="none" rtlCol="0">
            <a:spAutoFit/>
          </a:bodyPr>
          <a:lstStyle/>
          <a:p>
            <a:r>
              <a:rPr lang="en-US" dirty="0"/>
              <a:t>56</a:t>
            </a:r>
          </a:p>
        </p:txBody>
      </p:sp>
    </p:spTree>
    <p:extLst>
      <p:ext uri="{BB962C8B-B14F-4D97-AF65-F5344CB8AC3E}">
        <p14:creationId xmlns:p14="http://schemas.microsoft.com/office/powerpoint/2010/main" val="3032019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89"/>
          <p:cNvSpPr txBox="1"/>
          <p:nvPr/>
        </p:nvSpPr>
        <p:spPr>
          <a:xfrm>
            <a:off x="1105200" y="161175"/>
            <a:ext cx="6933600" cy="492600"/>
          </a:xfrm>
          <a:prstGeom prst="rect">
            <a:avLst/>
          </a:prstGeom>
          <a:noFill/>
          <a:ln>
            <a:noFill/>
          </a:ln>
        </p:spPr>
        <p:txBody>
          <a:bodyPr spcFirstLastPara="1" wrap="square" lIns="91425" tIns="91425" rIns="91425" bIns="91425" anchor="t" anchorCtr="0">
            <a:spAutoFit/>
          </a:bodyPr>
          <a:lstStyle/>
          <a:p>
            <a:pPr marL="12700" lvl="0" indent="0" algn="ctr" rtl="0">
              <a:spcBef>
                <a:spcPts val="0"/>
              </a:spcBef>
              <a:spcAft>
                <a:spcPts val="0"/>
              </a:spcAft>
              <a:buNone/>
            </a:pPr>
            <a:r>
              <a:rPr lang="en" sz="2000">
                <a:solidFill>
                  <a:srgbClr val="3333B2"/>
                </a:solidFill>
                <a:latin typeface="Tahoma"/>
                <a:ea typeface="Tahoma"/>
                <a:cs typeface="Tahoma"/>
                <a:sym typeface="Tahoma"/>
              </a:rPr>
              <a:t>Que se passe-t-il s’il y a indépendance ?</a:t>
            </a:r>
            <a:endParaRPr sz="2000"/>
          </a:p>
        </p:txBody>
      </p:sp>
      <p:pic>
        <p:nvPicPr>
          <p:cNvPr id="1767" name="Google Shape;1767;p89"/>
          <p:cNvPicPr preferRelativeResize="0"/>
          <p:nvPr/>
        </p:nvPicPr>
        <p:blipFill rotWithShape="1">
          <a:blip r:embed="rId3">
            <a:alphaModFix/>
          </a:blip>
          <a:srcRect l="48318" t="49145" r="30081" b="17553"/>
          <a:stretch/>
        </p:blipFill>
        <p:spPr>
          <a:xfrm>
            <a:off x="2592474" y="1975588"/>
            <a:ext cx="2863776" cy="2345676"/>
          </a:xfrm>
          <a:prstGeom prst="rect">
            <a:avLst/>
          </a:prstGeom>
          <a:noFill/>
          <a:ln>
            <a:noFill/>
          </a:ln>
        </p:spPr>
      </p:pic>
      <p:sp>
        <p:nvSpPr>
          <p:cNvPr id="1768" name="Google Shape;1768;p89"/>
          <p:cNvSpPr txBox="1"/>
          <p:nvPr/>
        </p:nvSpPr>
        <p:spPr>
          <a:xfrm>
            <a:off x="1265104" y="1298100"/>
            <a:ext cx="6429300" cy="493200"/>
          </a:xfrm>
          <a:prstGeom prst="rect">
            <a:avLst/>
          </a:prstGeom>
          <a:noFill/>
          <a:ln>
            <a:noFill/>
          </a:ln>
        </p:spPr>
        <p:txBody>
          <a:bodyPr spcFirstLastPara="1" wrap="square" lIns="0" tIns="11425" rIns="0" bIns="0" anchor="t" anchorCtr="0">
            <a:spAutoFit/>
          </a:bodyPr>
          <a:lstStyle/>
          <a:p>
            <a:pPr marL="50800" marR="0" lvl="0" indent="0" algn="l" rtl="0">
              <a:lnSpc>
                <a:spcPct val="100000"/>
              </a:lnSpc>
              <a:spcBef>
                <a:spcPts val="0"/>
              </a:spcBef>
              <a:spcAft>
                <a:spcPts val="0"/>
              </a:spcAft>
              <a:buNone/>
            </a:pPr>
            <a:r>
              <a:rPr lang="en" sz="1500">
                <a:latin typeface="Lucida Sans"/>
                <a:ea typeface="Lucida Sans"/>
                <a:cs typeface="Lucida Sans"/>
                <a:sym typeface="Lucida Sans"/>
              </a:rPr>
              <a:t>⇒ </a:t>
            </a:r>
            <a:r>
              <a:rPr lang="en" sz="1500">
                <a:latin typeface="Tahoma"/>
                <a:ea typeface="Tahoma"/>
                <a:cs typeface="Tahoma"/>
                <a:sym typeface="Tahoma"/>
              </a:rPr>
              <a:t>les profils sont confondus avec le profil moyen </a:t>
            </a:r>
            <a:r>
              <a:rPr lang="en" sz="1500">
                <a:latin typeface="Lucida Sans"/>
                <a:ea typeface="Lucida Sans"/>
                <a:cs typeface="Lucida Sans"/>
                <a:sym typeface="Lucida Sans"/>
              </a:rPr>
              <a:t>⇒ </a:t>
            </a:r>
            <a:r>
              <a:rPr lang="en" sz="1500" i="1">
                <a:latin typeface="Arial"/>
                <a:ea typeface="Arial"/>
                <a:cs typeface="Arial"/>
                <a:sym typeface="Arial"/>
              </a:rPr>
              <a:t>N</a:t>
            </a:r>
            <a:r>
              <a:rPr lang="en" sz="1600" i="1" baseline="-25000">
                <a:latin typeface="Arial"/>
                <a:ea typeface="Arial"/>
                <a:cs typeface="Arial"/>
                <a:sym typeface="Arial"/>
              </a:rPr>
              <a:t>I </a:t>
            </a:r>
            <a:r>
              <a:rPr lang="en" sz="1500">
                <a:latin typeface="Tahoma"/>
                <a:ea typeface="Tahoma"/>
                <a:cs typeface="Tahoma"/>
                <a:sym typeface="Tahoma"/>
              </a:rPr>
              <a:t>réduit à </a:t>
            </a:r>
            <a:r>
              <a:rPr lang="en" sz="1500" i="1">
                <a:latin typeface="Arial"/>
                <a:ea typeface="Arial"/>
                <a:cs typeface="Arial"/>
                <a:sym typeface="Arial"/>
              </a:rPr>
              <a:t>G</a:t>
            </a:r>
            <a:r>
              <a:rPr lang="en" sz="1600" i="1" baseline="-25000">
                <a:latin typeface="Arial"/>
                <a:ea typeface="Arial"/>
                <a:cs typeface="Arial"/>
                <a:sym typeface="Arial"/>
              </a:rPr>
              <a:t>I</a:t>
            </a:r>
            <a:endParaRPr sz="1600" baseline="-25000">
              <a:latin typeface="Arial"/>
              <a:ea typeface="Arial"/>
              <a:cs typeface="Arial"/>
              <a:sym typeface="Arial"/>
            </a:endParaRPr>
          </a:p>
          <a:p>
            <a:pPr marL="50800" marR="0" lvl="0" indent="0" algn="l" rtl="0">
              <a:lnSpc>
                <a:spcPct val="100000"/>
              </a:lnSpc>
              <a:spcBef>
                <a:spcPts val="35"/>
              </a:spcBef>
              <a:spcAft>
                <a:spcPts val="0"/>
              </a:spcAft>
              <a:buNone/>
            </a:pPr>
            <a:r>
              <a:rPr lang="en" sz="1500">
                <a:latin typeface="Lucida Sans"/>
                <a:ea typeface="Lucida Sans"/>
                <a:cs typeface="Lucida Sans"/>
                <a:sym typeface="Lucida Sans"/>
              </a:rPr>
              <a:t>⇒ </a:t>
            </a:r>
            <a:r>
              <a:rPr lang="en" sz="1500">
                <a:latin typeface="Tahoma"/>
                <a:ea typeface="Tahoma"/>
                <a:cs typeface="Tahoma"/>
                <a:sym typeface="Tahoma"/>
              </a:rPr>
              <a:t>L’inertie du nuage est nulle</a:t>
            </a:r>
            <a:endParaRPr sz="1700" baseline="30000">
              <a:latin typeface="Times New Roman"/>
              <a:ea typeface="Times New Roman"/>
              <a:cs typeface="Times New Roman"/>
              <a:sym typeface="Times New Roman"/>
            </a:endParaRPr>
          </a:p>
        </p:txBody>
      </p:sp>
      <p:sp>
        <p:nvSpPr>
          <p:cNvPr id="1769" name="Google Shape;1769;p89"/>
          <p:cNvSpPr txBox="1"/>
          <p:nvPr/>
        </p:nvSpPr>
        <p:spPr>
          <a:xfrm>
            <a:off x="1581475" y="824000"/>
            <a:ext cx="1152300" cy="257700"/>
          </a:xfrm>
          <a:prstGeom prst="rect">
            <a:avLst/>
          </a:prstGeom>
          <a:noFill/>
          <a:ln>
            <a:noFill/>
          </a:ln>
        </p:spPr>
        <p:txBody>
          <a:bodyPr spcFirstLastPara="1" wrap="square" lIns="0" tIns="11425" rIns="0" bIns="0" anchor="t" anchorCtr="0">
            <a:spAutoFit/>
          </a:bodyPr>
          <a:lstStyle/>
          <a:p>
            <a:pPr marL="38100" marR="0" lvl="0" indent="0" algn="l" rtl="0">
              <a:lnSpc>
                <a:spcPct val="100000"/>
              </a:lnSpc>
              <a:spcBef>
                <a:spcPts val="0"/>
              </a:spcBef>
              <a:spcAft>
                <a:spcPts val="0"/>
              </a:spcAft>
              <a:buNone/>
            </a:pPr>
            <a:r>
              <a:rPr lang="en" sz="1500">
                <a:latin typeface="Tahoma"/>
                <a:ea typeface="Tahoma"/>
                <a:cs typeface="Tahoma"/>
                <a:sym typeface="Tahoma"/>
              </a:rPr>
              <a:t>Pour </a:t>
            </a:r>
            <a:r>
              <a:rPr lang="en" sz="1600">
                <a:latin typeface="Tahoma"/>
                <a:ea typeface="Tahoma"/>
                <a:cs typeface="Tahoma"/>
                <a:sym typeface="Tahoma"/>
              </a:rPr>
              <a:t>tout </a:t>
            </a:r>
            <a:r>
              <a:rPr lang="en" sz="1600" i="1">
                <a:latin typeface="Arial"/>
                <a:ea typeface="Arial"/>
                <a:cs typeface="Arial"/>
                <a:sym typeface="Arial"/>
              </a:rPr>
              <a:t>i</a:t>
            </a:r>
            <a:r>
              <a:rPr lang="en" sz="1600">
                <a:latin typeface="Tahoma"/>
                <a:ea typeface="Tahoma"/>
                <a:cs typeface="Tahoma"/>
                <a:sym typeface="Tahoma"/>
              </a:rPr>
              <a:t>, </a:t>
            </a:r>
            <a:endParaRPr sz="1600">
              <a:latin typeface="Arial"/>
              <a:ea typeface="Arial"/>
              <a:cs typeface="Arial"/>
              <a:sym typeface="Arial"/>
            </a:endParaRPr>
          </a:p>
        </p:txBody>
      </p:sp>
      <p:pic>
        <p:nvPicPr>
          <p:cNvPr id="1770" name="Google Shape;1770;p89" descr="{&quot;type&quot;:&quot;$$&quot;,&quot;backgroundColor&quot;:&quot;#F8F4F4&quot;,&quot;aid&quot;:null,&quot;id&quot;:&quot;2&quot;,&quot;font&quot;:{&quot;family&quot;:&quot;Times New Roman&quot;,&quot;size&quot;:13,&quot;color&quot;:&quot;#000000&quot;},&quot;code&quot;:&quot;$$\\frac{fij}{fi.}\\,=\\,f. j$$&quot;,&quot;ts&quot;:1701509084323,&quot;cs&quot;:&quot;FCWpWx4LZIcC4Wd0mnrIAg==&quot;,&quot;size&quot;:{&quot;width&quot;:83.84260577427818,&quot;height&quot;:40.58658425196854}}"/>
          <p:cNvPicPr preferRelativeResize="0"/>
          <p:nvPr/>
        </p:nvPicPr>
        <p:blipFill>
          <a:blip r:embed="rId4">
            <a:alphaModFix/>
          </a:blip>
          <a:stretch>
            <a:fillRect/>
          </a:stretch>
        </p:blipFill>
        <p:spPr>
          <a:xfrm>
            <a:off x="2828000" y="759562"/>
            <a:ext cx="798601" cy="386587"/>
          </a:xfrm>
          <a:prstGeom prst="rect">
            <a:avLst/>
          </a:prstGeom>
          <a:noFill/>
          <a:ln>
            <a:noFill/>
          </a:ln>
        </p:spPr>
      </p:pic>
      <p:sp>
        <p:nvSpPr>
          <p:cNvPr id="1771" name="Google Shape;1771;p89"/>
          <p:cNvSpPr txBox="1"/>
          <p:nvPr/>
        </p:nvSpPr>
        <p:spPr>
          <a:xfrm>
            <a:off x="1857650" y="4505550"/>
            <a:ext cx="3400800" cy="257700"/>
          </a:xfrm>
          <a:prstGeom prst="rect">
            <a:avLst/>
          </a:prstGeom>
          <a:noFill/>
          <a:ln>
            <a:noFill/>
          </a:ln>
        </p:spPr>
        <p:txBody>
          <a:bodyPr spcFirstLastPara="1" wrap="square" lIns="0" tIns="11425" rIns="0" bIns="0" anchor="t" anchorCtr="0">
            <a:spAutoFit/>
          </a:bodyPr>
          <a:lstStyle/>
          <a:p>
            <a:pPr marL="38100" marR="0" lvl="0" indent="0" algn="l" rtl="0">
              <a:lnSpc>
                <a:spcPct val="100000"/>
              </a:lnSpc>
              <a:spcBef>
                <a:spcPts val="0"/>
              </a:spcBef>
              <a:spcAft>
                <a:spcPts val="0"/>
              </a:spcAft>
              <a:buNone/>
            </a:pPr>
            <a:r>
              <a:rPr lang="en" sz="1500">
                <a:latin typeface="Tahoma"/>
                <a:ea typeface="Tahoma"/>
                <a:cs typeface="Tahoma"/>
                <a:sym typeface="Tahoma"/>
              </a:rPr>
              <a:t>Idem pour les colonnes : pour tout </a:t>
            </a:r>
            <a:r>
              <a:rPr lang="en" sz="1500" i="1">
                <a:latin typeface="Arial"/>
                <a:ea typeface="Arial"/>
                <a:cs typeface="Arial"/>
                <a:sym typeface="Arial"/>
              </a:rPr>
              <a:t>j</a:t>
            </a:r>
            <a:r>
              <a:rPr lang="en" sz="1500">
                <a:latin typeface="Tahoma"/>
                <a:ea typeface="Tahoma"/>
                <a:cs typeface="Tahoma"/>
                <a:sym typeface="Tahoma"/>
              </a:rPr>
              <a:t>,</a:t>
            </a:r>
            <a:r>
              <a:rPr lang="en" sz="1600" i="1" baseline="-25000">
                <a:latin typeface="Arial"/>
                <a:ea typeface="Arial"/>
                <a:cs typeface="Arial"/>
                <a:sym typeface="Arial"/>
              </a:rPr>
              <a:t>.</a:t>
            </a:r>
            <a:endParaRPr sz="1600" baseline="-25000">
              <a:latin typeface="Arial"/>
              <a:ea typeface="Arial"/>
              <a:cs typeface="Arial"/>
              <a:sym typeface="Arial"/>
            </a:endParaRPr>
          </a:p>
        </p:txBody>
      </p:sp>
      <p:pic>
        <p:nvPicPr>
          <p:cNvPr id="1772" name="Google Shape;1772;p89" descr="{&quot;id&quot;:&quot;3&quot;,&quot;font&quot;:{&quot;color&quot;:&quot;#000000&quot;,&quot;family&quot;:&quot;Arial&quot;,&quot;size&quot;:24},&quot;type&quot;:&quot;$$&quot;,&quot;code&quot;:&quot;$$\\frac{fij}{f.j}\\,=\\,fi.$$&quot;,&quot;backgroundColor&quot;:&quot;#F8F4F4&quot;,&quot;aid&quot;:null,&quot;ts&quot;:1701509403371,&quot;cs&quot;:&quot;3FfrnfHEkRlgNfRksxyLYQ==&quot;,&quot;size&quot;:{&quot;width&quot;:168.5,&quot;height&quot;:85.33333333333333}}"/>
          <p:cNvPicPr preferRelativeResize="0"/>
          <p:nvPr/>
        </p:nvPicPr>
        <p:blipFill>
          <a:blip r:embed="rId5">
            <a:alphaModFix/>
          </a:blip>
          <a:stretch>
            <a:fillRect/>
          </a:stretch>
        </p:blipFill>
        <p:spPr>
          <a:xfrm>
            <a:off x="5136200" y="4427700"/>
            <a:ext cx="816312" cy="413400"/>
          </a:xfrm>
          <a:prstGeom prst="rect">
            <a:avLst/>
          </a:prstGeom>
          <a:noFill/>
          <a:ln>
            <a:noFill/>
          </a:ln>
        </p:spPr>
      </p:pic>
      <p:sp>
        <p:nvSpPr>
          <p:cNvPr id="9" name="ZoneTexte 8"/>
          <p:cNvSpPr txBox="1"/>
          <p:nvPr/>
        </p:nvSpPr>
        <p:spPr>
          <a:xfrm>
            <a:off x="8648700" y="4743450"/>
            <a:ext cx="383438" cy="307777"/>
          </a:xfrm>
          <a:prstGeom prst="rect">
            <a:avLst/>
          </a:prstGeom>
          <a:noFill/>
        </p:spPr>
        <p:txBody>
          <a:bodyPr wrap="none" rtlCol="0">
            <a:spAutoFit/>
          </a:bodyPr>
          <a:lstStyle/>
          <a:p>
            <a:r>
              <a:rPr lang="en-US" dirty="0"/>
              <a:t>57</a:t>
            </a:r>
          </a:p>
        </p:txBody>
      </p:sp>
    </p:spTree>
    <p:extLst>
      <p:ext uri="{BB962C8B-B14F-4D97-AF65-F5344CB8AC3E}">
        <p14:creationId xmlns:p14="http://schemas.microsoft.com/office/powerpoint/2010/main" val="25591550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pic>
        <p:nvPicPr>
          <p:cNvPr id="1777" name="Google Shape;1777;p90"/>
          <p:cNvPicPr preferRelativeResize="0"/>
          <p:nvPr/>
        </p:nvPicPr>
        <p:blipFill rotWithShape="1">
          <a:blip r:embed="rId3">
            <a:alphaModFix/>
          </a:blip>
          <a:srcRect l="40189" t="41571" r="21888" b="48779"/>
          <a:stretch/>
        </p:blipFill>
        <p:spPr>
          <a:xfrm>
            <a:off x="1527975" y="1397975"/>
            <a:ext cx="6146851" cy="583514"/>
          </a:xfrm>
          <a:prstGeom prst="rect">
            <a:avLst/>
          </a:prstGeom>
          <a:noFill/>
          <a:ln>
            <a:noFill/>
          </a:ln>
        </p:spPr>
      </p:pic>
      <p:sp>
        <p:nvSpPr>
          <p:cNvPr id="1778" name="Google Shape;1778;p90"/>
          <p:cNvSpPr txBox="1"/>
          <p:nvPr/>
        </p:nvSpPr>
        <p:spPr>
          <a:xfrm>
            <a:off x="1061625" y="659425"/>
            <a:ext cx="6613200" cy="683700"/>
          </a:xfrm>
          <a:prstGeom prst="rect">
            <a:avLst/>
          </a:prstGeom>
          <a:noFill/>
          <a:ln>
            <a:noFill/>
          </a:ln>
        </p:spPr>
        <p:txBody>
          <a:bodyPr spcFirstLastPara="1" wrap="square" lIns="91425" tIns="91425" rIns="91425" bIns="91425" anchor="t" anchorCtr="0">
            <a:spAutoFit/>
          </a:bodyPr>
          <a:lstStyle/>
          <a:p>
            <a:pPr marL="12700" marR="5080" lvl="0" indent="0" algn="l" rtl="0">
              <a:lnSpc>
                <a:spcPct val="102600"/>
              </a:lnSpc>
              <a:spcBef>
                <a:spcPts val="0"/>
              </a:spcBef>
              <a:spcAft>
                <a:spcPts val="0"/>
              </a:spcAft>
              <a:buNone/>
            </a:pPr>
            <a:r>
              <a:rPr lang="en" sz="1600">
                <a:latin typeface="Tahoma"/>
                <a:ea typeface="Tahoma"/>
                <a:cs typeface="Tahoma"/>
                <a:sym typeface="Tahoma"/>
              </a:rPr>
              <a:t>Plus les données s’écartent de l’indépendance et plus les profils  s’écartent de l’origine</a:t>
            </a:r>
            <a:endParaRPr sz="1900"/>
          </a:p>
        </p:txBody>
      </p:sp>
      <p:sp>
        <p:nvSpPr>
          <p:cNvPr id="1779" name="Google Shape;1779;p90"/>
          <p:cNvSpPr txBox="1"/>
          <p:nvPr/>
        </p:nvSpPr>
        <p:spPr>
          <a:xfrm>
            <a:off x="1339575" y="3662000"/>
            <a:ext cx="6057300" cy="1231500"/>
          </a:xfrm>
          <a:prstGeom prst="rect">
            <a:avLst/>
          </a:prstGeom>
          <a:noFill/>
          <a:ln>
            <a:noFill/>
          </a:ln>
        </p:spPr>
        <p:txBody>
          <a:bodyPr spcFirstLastPara="1" wrap="square" lIns="91425" tIns="91425" rIns="91425" bIns="91425" anchor="t" anchorCtr="0">
            <a:spAutoFit/>
          </a:bodyPr>
          <a:lstStyle/>
          <a:p>
            <a:pPr marL="62864" lvl="0" indent="0" algn="l" rtl="0">
              <a:lnSpc>
                <a:spcPct val="150000"/>
              </a:lnSpc>
              <a:spcBef>
                <a:spcPts val="0"/>
              </a:spcBef>
              <a:spcAft>
                <a:spcPts val="0"/>
              </a:spcAft>
              <a:buNone/>
            </a:pPr>
            <a:r>
              <a:rPr lang="en" sz="1600" i="1">
                <a:latin typeface="Calibri"/>
                <a:ea typeface="Calibri"/>
                <a:cs typeface="Calibri"/>
                <a:sym typeface="Calibri"/>
              </a:rPr>
              <a:t>φ</a:t>
            </a:r>
            <a:r>
              <a:rPr lang="en" sz="1700" baseline="30000">
                <a:latin typeface="Tahoma"/>
                <a:ea typeface="Tahoma"/>
                <a:cs typeface="Tahoma"/>
                <a:sym typeface="Tahoma"/>
              </a:rPr>
              <a:t>2 </a:t>
            </a:r>
            <a:r>
              <a:rPr lang="en" sz="1600">
                <a:latin typeface="Tahoma"/>
                <a:ea typeface="Tahoma"/>
                <a:cs typeface="Tahoma"/>
                <a:sym typeface="Tahoma"/>
              </a:rPr>
              <a:t>mesure l’intensité de la liaison</a:t>
            </a:r>
            <a:endParaRPr sz="1600">
              <a:latin typeface="Tahoma"/>
              <a:ea typeface="Tahoma"/>
              <a:cs typeface="Tahoma"/>
              <a:sym typeface="Tahoma"/>
            </a:endParaRPr>
          </a:p>
          <a:p>
            <a:pPr marL="63500" marR="43180" lvl="0" indent="0" algn="l" rtl="0">
              <a:lnSpc>
                <a:spcPct val="150000"/>
              </a:lnSpc>
              <a:spcBef>
                <a:spcPts val="0"/>
              </a:spcBef>
              <a:spcAft>
                <a:spcPts val="0"/>
              </a:spcAft>
              <a:buNone/>
            </a:pPr>
            <a:r>
              <a:rPr lang="en" sz="1600">
                <a:latin typeface="Tahoma"/>
                <a:ea typeface="Tahoma"/>
                <a:cs typeface="Tahoma"/>
                <a:sym typeface="Tahoma"/>
              </a:rPr>
              <a:t>Etudier l’inertie de </a:t>
            </a:r>
            <a:r>
              <a:rPr lang="en" sz="1600" i="1"/>
              <a:t>N</a:t>
            </a:r>
            <a:r>
              <a:rPr lang="en" sz="1700" i="1" baseline="-25000"/>
              <a:t>I </a:t>
            </a:r>
            <a:r>
              <a:rPr lang="en" sz="1600">
                <a:latin typeface="Tahoma"/>
                <a:ea typeface="Tahoma"/>
                <a:cs typeface="Tahoma"/>
                <a:sym typeface="Tahoma"/>
              </a:rPr>
              <a:t>revient à étudier l’écart à l’indépendance  Idem pour </a:t>
            </a:r>
            <a:r>
              <a:rPr lang="en" sz="1600" i="1"/>
              <a:t>N</a:t>
            </a:r>
            <a:r>
              <a:rPr lang="en" sz="1700" i="1" baseline="-25000"/>
              <a:t>J </a:t>
            </a:r>
            <a:r>
              <a:rPr lang="en" sz="1600">
                <a:latin typeface="Tahoma"/>
                <a:ea typeface="Tahoma"/>
                <a:cs typeface="Tahoma"/>
                <a:sym typeface="Tahoma"/>
              </a:rPr>
              <a:t>: </a:t>
            </a:r>
            <a:r>
              <a:rPr lang="en" sz="1600" i="1"/>
              <a:t>Inertie</a:t>
            </a:r>
            <a:r>
              <a:rPr lang="en" sz="1600">
                <a:latin typeface="Tahoma"/>
                <a:ea typeface="Tahoma"/>
                <a:cs typeface="Tahoma"/>
                <a:sym typeface="Tahoma"/>
              </a:rPr>
              <a:t>(</a:t>
            </a:r>
            <a:r>
              <a:rPr lang="en" sz="1600" i="1"/>
              <a:t>N</a:t>
            </a:r>
            <a:r>
              <a:rPr lang="en" sz="1700" i="1" baseline="-25000"/>
              <a:t>J </a:t>
            </a:r>
            <a:r>
              <a:rPr lang="en" sz="1600" i="1">
                <a:latin typeface="Calibri"/>
                <a:ea typeface="Calibri"/>
                <a:cs typeface="Calibri"/>
                <a:sym typeface="Calibri"/>
              </a:rPr>
              <a:t>/</a:t>
            </a:r>
            <a:r>
              <a:rPr lang="en" sz="1600" i="1"/>
              <a:t>G</a:t>
            </a:r>
            <a:r>
              <a:rPr lang="en" sz="1700" i="1" baseline="-25000"/>
              <a:t>J </a:t>
            </a:r>
            <a:r>
              <a:rPr lang="en" sz="1600">
                <a:latin typeface="Tahoma"/>
                <a:ea typeface="Tahoma"/>
                <a:cs typeface="Tahoma"/>
                <a:sym typeface="Tahoma"/>
              </a:rPr>
              <a:t>) = </a:t>
            </a:r>
            <a:r>
              <a:rPr lang="en" sz="1600" i="1"/>
              <a:t>Inertie</a:t>
            </a:r>
            <a:r>
              <a:rPr lang="en" sz="1600">
                <a:latin typeface="Tahoma"/>
                <a:ea typeface="Tahoma"/>
                <a:cs typeface="Tahoma"/>
                <a:sym typeface="Tahoma"/>
              </a:rPr>
              <a:t>(</a:t>
            </a:r>
            <a:r>
              <a:rPr lang="en" sz="1600" i="1"/>
              <a:t>N</a:t>
            </a:r>
            <a:r>
              <a:rPr lang="en" sz="1700" i="1" baseline="-25000"/>
              <a:t>I </a:t>
            </a:r>
            <a:r>
              <a:rPr lang="en" sz="1600" i="1">
                <a:latin typeface="Calibri"/>
                <a:ea typeface="Calibri"/>
                <a:cs typeface="Calibri"/>
                <a:sym typeface="Calibri"/>
              </a:rPr>
              <a:t>/</a:t>
            </a:r>
            <a:r>
              <a:rPr lang="en" sz="1600" i="1"/>
              <a:t>G</a:t>
            </a:r>
            <a:r>
              <a:rPr lang="en" sz="1700" i="1" baseline="-25000"/>
              <a:t>I </a:t>
            </a:r>
            <a:r>
              <a:rPr lang="en" sz="1600">
                <a:latin typeface="Tahoma"/>
                <a:ea typeface="Tahoma"/>
                <a:cs typeface="Tahoma"/>
                <a:sym typeface="Tahoma"/>
              </a:rPr>
              <a:t>)	(dualité)</a:t>
            </a:r>
            <a:endParaRPr sz="1600">
              <a:latin typeface="Tahoma"/>
              <a:ea typeface="Tahoma"/>
              <a:cs typeface="Tahoma"/>
              <a:sym typeface="Tahoma"/>
            </a:endParaRPr>
          </a:p>
        </p:txBody>
      </p:sp>
      <p:sp>
        <p:nvSpPr>
          <p:cNvPr id="1780" name="Google Shape;1780;p90"/>
          <p:cNvSpPr txBox="1"/>
          <p:nvPr/>
        </p:nvSpPr>
        <p:spPr>
          <a:xfrm>
            <a:off x="1807050" y="111975"/>
            <a:ext cx="5529900" cy="492600"/>
          </a:xfrm>
          <a:prstGeom prst="rect">
            <a:avLst/>
          </a:prstGeom>
          <a:noFill/>
          <a:ln>
            <a:noFill/>
          </a:ln>
        </p:spPr>
        <p:txBody>
          <a:bodyPr spcFirstLastPara="1" wrap="square" lIns="91425" tIns="91425" rIns="91425" bIns="91425" anchor="t" anchorCtr="0">
            <a:spAutoFit/>
          </a:bodyPr>
          <a:lstStyle/>
          <a:p>
            <a:pPr marL="502283" lvl="0" indent="0" algn="ctr" rtl="0">
              <a:spcBef>
                <a:spcPts val="0"/>
              </a:spcBef>
              <a:spcAft>
                <a:spcPts val="0"/>
              </a:spcAft>
              <a:buNone/>
            </a:pPr>
            <a:r>
              <a:rPr lang="en" sz="2000">
                <a:solidFill>
                  <a:srgbClr val="3333B2"/>
                </a:solidFill>
                <a:latin typeface="Tahoma"/>
                <a:ea typeface="Tahoma"/>
                <a:cs typeface="Tahoma"/>
                <a:sym typeface="Tahoma"/>
              </a:rPr>
              <a:t>Ecart à l’indépendance et inertie</a:t>
            </a:r>
            <a:endParaRPr sz="2000"/>
          </a:p>
        </p:txBody>
      </p:sp>
      <p:pic>
        <p:nvPicPr>
          <p:cNvPr id="1781" name="Google Shape;1781;p90"/>
          <p:cNvPicPr preferRelativeResize="0"/>
          <p:nvPr/>
        </p:nvPicPr>
        <p:blipFill rotWithShape="1">
          <a:blip r:embed="rId3">
            <a:alphaModFix/>
          </a:blip>
          <a:srcRect l="51613" t="51625" r="26594" b="37064"/>
          <a:stretch/>
        </p:blipFill>
        <p:spPr>
          <a:xfrm>
            <a:off x="3553375" y="2192850"/>
            <a:ext cx="3531043" cy="683701"/>
          </a:xfrm>
          <a:prstGeom prst="rect">
            <a:avLst/>
          </a:prstGeom>
          <a:noFill/>
          <a:ln>
            <a:noFill/>
          </a:ln>
        </p:spPr>
      </p:pic>
      <p:pic>
        <p:nvPicPr>
          <p:cNvPr id="1782" name="Google Shape;1782;p90"/>
          <p:cNvPicPr preferRelativeResize="0"/>
          <p:nvPr/>
        </p:nvPicPr>
        <p:blipFill rotWithShape="1">
          <a:blip r:embed="rId3">
            <a:alphaModFix/>
          </a:blip>
          <a:srcRect l="51549" t="62759" r="23987" b="26849"/>
          <a:stretch/>
        </p:blipFill>
        <p:spPr>
          <a:xfrm>
            <a:off x="3553375" y="3021625"/>
            <a:ext cx="4041120" cy="640374"/>
          </a:xfrm>
          <a:prstGeom prst="rect">
            <a:avLst/>
          </a:prstGeom>
          <a:noFill/>
          <a:ln>
            <a:noFill/>
          </a:ln>
        </p:spPr>
      </p:pic>
      <p:sp>
        <p:nvSpPr>
          <p:cNvPr id="8" name="ZoneTexte 7"/>
          <p:cNvSpPr txBox="1"/>
          <p:nvPr/>
        </p:nvSpPr>
        <p:spPr>
          <a:xfrm>
            <a:off x="8648700" y="4743450"/>
            <a:ext cx="383438" cy="307777"/>
          </a:xfrm>
          <a:prstGeom prst="rect">
            <a:avLst/>
          </a:prstGeom>
          <a:noFill/>
        </p:spPr>
        <p:txBody>
          <a:bodyPr wrap="none" rtlCol="0">
            <a:spAutoFit/>
          </a:bodyPr>
          <a:lstStyle/>
          <a:p>
            <a:r>
              <a:rPr lang="en-US" dirty="0"/>
              <a:t>58</a:t>
            </a:r>
          </a:p>
        </p:txBody>
      </p:sp>
      <p:sp>
        <p:nvSpPr>
          <p:cNvPr id="9" name="ZoneTexte 8"/>
          <p:cNvSpPr txBox="1"/>
          <p:nvPr/>
        </p:nvSpPr>
        <p:spPr>
          <a:xfrm>
            <a:off x="8648700" y="4743450"/>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21685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pic>
        <p:nvPicPr>
          <p:cNvPr id="1787" name="Google Shape;1787;p91"/>
          <p:cNvPicPr preferRelativeResize="0"/>
          <p:nvPr/>
        </p:nvPicPr>
        <p:blipFill rotWithShape="1">
          <a:blip r:embed="rId3">
            <a:alphaModFix/>
          </a:blip>
          <a:srcRect l="41582" t="38765" r="21537" b="28946"/>
          <a:stretch/>
        </p:blipFill>
        <p:spPr>
          <a:xfrm>
            <a:off x="1912325" y="923988"/>
            <a:ext cx="4794950" cy="2230199"/>
          </a:xfrm>
          <a:prstGeom prst="rect">
            <a:avLst/>
          </a:prstGeom>
          <a:noFill/>
          <a:ln>
            <a:noFill/>
          </a:ln>
        </p:spPr>
      </p:pic>
      <p:sp>
        <p:nvSpPr>
          <p:cNvPr id="1788" name="Google Shape;1788;p91"/>
          <p:cNvSpPr txBox="1"/>
          <p:nvPr/>
        </p:nvSpPr>
        <p:spPr>
          <a:xfrm>
            <a:off x="1854225" y="511550"/>
            <a:ext cx="5683800" cy="400200"/>
          </a:xfrm>
          <a:prstGeom prst="rect">
            <a:avLst/>
          </a:prstGeom>
          <a:noFill/>
          <a:ln>
            <a:noFill/>
          </a:ln>
        </p:spPr>
        <p:txBody>
          <a:bodyPr spcFirstLastPara="1" wrap="square" lIns="91425" tIns="91425" rIns="91425" bIns="91425" anchor="t" anchorCtr="0">
            <a:spAutoFit/>
          </a:bodyPr>
          <a:lstStyle/>
          <a:p>
            <a:pPr marL="0" lvl="0" indent="0" algn="l" rtl="0">
              <a:lnSpc>
                <a:spcPct val="106111"/>
              </a:lnSpc>
              <a:spcBef>
                <a:spcPts val="0"/>
              </a:spcBef>
              <a:spcAft>
                <a:spcPts val="0"/>
              </a:spcAft>
              <a:buNone/>
            </a:pPr>
            <a:r>
              <a:rPr lang="en" sz="1300">
                <a:latin typeface="Tahoma"/>
                <a:ea typeface="Tahoma"/>
                <a:cs typeface="Tahoma"/>
                <a:sym typeface="Tahoma"/>
              </a:rPr>
              <a:t>Projection de </a:t>
            </a:r>
            <a:r>
              <a:rPr lang="en" sz="1300" i="1"/>
              <a:t>N</a:t>
            </a:r>
            <a:r>
              <a:rPr lang="en" i="1" baseline="-25000"/>
              <a:t>I  </a:t>
            </a:r>
            <a:r>
              <a:rPr lang="en" sz="1300">
                <a:latin typeface="Tahoma"/>
                <a:ea typeface="Tahoma"/>
                <a:cs typeface="Tahoma"/>
                <a:sym typeface="Tahoma"/>
              </a:rPr>
              <a:t>sur une suite d’axes orthogonaux d’inertie maximum</a:t>
            </a:r>
            <a:endParaRPr sz="1300">
              <a:latin typeface="Tahoma"/>
              <a:ea typeface="Tahoma"/>
              <a:cs typeface="Tahoma"/>
              <a:sym typeface="Tahoma"/>
            </a:endParaRPr>
          </a:p>
        </p:txBody>
      </p:sp>
      <p:sp>
        <p:nvSpPr>
          <p:cNvPr id="1789" name="Google Shape;1789;p91"/>
          <p:cNvSpPr txBox="1"/>
          <p:nvPr/>
        </p:nvSpPr>
        <p:spPr>
          <a:xfrm>
            <a:off x="1196275" y="111350"/>
            <a:ext cx="6905400" cy="4926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 sz="2000">
                <a:solidFill>
                  <a:srgbClr val="3333B2"/>
                </a:solidFill>
                <a:latin typeface="Tahoma"/>
                <a:ea typeface="Tahoma"/>
                <a:cs typeface="Tahoma"/>
                <a:sym typeface="Tahoma"/>
              </a:rPr>
              <a:t>Représentation du nuage des lignes (ou des colonnes)</a:t>
            </a:r>
            <a:endParaRPr sz="2000"/>
          </a:p>
        </p:txBody>
      </p:sp>
      <p:pic>
        <p:nvPicPr>
          <p:cNvPr id="1790" name="Google Shape;1790;p91"/>
          <p:cNvPicPr preferRelativeResize="0"/>
          <p:nvPr/>
        </p:nvPicPr>
        <p:blipFill rotWithShape="1">
          <a:blip r:embed="rId3">
            <a:alphaModFix/>
          </a:blip>
          <a:srcRect l="34958" t="71572" r="38291" b="5105"/>
          <a:stretch/>
        </p:blipFill>
        <p:spPr>
          <a:xfrm>
            <a:off x="1912325" y="3323500"/>
            <a:ext cx="3477974" cy="1610876"/>
          </a:xfrm>
          <a:prstGeom prst="rect">
            <a:avLst/>
          </a:prstGeom>
          <a:noFill/>
          <a:ln>
            <a:noFill/>
          </a:ln>
        </p:spPr>
      </p:pic>
      <p:sp>
        <p:nvSpPr>
          <p:cNvPr id="6" name="ZoneTexte 5"/>
          <p:cNvSpPr txBox="1"/>
          <p:nvPr/>
        </p:nvSpPr>
        <p:spPr>
          <a:xfrm>
            <a:off x="8648700" y="4743450"/>
            <a:ext cx="383438" cy="307777"/>
          </a:xfrm>
          <a:prstGeom prst="rect">
            <a:avLst/>
          </a:prstGeom>
          <a:noFill/>
        </p:spPr>
        <p:txBody>
          <a:bodyPr wrap="none" rtlCol="0">
            <a:spAutoFit/>
          </a:bodyPr>
          <a:lstStyle/>
          <a:p>
            <a:r>
              <a:rPr lang="en-US" dirty="0"/>
              <a:t>59</a:t>
            </a:r>
          </a:p>
        </p:txBody>
      </p:sp>
    </p:spTree>
    <p:extLst>
      <p:ext uri="{BB962C8B-B14F-4D97-AF65-F5344CB8AC3E}">
        <p14:creationId xmlns:p14="http://schemas.microsoft.com/office/powerpoint/2010/main" val="428539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085025" y="1564950"/>
            <a:ext cx="4158300" cy="15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915" name="Google Shape;915;p40"/>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916" name="Google Shape;916;p40"/>
          <p:cNvGrpSpPr/>
          <p:nvPr/>
        </p:nvGrpSpPr>
        <p:grpSpPr>
          <a:xfrm flipH="1">
            <a:off x="6775879" y="3868746"/>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ZoneTexte 22"/>
          <p:cNvSpPr txBox="1"/>
          <p:nvPr/>
        </p:nvSpPr>
        <p:spPr>
          <a:xfrm>
            <a:off x="8648700" y="4743450"/>
            <a:ext cx="284052" cy="307777"/>
          </a:xfrm>
          <a:prstGeom prst="rect">
            <a:avLst/>
          </a:prstGeom>
          <a:noFill/>
        </p:spPr>
        <p:txBody>
          <a:bodyPr wrap="none" rtlCol="0">
            <a:spAutoFit/>
          </a:bodyPr>
          <a:lstStyle/>
          <a:p>
            <a:r>
              <a:rPr lang="en-US" dirty="0"/>
              <a:t>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pic>
        <p:nvPicPr>
          <p:cNvPr id="1795" name="Google Shape;1795;p92"/>
          <p:cNvPicPr preferRelativeResize="0"/>
          <p:nvPr/>
        </p:nvPicPr>
        <p:blipFill rotWithShape="1">
          <a:blip r:embed="rId3">
            <a:alphaModFix/>
          </a:blip>
          <a:srcRect l="45120" t="33055" r="26643" b="19085"/>
          <a:stretch/>
        </p:blipFill>
        <p:spPr>
          <a:xfrm>
            <a:off x="2422900" y="583100"/>
            <a:ext cx="4097851" cy="3333875"/>
          </a:xfrm>
          <a:prstGeom prst="rect">
            <a:avLst/>
          </a:prstGeom>
          <a:noFill/>
          <a:ln>
            <a:noFill/>
          </a:ln>
        </p:spPr>
      </p:pic>
      <p:sp>
        <p:nvSpPr>
          <p:cNvPr id="1796" name="Google Shape;1796;p92"/>
          <p:cNvSpPr txBox="1"/>
          <p:nvPr/>
        </p:nvSpPr>
        <p:spPr>
          <a:xfrm>
            <a:off x="1157100" y="90500"/>
            <a:ext cx="6829800" cy="492600"/>
          </a:xfrm>
          <a:prstGeom prst="rect">
            <a:avLst/>
          </a:prstGeom>
          <a:noFill/>
          <a:ln>
            <a:noFill/>
          </a:ln>
        </p:spPr>
        <p:txBody>
          <a:bodyPr spcFirstLastPara="1" wrap="square" lIns="91425" tIns="91425" rIns="91425" bIns="91425" anchor="t" anchorCtr="0">
            <a:spAutoFit/>
          </a:bodyPr>
          <a:lstStyle/>
          <a:p>
            <a:pPr marL="356235" lvl="0" indent="0" algn="ctr" rtl="0">
              <a:spcBef>
                <a:spcPts val="0"/>
              </a:spcBef>
              <a:spcAft>
                <a:spcPts val="0"/>
              </a:spcAft>
              <a:buNone/>
            </a:pPr>
            <a:r>
              <a:rPr lang="en" sz="2000">
                <a:solidFill>
                  <a:srgbClr val="3333B2"/>
                </a:solidFill>
                <a:latin typeface="Tahoma"/>
                <a:ea typeface="Tahoma"/>
                <a:cs typeface="Tahoma"/>
                <a:sym typeface="Tahoma"/>
              </a:rPr>
              <a:t>Règles d’interprétation sur l’exemple</a:t>
            </a:r>
            <a:endParaRPr sz="2000"/>
          </a:p>
        </p:txBody>
      </p:sp>
      <p:pic>
        <p:nvPicPr>
          <p:cNvPr id="1797" name="Google Shape;1797;p92"/>
          <p:cNvPicPr preferRelativeResize="0"/>
          <p:nvPr/>
        </p:nvPicPr>
        <p:blipFill rotWithShape="1">
          <a:blip r:embed="rId3">
            <a:alphaModFix/>
          </a:blip>
          <a:srcRect l="48164" t="80891" r="17292" b="4263"/>
          <a:stretch/>
        </p:blipFill>
        <p:spPr>
          <a:xfrm>
            <a:off x="3094460" y="3993217"/>
            <a:ext cx="5013274" cy="1034124"/>
          </a:xfrm>
          <a:prstGeom prst="rect">
            <a:avLst/>
          </a:prstGeom>
          <a:noFill/>
          <a:ln>
            <a:noFill/>
          </a:ln>
        </p:spPr>
      </p:pic>
      <p:sp>
        <p:nvSpPr>
          <p:cNvPr id="1798" name="Google Shape;1798;p92"/>
          <p:cNvSpPr txBox="1"/>
          <p:nvPr/>
        </p:nvSpPr>
        <p:spPr>
          <a:xfrm>
            <a:off x="1157100" y="4142182"/>
            <a:ext cx="1864435" cy="885159"/>
          </a:xfrm>
          <a:prstGeom prst="rect">
            <a:avLst/>
          </a:prstGeom>
          <a:noFill/>
          <a:ln>
            <a:noFill/>
          </a:ln>
        </p:spPr>
        <p:txBody>
          <a:bodyPr spcFirstLastPara="1" wrap="square" lIns="0" tIns="17125" rIns="0" bIns="0" anchor="t" anchorCtr="0">
            <a:spAutoFit/>
          </a:bodyPr>
          <a:lstStyle/>
          <a:p>
            <a:pPr marL="12700" marR="5080" lvl="0" indent="241300" algn="l" rtl="0">
              <a:lnSpc>
                <a:spcPct val="118750"/>
              </a:lnSpc>
              <a:spcBef>
                <a:spcPts val="0"/>
              </a:spcBef>
              <a:spcAft>
                <a:spcPts val="0"/>
              </a:spcAft>
              <a:buNone/>
            </a:pPr>
            <a:r>
              <a:rPr lang="en" sz="1200" dirty="0">
                <a:latin typeface="Tahoma"/>
                <a:ea typeface="Tahoma"/>
                <a:cs typeface="Tahoma"/>
                <a:sym typeface="Tahoma"/>
              </a:rPr>
              <a:t>1er axe :  attitude à l’égard  du travail féminin  (lignes et colonnes)</a:t>
            </a:r>
            <a:endParaRPr sz="1200" dirty="0">
              <a:latin typeface="Tahoma"/>
              <a:ea typeface="Tahoma"/>
              <a:cs typeface="Tahoma"/>
              <a:sym typeface="Tahoma"/>
            </a:endParaRPr>
          </a:p>
          <a:p>
            <a:pPr marL="215900" marR="0" lvl="0" indent="0" algn="l" rtl="0">
              <a:lnSpc>
                <a:spcPct val="113125"/>
              </a:lnSpc>
              <a:spcBef>
                <a:spcPts val="0"/>
              </a:spcBef>
              <a:spcAft>
                <a:spcPts val="0"/>
              </a:spcAft>
              <a:buNone/>
            </a:pPr>
            <a:r>
              <a:rPr lang="en" sz="1200" dirty="0">
                <a:latin typeface="Lucida Sans"/>
                <a:ea typeface="Lucida Sans"/>
                <a:cs typeface="Lucida Sans"/>
                <a:sym typeface="Lucida Sans"/>
              </a:rPr>
              <a:t>⇒ </a:t>
            </a:r>
            <a:r>
              <a:rPr lang="en" sz="1200" dirty="0">
                <a:latin typeface="Tahoma"/>
                <a:ea typeface="Tahoma"/>
                <a:cs typeface="Tahoma"/>
                <a:sym typeface="Tahoma"/>
              </a:rPr>
              <a:t>Dualité</a:t>
            </a:r>
            <a:endParaRPr sz="1200" dirty="0">
              <a:latin typeface="Tahoma"/>
              <a:ea typeface="Tahoma"/>
              <a:cs typeface="Tahoma"/>
              <a:sym typeface="Tahoma"/>
            </a:endParaRPr>
          </a:p>
        </p:txBody>
      </p:sp>
      <p:sp>
        <p:nvSpPr>
          <p:cNvPr id="6" name="ZoneTexte 5"/>
          <p:cNvSpPr txBox="1"/>
          <p:nvPr/>
        </p:nvSpPr>
        <p:spPr>
          <a:xfrm>
            <a:off x="8648700" y="4743450"/>
            <a:ext cx="383438" cy="307777"/>
          </a:xfrm>
          <a:prstGeom prst="rect">
            <a:avLst/>
          </a:prstGeom>
          <a:noFill/>
        </p:spPr>
        <p:txBody>
          <a:bodyPr wrap="none" rtlCol="0">
            <a:spAutoFit/>
          </a:bodyPr>
          <a:lstStyle/>
          <a:p>
            <a:r>
              <a:rPr lang="en-US" dirty="0"/>
              <a:t>60</a:t>
            </a:r>
          </a:p>
        </p:txBody>
      </p:sp>
    </p:spTree>
    <p:extLst>
      <p:ext uri="{BB962C8B-B14F-4D97-AF65-F5344CB8AC3E}">
        <p14:creationId xmlns:p14="http://schemas.microsoft.com/office/powerpoint/2010/main" val="1967731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86"/>
          <p:cNvSpPr txBox="1">
            <a:spLocks noGrp="1"/>
          </p:cNvSpPr>
          <p:nvPr>
            <p:ph type="title"/>
          </p:nvPr>
        </p:nvSpPr>
        <p:spPr>
          <a:xfrm>
            <a:off x="2085025" y="1564950"/>
            <a:ext cx="6714730" cy="1511400"/>
          </a:xfrm>
          <a:prstGeom prst="rect">
            <a:avLst/>
          </a:prstGeom>
          <a:noFill/>
          <a:ln>
            <a:noFill/>
          </a:ln>
        </p:spPr>
        <p:txBody>
          <a:bodyPr spcFirstLastPara="1" wrap="square" lIns="91425" tIns="91425" rIns="91425" bIns="91425" anchor="ctr" anchorCtr="0">
            <a:noAutofit/>
          </a:bodyPr>
          <a:lstStyle/>
          <a:p>
            <a:pPr lvl="0"/>
            <a:r>
              <a:rPr lang="en-US" b="1" dirty="0" err="1">
                <a:solidFill>
                  <a:schemeClr val="tx1"/>
                </a:solidFill>
              </a:rPr>
              <a:t>Pourcentage</a:t>
            </a:r>
            <a:r>
              <a:rPr lang="en-US" b="1" dirty="0">
                <a:solidFill>
                  <a:schemeClr val="tx1"/>
                </a:solidFill>
              </a:rPr>
              <a:t> </a:t>
            </a:r>
            <a:r>
              <a:rPr lang="en-US" b="1" dirty="0" err="1">
                <a:solidFill>
                  <a:schemeClr val="tx1"/>
                </a:solidFill>
              </a:rPr>
              <a:t>d’inertie</a:t>
            </a:r>
            <a:r>
              <a:rPr lang="en-US" b="1" dirty="0">
                <a:solidFill>
                  <a:schemeClr val="tx1"/>
                </a:solidFill>
              </a:rPr>
              <a:t> et </a:t>
            </a:r>
            <a:r>
              <a:rPr lang="en-US" b="1" dirty="0" err="1">
                <a:solidFill>
                  <a:schemeClr val="tx1"/>
                </a:solidFill>
              </a:rPr>
              <a:t>inertie</a:t>
            </a:r>
            <a:r>
              <a:rPr lang="en-US" b="1" dirty="0">
                <a:solidFill>
                  <a:schemeClr val="tx1"/>
                </a:solidFill>
              </a:rPr>
              <a:t> en AFC</a:t>
            </a:r>
            <a:endParaRPr dirty="0">
              <a:solidFill>
                <a:schemeClr val="tx1"/>
              </a:solidFill>
            </a:endParaRPr>
          </a:p>
        </p:txBody>
      </p:sp>
      <p:sp>
        <p:nvSpPr>
          <p:cNvPr id="1724" name="Google Shape;1724;p86"/>
          <p:cNvSpPr txBox="1">
            <a:spLocks noGrp="1"/>
          </p:cNvSpPr>
          <p:nvPr>
            <p:ph type="title" idx="2"/>
          </p:nvPr>
        </p:nvSpPr>
        <p:spPr>
          <a:xfrm>
            <a:off x="1050075" y="1564950"/>
            <a:ext cx="969000" cy="151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09</a:t>
            </a:r>
            <a:endParaRPr/>
          </a:p>
        </p:txBody>
      </p:sp>
      <p:grpSp>
        <p:nvGrpSpPr>
          <p:cNvPr id="1725" name="Google Shape;1725;p86"/>
          <p:cNvGrpSpPr/>
          <p:nvPr/>
        </p:nvGrpSpPr>
        <p:grpSpPr>
          <a:xfrm flipH="1">
            <a:off x="6775879" y="3868747"/>
            <a:ext cx="3599787" cy="1044105"/>
            <a:chOff x="-1431671" y="656497"/>
            <a:chExt cx="3599787" cy="1044105"/>
          </a:xfrm>
        </p:grpSpPr>
        <p:grpSp>
          <p:nvGrpSpPr>
            <p:cNvPr id="1726" name="Google Shape;1726;p86"/>
            <p:cNvGrpSpPr/>
            <p:nvPr/>
          </p:nvGrpSpPr>
          <p:grpSpPr>
            <a:xfrm>
              <a:off x="-368508" y="1432869"/>
              <a:ext cx="1567047" cy="45661"/>
              <a:chOff x="1754675" y="2661275"/>
              <a:chExt cx="1945675" cy="56700"/>
            </a:xfrm>
          </p:grpSpPr>
          <p:cxnSp>
            <p:nvCxnSpPr>
              <p:cNvPr id="1727" name="Google Shape;1727;p86"/>
              <p:cNvCxnSpPr/>
              <p:nvPr/>
            </p:nvCxnSpPr>
            <p:spPr>
              <a:xfrm>
                <a:off x="1754675" y="2689625"/>
                <a:ext cx="1896000" cy="0"/>
              </a:xfrm>
              <a:prstGeom prst="straightConnector1">
                <a:avLst/>
              </a:prstGeom>
              <a:noFill/>
              <a:ln w="9525" cap="flat" cmpd="sng">
                <a:solidFill>
                  <a:schemeClr val="dk1"/>
                </a:solidFill>
                <a:prstDash val="solid"/>
                <a:round/>
                <a:headEnd type="none" w="sm" len="sm"/>
                <a:tailEnd type="none" w="sm" len="sm"/>
              </a:ln>
            </p:spPr>
          </p:cxnSp>
          <p:sp>
            <p:nvSpPr>
              <p:cNvPr id="1728" name="Google Shape;1728;p86"/>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9" name="Google Shape;1729;p86"/>
            <p:cNvGrpSpPr/>
            <p:nvPr/>
          </p:nvGrpSpPr>
          <p:grpSpPr>
            <a:xfrm>
              <a:off x="-766480" y="1564414"/>
              <a:ext cx="1561280" cy="136187"/>
              <a:chOff x="1754675" y="2824000"/>
              <a:chExt cx="4728285" cy="412439"/>
            </a:xfrm>
          </p:grpSpPr>
          <p:sp>
            <p:nvSpPr>
              <p:cNvPr id="1730" name="Google Shape;1730;p86"/>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sm" len="sm"/>
                <a:tailEnd type="none" w="sm" len="sm"/>
              </a:ln>
            </p:spPr>
          </p:sp>
          <p:sp>
            <p:nvSpPr>
              <p:cNvPr id="1731" name="Google Shape;1731;p86"/>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2" name="Google Shape;1732;p86"/>
            <p:cNvGrpSpPr/>
            <p:nvPr/>
          </p:nvGrpSpPr>
          <p:grpSpPr>
            <a:xfrm>
              <a:off x="-1431671" y="1201089"/>
              <a:ext cx="3070084" cy="102363"/>
              <a:chOff x="1779150" y="2604263"/>
              <a:chExt cx="3811875" cy="127112"/>
            </a:xfrm>
          </p:grpSpPr>
          <p:sp>
            <p:nvSpPr>
              <p:cNvPr id="1733" name="Google Shape;1733;p86"/>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sm" len="sm"/>
                <a:tailEnd type="none" w="sm" len="sm"/>
              </a:ln>
            </p:spPr>
          </p:sp>
          <p:sp>
            <p:nvSpPr>
              <p:cNvPr id="1734" name="Google Shape;1734;p86"/>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5" name="Google Shape;1735;p86"/>
            <p:cNvGrpSpPr/>
            <p:nvPr/>
          </p:nvGrpSpPr>
          <p:grpSpPr>
            <a:xfrm>
              <a:off x="-856941" y="773806"/>
              <a:ext cx="2877996" cy="223763"/>
              <a:chOff x="1748550" y="2064750"/>
              <a:chExt cx="3573375" cy="277863"/>
            </a:xfrm>
          </p:grpSpPr>
          <p:sp>
            <p:nvSpPr>
              <p:cNvPr id="1736" name="Google Shape;1736;p86"/>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sm" len="sm"/>
                <a:tailEnd type="none" w="sm" len="sm"/>
              </a:ln>
            </p:spPr>
          </p:sp>
          <p:sp>
            <p:nvSpPr>
              <p:cNvPr id="1737" name="Google Shape;1737;p86"/>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8" name="Google Shape;1738;p86"/>
            <p:cNvGrpSpPr/>
            <p:nvPr/>
          </p:nvGrpSpPr>
          <p:grpSpPr>
            <a:xfrm>
              <a:off x="-856882" y="656497"/>
              <a:ext cx="2430997" cy="185534"/>
              <a:chOff x="1748547" y="1392116"/>
              <a:chExt cx="5911958" cy="451312"/>
            </a:xfrm>
          </p:grpSpPr>
          <p:sp>
            <p:nvSpPr>
              <p:cNvPr id="1739" name="Google Shape;1739;p86"/>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sm" len="sm"/>
                <a:tailEnd type="none" w="sm" len="sm"/>
              </a:ln>
            </p:spPr>
          </p:sp>
          <p:sp>
            <p:nvSpPr>
              <p:cNvPr id="1740" name="Google Shape;1740;p86"/>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1" name="Google Shape;1741;p86"/>
            <p:cNvGrpSpPr/>
            <p:nvPr/>
          </p:nvGrpSpPr>
          <p:grpSpPr>
            <a:xfrm>
              <a:off x="-842187" y="1064765"/>
              <a:ext cx="3010303" cy="45661"/>
              <a:chOff x="1766900" y="2869225"/>
              <a:chExt cx="3737650" cy="56700"/>
            </a:xfrm>
          </p:grpSpPr>
          <p:cxnSp>
            <p:nvCxnSpPr>
              <p:cNvPr id="1742" name="Google Shape;1742;p86"/>
              <p:cNvCxnSpPr/>
              <p:nvPr/>
            </p:nvCxnSpPr>
            <p:spPr>
              <a:xfrm>
                <a:off x="1766900" y="2897575"/>
                <a:ext cx="3687900" cy="0"/>
              </a:xfrm>
              <a:prstGeom prst="straightConnector1">
                <a:avLst/>
              </a:prstGeom>
              <a:noFill/>
              <a:ln w="9525" cap="flat" cmpd="sng">
                <a:solidFill>
                  <a:schemeClr val="dk1"/>
                </a:solidFill>
                <a:prstDash val="solid"/>
                <a:round/>
                <a:headEnd type="none" w="sm" len="sm"/>
                <a:tailEnd type="none" w="sm" len="sm"/>
              </a:ln>
            </p:spPr>
          </p:cxnSp>
          <p:sp>
            <p:nvSpPr>
              <p:cNvPr id="1743" name="Google Shape;1743;p86"/>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61</a:t>
            </a:r>
          </a:p>
        </p:txBody>
      </p:sp>
    </p:spTree>
    <p:extLst>
      <p:ext uri="{BB962C8B-B14F-4D97-AF65-F5344CB8AC3E}">
        <p14:creationId xmlns:p14="http://schemas.microsoft.com/office/powerpoint/2010/main" val="19924129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30"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6" name="Image 25">
            <a:extLst>
              <a:ext uri="{FF2B5EF4-FFF2-40B4-BE49-F238E27FC236}">
                <a16:creationId xmlns="" xmlns:a16="http://schemas.microsoft.com/office/drawing/2014/main" id="{21E74319-6AE1-9F6D-250D-AF2FDAFA8D92}"/>
              </a:ext>
            </a:extLst>
          </p:cNvPr>
          <p:cNvPicPr>
            <a:picLocks noChangeAspect="1"/>
          </p:cNvPicPr>
          <p:nvPr/>
        </p:nvPicPr>
        <p:blipFill>
          <a:blip r:embed="rId3"/>
          <a:stretch>
            <a:fillRect/>
          </a:stretch>
        </p:blipFill>
        <p:spPr>
          <a:xfrm>
            <a:off x="233457" y="1276520"/>
            <a:ext cx="8553450" cy="3314700"/>
          </a:xfrm>
          <a:prstGeom prst="rect">
            <a:avLst/>
          </a:prstGeom>
        </p:spPr>
      </p:pic>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32" name="Image 31">
            <a:extLst>
              <a:ext uri="{FF2B5EF4-FFF2-40B4-BE49-F238E27FC236}">
                <a16:creationId xmlns="" xmlns:a16="http://schemas.microsoft.com/office/drawing/2014/main" id="{18D8477F-E4E1-037B-7404-30FDBDA5DE1E}"/>
              </a:ext>
            </a:extLst>
          </p:cNvPr>
          <p:cNvPicPr>
            <a:picLocks noChangeAspect="1"/>
          </p:cNvPicPr>
          <p:nvPr/>
        </p:nvPicPr>
        <p:blipFill>
          <a:blip r:embed="rId4"/>
          <a:stretch>
            <a:fillRect/>
          </a:stretch>
        </p:blipFill>
        <p:spPr>
          <a:xfrm>
            <a:off x="2009571" y="3706255"/>
            <a:ext cx="323850" cy="228600"/>
          </a:xfrm>
          <a:prstGeom prst="rect">
            <a:avLst/>
          </a:prstGeom>
        </p:spPr>
      </p:pic>
      <p:sp>
        <p:nvSpPr>
          <p:cNvPr id="33" name="object 4">
            <a:extLst>
              <a:ext uri="{FF2B5EF4-FFF2-40B4-BE49-F238E27FC236}">
                <a16:creationId xmlns="" xmlns:a16="http://schemas.microsoft.com/office/drawing/2014/main" id="{909F3607-B572-BC61-E403-EC00133436B0}"/>
              </a:ext>
            </a:extLst>
          </p:cNvPr>
          <p:cNvSpPr txBox="1"/>
          <p:nvPr/>
        </p:nvSpPr>
        <p:spPr>
          <a:xfrm>
            <a:off x="2108911" y="829283"/>
            <a:ext cx="4890995" cy="555280"/>
          </a:xfrm>
          <a:prstGeom prst="rect">
            <a:avLst/>
          </a:prstGeom>
        </p:spPr>
        <p:txBody>
          <a:bodyPr vert="horz" wrap="square" lIns="0" tIns="62230" rIns="0" bIns="0" rtlCol="0">
            <a:spAutoFit/>
          </a:bodyPr>
          <a:lstStyle/>
          <a:p>
            <a:pPr>
              <a:lnSpc>
                <a:spcPct val="100000"/>
              </a:lnSpc>
              <a:spcBef>
                <a:spcPts val="20"/>
              </a:spcBef>
            </a:pPr>
            <a:endParaRPr sz="800" dirty="0">
              <a:latin typeface="Tahoma"/>
              <a:cs typeface="Tahoma"/>
            </a:endParaRPr>
          </a:p>
          <a:p>
            <a:pPr marL="690880">
              <a:lnSpc>
                <a:spcPct val="100000"/>
              </a:lnSpc>
            </a:pPr>
            <a:r>
              <a:rPr lang="fr-FR" sz="2400" spc="-65" dirty="0">
                <a:solidFill>
                  <a:schemeClr val="tx1"/>
                </a:solidFill>
                <a:latin typeface="+mj-lt"/>
                <a:cs typeface="Tahoma"/>
              </a:rPr>
              <a:t>Données sur les prix Nobel</a:t>
            </a:r>
            <a:endParaRPr sz="2400" dirty="0">
              <a:solidFill>
                <a:schemeClr val="tx1"/>
              </a:solidFill>
              <a:latin typeface="+mj-lt"/>
              <a:cs typeface="Tahoma"/>
            </a:endParaRPr>
          </a:p>
        </p:txBody>
      </p:sp>
      <p:sp>
        <p:nvSpPr>
          <p:cNvPr id="27" name="ZoneTexte 26"/>
          <p:cNvSpPr txBox="1"/>
          <p:nvPr/>
        </p:nvSpPr>
        <p:spPr>
          <a:xfrm>
            <a:off x="8648700" y="4743450"/>
            <a:ext cx="383438" cy="307777"/>
          </a:xfrm>
          <a:prstGeom prst="rect">
            <a:avLst/>
          </a:prstGeom>
          <a:noFill/>
        </p:spPr>
        <p:txBody>
          <a:bodyPr wrap="none" rtlCol="0">
            <a:spAutoFit/>
          </a:bodyPr>
          <a:lstStyle/>
          <a:p>
            <a:r>
              <a:rPr lang="en-US" dirty="0"/>
              <a:t>62</a:t>
            </a:r>
          </a:p>
        </p:txBody>
      </p:sp>
    </p:spTree>
    <p:extLst>
      <p:ext uri="{BB962C8B-B14F-4D97-AF65-F5344CB8AC3E}">
        <p14:creationId xmlns:p14="http://schemas.microsoft.com/office/powerpoint/2010/main" val="24537416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629392" y="642010"/>
            <a:ext cx="8514608" cy="4203122"/>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6" name="ZoneTexte 25">
            <a:extLst>
              <a:ext uri="{FF2B5EF4-FFF2-40B4-BE49-F238E27FC236}">
                <a16:creationId xmlns="" xmlns:a16="http://schemas.microsoft.com/office/drawing/2014/main" id="{F406B306-FFAA-0645-6E0D-A6F87D89DE1C}"/>
              </a:ext>
            </a:extLst>
          </p:cNvPr>
          <p:cNvSpPr txBox="1"/>
          <p:nvPr/>
        </p:nvSpPr>
        <p:spPr>
          <a:xfrm>
            <a:off x="3091930" y="58370"/>
            <a:ext cx="6578928" cy="461665"/>
          </a:xfrm>
          <a:prstGeom prst="rect">
            <a:avLst/>
          </a:prstGeom>
          <a:noFill/>
        </p:spPr>
        <p:txBody>
          <a:bodyPr wrap="square">
            <a:spAutoFit/>
          </a:bodyPr>
          <a:lstStyle/>
          <a:p>
            <a:r>
              <a:rPr lang="fr-FR" sz="2400" dirty="0">
                <a:solidFill>
                  <a:srgbClr val="0070C0"/>
                </a:solidFill>
              </a:rPr>
              <a:t>Pourcentages d’inertie</a:t>
            </a:r>
          </a:p>
        </p:txBody>
      </p:sp>
      <p:pic>
        <p:nvPicPr>
          <p:cNvPr id="27" name="Image 26">
            <a:extLst>
              <a:ext uri="{FF2B5EF4-FFF2-40B4-BE49-F238E27FC236}">
                <a16:creationId xmlns="" xmlns:a16="http://schemas.microsoft.com/office/drawing/2014/main" id="{FC80A308-FBF2-8FEF-252D-FDFE6DB64BE2}"/>
              </a:ext>
            </a:extLst>
          </p:cNvPr>
          <p:cNvPicPr>
            <a:picLocks noChangeAspect="1"/>
          </p:cNvPicPr>
          <p:nvPr/>
        </p:nvPicPr>
        <p:blipFill>
          <a:blip r:embed="rId3"/>
          <a:stretch>
            <a:fillRect/>
          </a:stretch>
        </p:blipFill>
        <p:spPr>
          <a:xfrm>
            <a:off x="660659" y="646274"/>
            <a:ext cx="6696825" cy="1060371"/>
          </a:xfrm>
          <a:prstGeom prst="rect">
            <a:avLst/>
          </a:prstGeom>
        </p:spPr>
      </p:pic>
      <p:pic>
        <p:nvPicPr>
          <p:cNvPr id="28" name="Image 27">
            <a:extLst>
              <a:ext uri="{FF2B5EF4-FFF2-40B4-BE49-F238E27FC236}">
                <a16:creationId xmlns="" xmlns:a16="http://schemas.microsoft.com/office/drawing/2014/main" id="{471CC1FE-F333-ABCA-13E3-4A28EB4A4090}"/>
              </a:ext>
            </a:extLst>
          </p:cNvPr>
          <p:cNvPicPr>
            <a:picLocks noChangeAspect="1"/>
          </p:cNvPicPr>
          <p:nvPr/>
        </p:nvPicPr>
        <p:blipFill>
          <a:blip r:embed="rId4"/>
          <a:stretch>
            <a:fillRect/>
          </a:stretch>
        </p:blipFill>
        <p:spPr>
          <a:xfrm>
            <a:off x="427525" y="1640224"/>
            <a:ext cx="8055816" cy="3158056"/>
          </a:xfrm>
          <a:prstGeom prst="rect">
            <a:avLst/>
          </a:prstGeom>
        </p:spPr>
      </p:pic>
      <p:sp>
        <p:nvSpPr>
          <p:cNvPr id="25" name="ZoneTexte 24"/>
          <p:cNvSpPr txBox="1"/>
          <p:nvPr/>
        </p:nvSpPr>
        <p:spPr>
          <a:xfrm>
            <a:off x="8648700" y="4743450"/>
            <a:ext cx="383438" cy="307777"/>
          </a:xfrm>
          <a:prstGeom prst="rect">
            <a:avLst/>
          </a:prstGeom>
          <a:noFill/>
        </p:spPr>
        <p:txBody>
          <a:bodyPr wrap="none" rtlCol="0">
            <a:spAutoFit/>
          </a:bodyPr>
          <a:lstStyle/>
          <a:p>
            <a:r>
              <a:rPr lang="en-US" dirty="0"/>
              <a:t>63</a:t>
            </a:r>
          </a:p>
        </p:txBody>
      </p:sp>
    </p:spTree>
    <p:extLst>
      <p:ext uri="{BB962C8B-B14F-4D97-AF65-F5344CB8AC3E}">
        <p14:creationId xmlns:p14="http://schemas.microsoft.com/office/powerpoint/2010/main" val="9610931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629392" y="642010"/>
            <a:ext cx="8514608" cy="4203122"/>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a:extLst>
              <a:ext uri="{FF2B5EF4-FFF2-40B4-BE49-F238E27FC236}">
                <a16:creationId xmlns="" xmlns:a16="http://schemas.microsoft.com/office/drawing/2014/main" id="{DA54F7BC-C588-DCB2-921A-9F1E64B35FEC}"/>
              </a:ext>
            </a:extLst>
          </p:cNvPr>
          <p:cNvPicPr>
            <a:picLocks noChangeAspect="1"/>
          </p:cNvPicPr>
          <p:nvPr/>
        </p:nvPicPr>
        <p:blipFill>
          <a:blip r:embed="rId3"/>
          <a:stretch>
            <a:fillRect/>
          </a:stretch>
        </p:blipFill>
        <p:spPr>
          <a:xfrm>
            <a:off x="476006" y="768085"/>
            <a:ext cx="8038602" cy="4048549"/>
          </a:xfrm>
          <a:prstGeom prst="rect">
            <a:avLst/>
          </a:prstGeom>
        </p:spPr>
      </p:pic>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5" name="object 4">
            <a:extLst>
              <a:ext uri="{FF2B5EF4-FFF2-40B4-BE49-F238E27FC236}">
                <a16:creationId xmlns="" xmlns:a16="http://schemas.microsoft.com/office/drawing/2014/main" id="{3F52B464-F935-3AF5-E0FA-09D86D5E5BF2}"/>
              </a:ext>
            </a:extLst>
          </p:cNvPr>
          <p:cNvSpPr txBox="1"/>
          <p:nvPr/>
        </p:nvSpPr>
        <p:spPr>
          <a:xfrm>
            <a:off x="2074061" y="-78581"/>
            <a:ext cx="4258578" cy="555280"/>
          </a:xfrm>
          <a:prstGeom prst="rect">
            <a:avLst/>
          </a:prstGeom>
        </p:spPr>
        <p:txBody>
          <a:bodyPr vert="horz" wrap="square" lIns="0" tIns="62230" rIns="0" bIns="0" rtlCol="0">
            <a:spAutoFit/>
          </a:bodyPr>
          <a:lstStyle/>
          <a:p>
            <a:pPr>
              <a:lnSpc>
                <a:spcPct val="100000"/>
              </a:lnSpc>
              <a:spcBef>
                <a:spcPts val="20"/>
              </a:spcBef>
            </a:pPr>
            <a:endParaRPr sz="800" dirty="0">
              <a:latin typeface="Tahoma"/>
              <a:cs typeface="Tahoma"/>
            </a:endParaRPr>
          </a:p>
          <a:p>
            <a:pPr marL="690880">
              <a:lnSpc>
                <a:spcPct val="100000"/>
              </a:lnSpc>
            </a:pPr>
            <a:r>
              <a:rPr sz="2400" spc="-65" dirty="0">
                <a:solidFill>
                  <a:srgbClr val="0070C0"/>
                </a:solidFill>
                <a:latin typeface="+mj-lt"/>
                <a:cs typeface="Tahoma"/>
              </a:rPr>
              <a:t>Inerties</a:t>
            </a:r>
            <a:r>
              <a:rPr sz="2400" spc="20" dirty="0">
                <a:solidFill>
                  <a:srgbClr val="0070C0"/>
                </a:solidFill>
                <a:latin typeface="+mj-lt"/>
                <a:cs typeface="Tahoma"/>
              </a:rPr>
              <a:t> </a:t>
            </a:r>
            <a:r>
              <a:rPr sz="2400" spc="40" dirty="0">
                <a:solidFill>
                  <a:srgbClr val="0070C0"/>
                </a:solidFill>
                <a:latin typeface="+mj-lt"/>
                <a:cs typeface="Tahoma"/>
              </a:rPr>
              <a:t>(=</a:t>
            </a:r>
            <a:r>
              <a:rPr sz="2400" spc="20" dirty="0">
                <a:solidFill>
                  <a:srgbClr val="0070C0"/>
                </a:solidFill>
                <a:latin typeface="+mj-lt"/>
                <a:cs typeface="Tahoma"/>
              </a:rPr>
              <a:t> </a:t>
            </a:r>
            <a:r>
              <a:rPr sz="2400" spc="-65" dirty="0">
                <a:solidFill>
                  <a:srgbClr val="0070C0"/>
                </a:solidFill>
                <a:latin typeface="+mj-lt"/>
                <a:cs typeface="Tahoma"/>
              </a:rPr>
              <a:t>valeurs</a:t>
            </a:r>
            <a:r>
              <a:rPr sz="2400" spc="20" dirty="0">
                <a:solidFill>
                  <a:srgbClr val="0070C0"/>
                </a:solidFill>
                <a:latin typeface="+mj-lt"/>
                <a:cs typeface="Tahoma"/>
              </a:rPr>
              <a:t> </a:t>
            </a:r>
            <a:r>
              <a:rPr sz="2400" spc="-65" dirty="0">
                <a:solidFill>
                  <a:srgbClr val="0070C0"/>
                </a:solidFill>
                <a:latin typeface="+mj-lt"/>
                <a:cs typeface="Tahoma"/>
              </a:rPr>
              <a:t>propres)</a:t>
            </a:r>
            <a:endParaRPr sz="2400" dirty="0">
              <a:solidFill>
                <a:srgbClr val="0070C0"/>
              </a:solidFill>
              <a:latin typeface="+mj-lt"/>
              <a:cs typeface="Tahoma"/>
            </a:endParaRPr>
          </a:p>
        </p:txBody>
      </p:sp>
      <p:sp>
        <p:nvSpPr>
          <p:cNvPr id="26" name="ZoneTexte 25"/>
          <p:cNvSpPr txBox="1"/>
          <p:nvPr/>
        </p:nvSpPr>
        <p:spPr>
          <a:xfrm>
            <a:off x="8648700" y="4743450"/>
            <a:ext cx="383438" cy="307777"/>
          </a:xfrm>
          <a:prstGeom prst="rect">
            <a:avLst/>
          </a:prstGeom>
          <a:noFill/>
        </p:spPr>
        <p:txBody>
          <a:bodyPr wrap="none" rtlCol="0">
            <a:spAutoFit/>
          </a:bodyPr>
          <a:lstStyle/>
          <a:p>
            <a:r>
              <a:rPr lang="en-US" dirty="0"/>
              <a:t>64</a:t>
            </a:r>
          </a:p>
        </p:txBody>
      </p:sp>
    </p:spTree>
    <p:extLst>
      <p:ext uri="{BB962C8B-B14F-4D97-AF65-F5344CB8AC3E}">
        <p14:creationId xmlns:p14="http://schemas.microsoft.com/office/powerpoint/2010/main" val="38801853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30"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5" name="object 4">
            <a:extLst>
              <a:ext uri="{FF2B5EF4-FFF2-40B4-BE49-F238E27FC236}">
                <a16:creationId xmlns="" xmlns:a16="http://schemas.microsoft.com/office/drawing/2014/main" id="{3F52B464-F935-3AF5-E0FA-09D86D5E5BF2}"/>
              </a:ext>
            </a:extLst>
          </p:cNvPr>
          <p:cNvSpPr txBox="1"/>
          <p:nvPr/>
        </p:nvSpPr>
        <p:spPr>
          <a:xfrm>
            <a:off x="2074061" y="-78581"/>
            <a:ext cx="4258578" cy="555280"/>
          </a:xfrm>
          <a:prstGeom prst="rect">
            <a:avLst/>
          </a:prstGeom>
        </p:spPr>
        <p:txBody>
          <a:bodyPr vert="horz" wrap="square" lIns="0" tIns="62230" rIns="0" bIns="0" rtlCol="0">
            <a:spAutoFit/>
          </a:bodyPr>
          <a:lstStyle/>
          <a:p>
            <a:pPr>
              <a:lnSpc>
                <a:spcPct val="100000"/>
              </a:lnSpc>
              <a:spcBef>
                <a:spcPts val="20"/>
              </a:spcBef>
            </a:pPr>
            <a:endParaRPr sz="800" dirty="0">
              <a:latin typeface="Tahoma"/>
              <a:cs typeface="Tahoma"/>
            </a:endParaRPr>
          </a:p>
          <a:p>
            <a:pPr marL="690880">
              <a:lnSpc>
                <a:spcPct val="100000"/>
              </a:lnSpc>
            </a:pPr>
            <a:r>
              <a:rPr sz="2400" spc="-65" dirty="0">
                <a:solidFill>
                  <a:srgbClr val="0070C0"/>
                </a:solidFill>
                <a:latin typeface="+mj-lt"/>
                <a:cs typeface="Tahoma"/>
              </a:rPr>
              <a:t>Inerties</a:t>
            </a:r>
            <a:r>
              <a:rPr sz="2400" spc="20" dirty="0">
                <a:solidFill>
                  <a:srgbClr val="0070C0"/>
                </a:solidFill>
                <a:latin typeface="+mj-lt"/>
                <a:cs typeface="Tahoma"/>
              </a:rPr>
              <a:t> </a:t>
            </a:r>
            <a:r>
              <a:rPr sz="2400" spc="40" dirty="0">
                <a:solidFill>
                  <a:srgbClr val="0070C0"/>
                </a:solidFill>
                <a:latin typeface="+mj-lt"/>
                <a:cs typeface="Tahoma"/>
              </a:rPr>
              <a:t>(=</a:t>
            </a:r>
            <a:r>
              <a:rPr sz="2400" spc="20" dirty="0">
                <a:solidFill>
                  <a:srgbClr val="0070C0"/>
                </a:solidFill>
                <a:latin typeface="+mj-lt"/>
                <a:cs typeface="Tahoma"/>
              </a:rPr>
              <a:t> </a:t>
            </a:r>
            <a:r>
              <a:rPr sz="2400" spc="-65" dirty="0">
                <a:solidFill>
                  <a:srgbClr val="0070C0"/>
                </a:solidFill>
                <a:latin typeface="+mj-lt"/>
                <a:cs typeface="Tahoma"/>
              </a:rPr>
              <a:t>valeurs</a:t>
            </a:r>
            <a:r>
              <a:rPr sz="2400" spc="20" dirty="0">
                <a:solidFill>
                  <a:srgbClr val="0070C0"/>
                </a:solidFill>
                <a:latin typeface="+mj-lt"/>
                <a:cs typeface="Tahoma"/>
              </a:rPr>
              <a:t> </a:t>
            </a:r>
            <a:r>
              <a:rPr sz="2400" spc="-65" dirty="0">
                <a:solidFill>
                  <a:srgbClr val="0070C0"/>
                </a:solidFill>
                <a:latin typeface="+mj-lt"/>
                <a:cs typeface="Tahoma"/>
              </a:rPr>
              <a:t>propres)</a:t>
            </a:r>
            <a:endParaRPr sz="2400" dirty="0">
              <a:solidFill>
                <a:srgbClr val="0070C0"/>
              </a:solidFill>
              <a:latin typeface="+mj-lt"/>
              <a:cs typeface="Tahoma"/>
            </a:endParaRPr>
          </a:p>
        </p:txBody>
      </p:sp>
      <p:sp>
        <p:nvSpPr>
          <p:cNvPr id="2" name="object 5">
            <a:extLst>
              <a:ext uri="{FF2B5EF4-FFF2-40B4-BE49-F238E27FC236}">
                <a16:creationId xmlns="" xmlns:a16="http://schemas.microsoft.com/office/drawing/2014/main" id="{BB0FFE5A-18A5-AFB4-5AFC-AF31DF83F0CA}"/>
              </a:ext>
            </a:extLst>
          </p:cNvPr>
          <p:cNvSpPr txBox="1"/>
          <p:nvPr/>
        </p:nvSpPr>
        <p:spPr>
          <a:xfrm>
            <a:off x="631743" y="716703"/>
            <a:ext cx="7588102" cy="751168"/>
          </a:xfrm>
          <a:prstGeom prst="rect">
            <a:avLst/>
          </a:prstGeom>
        </p:spPr>
        <p:txBody>
          <a:bodyPr vert="horz" wrap="square" lIns="0" tIns="6985" rIns="0" bIns="0" rtlCol="0">
            <a:spAutoFit/>
          </a:bodyPr>
          <a:lstStyle/>
          <a:p>
            <a:pPr marL="12700" marR="5080">
              <a:lnSpc>
                <a:spcPct val="102600"/>
              </a:lnSpc>
              <a:spcBef>
                <a:spcPts val="55"/>
              </a:spcBef>
            </a:pPr>
            <a:r>
              <a:rPr sz="1600" spc="-55" dirty="0">
                <a:latin typeface="+mj-lt"/>
                <a:cs typeface="Tahoma"/>
              </a:rPr>
              <a:t>Données</a:t>
            </a:r>
            <a:r>
              <a:rPr sz="1600" spc="15" dirty="0">
                <a:latin typeface="+mj-lt"/>
                <a:cs typeface="Tahoma"/>
              </a:rPr>
              <a:t> </a:t>
            </a:r>
            <a:r>
              <a:rPr sz="1600" spc="-90" dirty="0">
                <a:latin typeface="+mj-lt"/>
                <a:cs typeface="Tahoma"/>
              </a:rPr>
              <a:t>:</a:t>
            </a:r>
            <a:r>
              <a:rPr sz="1600" spc="25" dirty="0">
                <a:latin typeface="+mj-lt"/>
                <a:cs typeface="Tahoma"/>
              </a:rPr>
              <a:t> </a:t>
            </a:r>
            <a:r>
              <a:rPr sz="1600" spc="-55" dirty="0">
                <a:latin typeface="+mj-lt"/>
                <a:cs typeface="Tahoma"/>
              </a:rPr>
              <a:t>reconnaissance</a:t>
            </a:r>
            <a:r>
              <a:rPr sz="1600" spc="20" dirty="0">
                <a:latin typeface="+mj-lt"/>
                <a:cs typeface="Tahoma"/>
              </a:rPr>
              <a:t> </a:t>
            </a:r>
            <a:r>
              <a:rPr sz="1600" spc="-75" dirty="0">
                <a:latin typeface="+mj-lt"/>
                <a:cs typeface="Tahoma"/>
              </a:rPr>
              <a:t>de</a:t>
            </a:r>
            <a:r>
              <a:rPr sz="1600" spc="20" dirty="0">
                <a:latin typeface="+mj-lt"/>
                <a:cs typeface="Tahoma"/>
              </a:rPr>
              <a:t> </a:t>
            </a:r>
            <a:r>
              <a:rPr sz="1600" spc="-25" dirty="0">
                <a:latin typeface="+mj-lt"/>
                <a:cs typeface="Tahoma"/>
              </a:rPr>
              <a:t>trois</a:t>
            </a:r>
            <a:r>
              <a:rPr sz="1600" spc="15" dirty="0">
                <a:latin typeface="+mj-lt"/>
                <a:cs typeface="Tahoma"/>
              </a:rPr>
              <a:t> </a:t>
            </a:r>
            <a:r>
              <a:rPr sz="1600" spc="-60" dirty="0">
                <a:latin typeface="+mj-lt"/>
                <a:cs typeface="Tahoma"/>
              </a:rPr>
              <a:t>saveurs</a:t>
            </a:r>
            <a:r>
              <a:rPr sz="1600" spc="25" dirty="0">
                <a:latin typeface="+mj-lt"/>
                <a:cs typeface="Tahoma"/>
              </a:rPr>
              <a:t> </a:t>
            </a:r>
            <a:r>
              <a:rPr sz="1600" spc="-50" dirty="0">
                <a:latin typeface="+mj-lt"/>
                <a:cs typeface="Tahoma"/>
              </a:rPr>
              <a:t>(sucré,</a:t>
            </a:r>
            <a:r>
              <a:rPr sz="1600" spc="20" dirty="0">
                <a:latin typeface="+mj-lt"/>
                <a:cs typeface="Tahoma"/>
              </a:rPr>
              <a:t> </a:t>
            </a:r>
            <a:r>
              <a:rPr sz="1600" spc="-45" dirty="0">
                <a:latin typeface="+mj-lt"/>
                <a:cs typeface="Tahoma"/>
              </a:rPr>
              <a:t>acide,</a:t>
            </a:r>
            <a:r>
              <a:rPr sz="1600" spc="15" dirty="0">
                <a:latin typeface="+mj-lt"/>
                <a:cs typeface="Tahoma"/>
              </a:rPr>
              <a:t> </a:t>
            </a:r>
            <a:r>
              <a:rPr sz="1600" spc="-50" dirty="0">
                <a:latin typeface="+mj-lt"/>
                <a:cs typeface="Tahoma"/>
              </a:rPr>
              <a:t>amer) </a:t>
            </a:r>
            <a:r>
              <a:rPr sz="1600" spc="-45" dirty="0">
                <a:latin typeface="+mj-lt"/>
                <a:cs typeface="Tahoma"/>
              </a:rPr>
              <a:t> </a:t>
            </a:r>
            <a:r>
              <a:rPr sz="1600" spc="-20" dirty="0">
                <a:latin typeface="+mj-lt"/>
                <a:cs typeface="Tahoma"/>
              </a:rPr>
              <a:t>Pour</a:t>
            </a:r>
            <a:r>
              <a:rPr sz="1600" spc="20" dirty="0">
                <a:latin typeface="+mj-lt"/>
                <a:cs typeface="Tahoma"/>
              </a:rPr>
              <a:t> </a:t>
            </a:r>
            <a:r>
              <a:rPr sz="1600" spc="-60" dirty="0">
                <a:latin typeface="+mj-lt"/>
                <a:cs typeface="Tahoma"/>
              </a:rPr>
              <a:t>chaque</a:t>
            </a:r>
            <a:r>
              <a:rPr sz="1600" spc="20" dirty="0">
                <a:latin typeface="+mj-lt"/>
                <a:cs typeface="Tahoma"/>
              </a:rPr>
              <a:t> </a:t>
            </a:r>
            <a:r>
              <a:rPr sz="1600" spc="-55" dirty="0">
                <a:latin typeface="+mj-lt"/>
                <a:cs typeface="Tahoma"/>
              </a:rPr>
              <a:t>saveur,</a:t>
            </a:r>
            <a:r>
              <a:rPr sz="1600" spc="20" dirty="0">
                <a:latin typeface="+mj-lt"/>
                <a:cs typeface="Tahoma"/>
              </a:rPr>
              <a:t> </a:t>
            </a:r>
            <a:r>
              <a:rPr sz="1600" spc="-55" dirty="0">
                <a:latin typeface="+mj-lt"/>
                <a:cs typeface="Tahoma"/>
              </a:rPr>
              <a:t>on</a:t>
            </a:r>
            <a:r>
              <a:rPr sz="1600" spc="15" dirty="0">
                <a:latin typeface="+mj-lt"/>
                <a:cs typeface="Tahoma"/>
              </a:rPr>
              <a:t> </a:t>
            </a:r>
            <a:r>
              <a:rPr sz="1600" spc="-55" dirty="0">
                <a:latin typeface="+mj-lt"/>
                <a:cs typeface="Tahoma"/>
              </a:rPr>
              <a:t>a</a:t>
            </a:r>
            <a:r>
              <a:rPr sz="1600" spc="25" dirty="0">
                <a:latin typeface="+mj-lt"/>
                <a:cs typeface="Tahoma"/>
              </a:rPr>
              <a:t> </a:t>
            </a:r>
            <a:r>
              <a:rPr sz="1600" spc="-70" dirty="0">
                <a:latin typeface="+mj-lt"/>
                <a:cs typeface="Tahoma"/>
              </a:rPr>
              <a:t>demandé</a:t>
            </a:r>
            <a:r>
              <a:rPr sz="1600" spc="15" dirty="0">
                <a:latin typeface="+mj-lt"/>
                <a:cs typeface="Tahoma"/>
              </a:rPr>
              <a:t> </a:t>
            </a:r>
            <a:r>
              <a:rPr sz="1600" spc="-55" dirty="0">
                <a:latin typeface="+mj-lt"/>
                <a:cs typeface="Tahoma"/>
              </a:rPr>
              <a:t>à</a:t>
            </a:r>
            <a:r>
              <a:rPr sz="1600" spc="15" dirty="0">
                <a:latin typeface="+mj-lt"/>
                <a:cs typeface="Tahoma"/>
              </a:rPr>
              <a:t> </a:t>
            </a:r>
            <a:r>
              <a:rPr sz="1600" spc="-30" dirty="0">
                <a:latin typeface="+mj-lt"/>
                <a:cs typeface="Tahoma"/>
              </a:rPr>
              <a:t>dix</a:t>
            </a:r>
            <a:r>
              <a:rPr sz="1600" spc="25" dirty="0">
                <a:latin typeface="+mj-lt"/>
                <a:cs typeface="Tahoma"/>
              </a:rPr>
              <a:t> </a:t>
            </a:r>
            <a:r>
              <a:rPr sz="1600" spc="-60" dirty="0">
                <a:latin typeface="+mj-lt"/>
                <a:cs typeface="Tahoma"/>
              </a:rPr>
              <a:t>personnes</a:t>
            </a:r>
            <a:r>
              <a:rPr sz="1600" spc="20" dirty="0">
                <a:latin typeface="+mj-lt"/>
                <a:cs typeface="Tahoma"/>
              </a:rPr>
              <a:t> </a:t>
            </a:r>
            <a:r>
              <a:rPr sz="1600" spc="-75" dirty="0">
                <a:latin typeface="+mj-lt"/>
                <a:cs typeface="Tahoma"/>
              </a:rPr>
              <a:t>de</a:t>
            </a:r>
            <a:r>
              <a:rPr sz="1600" spc="20" dirty="0">
                <a:latin typeface="+mj-lt"/>
                <a:cs typeface="Tahoma"/>
              </a:rPr>
              <a:t> </a:t>
            </a:r>
            <a:r>
              <a:rPr sz="1600" spc="-45" dirty="0">
                <a:latin typeface="+mj-lt"/>
                <a:cs typeface="Tahoma"/>
              </a:rPr>
              <a:t>reconnaître </a:t>
            </a:r>
            <a:r>
              <a:rPr sz="1600" spc="-330" dirty="0">
                <a:latin typeface="+mj-lt"/>
                <a:cs typeface="Tahoma"/>
              </a:rPr>
              <a:t> </a:t>
            </a:r>
            <a:r>
              <a:rPr sz="1600" spc="-25" dirty="0">
                <a:latin typeface="+mj-lt"/>
                <a:cs typeface="Tahoma"/>
              </a:rPr>
              <a:t>la</a:t>
            </a:r>
            <a:r>
              <a:rPr sz="1600" spc="10" dirty="0">
                <a:latin typeface="+mj-lt"/>
                <a:cs typeface="Tahoma"/>
              </a:rPr>
              <a:t> </a:t>
            </a:r>
            <a:r>
              <a:rPr sz="1600" spc="-60" dirty="0">
                <a:latin typeface="+mj-lt"/>
                <a:cs typeface="Tahoma"/>
              </a:rPr>
              <a:t>saveur</a:t>
            </a:r>
            <a:r>
              <a:rPr sz="1600" spc="20" dirty="0">
                <a:latin typeface="+mj-lt"/>
                <a:cs typeface="Tahoma"/>
              </a:rPr>
              <a:t> </a:t>
            </a:r>
            <a:r>
              <a:rPr sz="1600" spc="-40" dirty="0">
                <a:latin typeface="+mj-lt"/>
                <a:cs typeface="Tahoma"/>
              </a:rPr>
              <a:t>d’une</a:t>
            </a:r>
            <a:r>
              <a:rPr sz="1600" spc="15" dirty="0">
                <a:latin typeface="+mj-lt"/>
                <a:cs typeface="Tahoma"/>
              </a:rPr>
              <a:t> </a:t>
            </a:r>
            <a:r>
              <a:rPr sz="1600" spc="-30" dirty="0">
                <a:latin typeface="+mj-lt"/>
                <a:cs typeface="Tahoma"/>
              </a:rPr>
              <a:t>solution</a:t>
            </a:r>
            <a:r>
              <a:rPr sz="1600" spc="15" dirty="0">
                <a:latin typeface="+mj-lt"/>
                <a:cs typeface="Tahoma"/>
              </a:rPr>
              <a:t> </a:t>
            </a:r>
            <a:r>
              <a:rPr sz="1600" spc="-35" dirty="0">
                <a:latin typeface="+mj-lt"/>
                <a:cs typeface="Tahoma"/>
              </a:rPr>
              <a:t>qui</a:t>
            </a:r>
            <a:r>
              <a:rPr sz="1600" spc="15" dirty="0">
                <a:latin typeface="+mj-lt"/>
                <a:cs typeface="Tahoma"/>
              </a:rPr>
              <a:t> </a:t>
            </a:r>
            <a:r>
              <a:rPr sz="1600" spc="-45" dirty="0">
                <a:latin typeface="+mj-lt"/>
                <a:cs typeface="Tahoma"/>
              </a:rPr>
              <a:t>leur</a:t>
            </a:r>
            <a:r>
              <a:rPr sz="1600" spc="20" dirty="0">
                <a:latin typeface="+mj-lt"/>
                <a:cs typeface="Tahoma"/>
              </a:rPr>
              <a:t> </a:t>
            </a:r>
            <a:r>
              <a:rPr sz="1600" spc="-20" dirty="0">
                <a:latin typeface="+mj-lt"/>
                <a:cs typeface="Tahoma"/>
              </a:rPr>
              <a:t>était</a:t>
            </a:r>
            <a:r>
              <a:rPr sz="1600" spc="20" dirty="0">
                <a:latin typeface="+mj-lt"/>
                <a:cs typeface="Tahoma"/>
              </a:rPr>
              <a:t> </a:t>
            </a:r>
            <a:r>
              <a:rPr sz="1600" spc="-70" dirty="0">
                <a:latin typeface="+mj-lt"/>
                <a:cs typeface="Tahoma"/>
              </a:rPr>
              <a:t>présentée</a:t>
            </a:r>
            <a:endParaRPr sz="1600" dirty="0">
              <a:latin typeface="+mj-lt"/>
              <a:cs typeface="Tahoma"/>
            </a:endParaRPr>
          </a:p>
        </p:txBody>
      </p:sp>
      <p:pic>
        <p:nvPicPr>
          <p:cNvPr id="21" name="Image 20">
            <a:extLst>
              <a:ext uri="{FF2B5EF4-FFF2-40B4-BE49-F238E27FC236}">
                <a16:creationId xmlns="" xmlns:a16="http://schemas.microsoft.com/office/drawing/2014/main" id="{C81FD139-0A2E-E178-E157-B7253DECBA12}"/>
              </a:ext>
            </a:extLst>
          </p:cNvPr>
          <p:cNvPicPr>
            <a:picLocks noChangeAspect="1"/>
          </p:cNvPicPr>
          <p:nvPr/>
        </p:nvPicPr>
        <p:blipFill>
          <a:blip r:embed="rId3"/>
          <a:stretch>
            <a:fillRect/>
          </a:stretch>
        </p:blipFill>
        <p:spPr>
          <a:xfrm>
            <a:off x="531280" y="1465140"/>
            <a:ext cx="2542439" cy="3357828"/>
          </a:xfrm>
          <a:prstGeom prst="rect">
            <a:avLst/>
          </a:prstGeom>
        </p:spPr>
      </p:pic>
      <p:pic>
        <p:nvPicPr>
          <p:cNvPr id="27" name="Image 26">
            <a:extLst>
              <a:ext uri="{FF2B5EF4-FFF2-40B4-BE49-F238E27FC236}">
                <a16:creationId xmlns="" xmlns:a16="http://schemas.microsoft.com/office/drawing/2014/main" id="{6551B160-54B6-FF74-483F-C684F5A8B15B}"/>
              </a:ext>
            </a:extLst>
          </p:cNvPr>
          <p:cNvPicPr>
            <a:picLocks noChangeAspect="1"/>
          </p:cNvPicPr>
          <p:nvPr/>
        </p:nvPicPr>
        <p:blipFill>
          <a:blip r:embed="rId4"/>
          <a:stretch>
            <a:fillRect/>
          </a:stretch>
        </p:blipFill>
        <p:spPr>
          <a:xfrm>
            <a:off x="3221927" y="1465140"/>
            <a:ext cx="2679010" cy="3357828"/>
          </a:xfrm>
          <a:prstGeom prst="rect">
            <a:avLst/>
          </a:prstGeom>
        </p:spPr>
      </p:pic>
      <p:pic>
        <p:nvPicPr>
          <p:cNvPr id="29" name="Image 28">
            <a:extLst>
              <a:ext uri="{FF2B5EF4-FFF2-40B4-BE49-F238E27FC236}">
                <a16:creationId xmlns="" xmlns:a16="http://schemas.microsoft.com/office/drawing/2014/main" id="{B70901F1-2148-E647-8029-3C721B34FB86}"/>
              </a:ext>
            </a:extLst>
          </p:cNvPr>
          <p:cNvPicPr>
            <a:picLocks noChangeAspect="1"/>
          </p:cNvPicPr>
          <p:nvPr/>
        </p:nvPicPr>
        <p:blipFill>
          <a:blip r:embed="rId4"/>
          <a:stretch>
            <a:fillRect/>
          </a:stretch>
        </p:blipFill>
        <p:spPr>
          <a:xfrm>
            <a:off x="5900937" y="1465140"/>
            <a:ext cx="2679010" cy="3357828"/>
          </a:xfrm>
          <a:prstGeom prst="rect">
            <a:avLst/>
          </a:prstGeom>
        </p:spPr>
      </p:pic>
      <p:sp>
        <p:nvSpPr>
          <p:cNvPr id="31" name="Rectangle 30">
            <a:extLst>
              <a:ext uri="{FF2B5EF4-FFF2-40B4-BE49-F238E27FC236}">
                <a16:creationId xmlns="" xmlns:a16="http://schemas.microsoft.com/office/drawing/2014/main" id="{F1B411F4-31A0-6241-EABA-3E4EAFCEEDE3}"/>
              </a:ext>
            </a:extLst>
          </p:cNvPr>
          <p:cNvSpPr/>
          <p:nvPr/>
        </p:nvSpPr>
        <p:spPr>
          <a:xfrm>
            <a:off x="6654253" y="1811512"/>
            <a:ext cx="1803947" cy="404795"/>
          </a:xfrm>
          <a:prstGeom prst="rect">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bject 31">
            <a:extLst>
              <a:ext uri="{FF2B5EF4-FFF2-40B4-BE49-F238E27FC236}">
                <a16:creationId xmlns="" xmlns:a16="http://schemas.microsoft.com/office/drawing/2014/main" id="{A1D2C915-619F-E3FA-26B1-4A880188080D}"/>
              </a:ext>
            </a:extLst>
          </p:cNvPr>
          <p:cNvSpPr txBox="1"/>
          <p:nvPr/>
        </p:nvSpPr>
        <p:spPr>
          <a:xfrm>
            <a:off x="6967806" y="1788103"/>
            <a:ext cx="252765" cy="173766"/>
          </a:xfrm>
          <a:prstGeom prst="rect">
            <a:avLst/>
          </a:prstGeom>
        </p:spPr>
        <p:txBody>
          <a:bodyPr vert="horz" wrap="square" lIns="0" tIns="12065" rIns="0" bIns="0" rtlCol="0">
            <a:spAutoFit/>
          </a:bodyPr>
          <a:lstStyle/>
          <a:p>
            <a:pPr marL="12700">
              <a:lnSpc>
                <a:spcPct val="100000"/>
              </a:lnSpc>
              <a:spcBef>
                <a:spcPts val="95"/>
              </a:spcBef>
              <a:tabLst>
                <a:tab pos="514984" algn="l"/>
                <a:tab pos="1095375" algn="l"/>
              </a:tabLst>
            </a:pPr>
            <a:r>
              <a:rPr lang="fr-FR" sz="1050" spc="-10" dirty="0">
                <a:latin typeface="Tahoma"/>
                <a:cs typeface="Tahoma"/>
              </a:rPr>
              <a:t>10</a:t>
            </a:r>
            <a:endParaRPr sz="1050" dirty="0">
              <a:latin typeface="Tahoma"/>
              <a:cs typeface="Tahoma"/>
            </a:endParaRPr>
          </a:p>
        </p:txBody>
      </p:sp>
      <p:sp>
        <p:nvSpPr>
          <p:cNvPr id="35" name="object 31">
            <a:extLst>
              <a:ext uri="{FF2B5EF4-FFF2-40B4-BE49-F238E27FC236}">
                <a16:creationId xmlns="" xmlns:a16="http://schemas.microsoft.com/office/drawing/2014/main" id="{0D47C8E4-0688-32AC-E539-F7FEBE0291D1}"/>
              </a:ext>
            </a:extLst>
          </p:cNvPr>
          <p:cNvSpPr txBox="1"/>
          <p:nvPr/>
        </p:nvSpPr>
        <p:spPr>
          <a:xfrm>
            <a:off x="7621829" y="1927188"/>
            <a:ext cx="252765" cy="173766"/>
          </a:xfrm>
          <a:prstGeom prst="rect">
            <a:avLst/>
          </a:prstGeom>
        </p:spPr>
        <p:txBody>
          <a:bodyPr vert="horz" wrap="square" lIns="0" tIns="12065" rIns="0" bIns="0" rtlCol="0">
            <a:spAutoFit/>
          </a:bodyPr>
          <a:lstStyle/>
          <a:p>
            <a:pPr marL="12700">
              <a:lnSpc>
                <a:spcPct val="100000"/>
              </a:lnSpc>
              <a:spcBef>
                <a:spcPts val="95"/>
              </a:spcBef>
              <a:tabLst>
                <a:tab pos="514984" algn="l"/>
                <a:tab pos="1095375" algn="l"/>
              </a:tabLst>
            </a:pPr>
            <a:r>
              <a:rPr lang="fr-FR" sz="1050" spc="-10" dirty="0">
                <a:latin typeface="Tahoma"/>
                <a:cs typeface="Tahoma"/>
              </a:rPr>
              <a:t>10</a:t>
            </a:r>
            <a:endParaRPr sz="1050" dirty="0">
              <a:latin typeface="Tahoma"/>
              <a:cs typeface="Tahoma"/>
            </a:endParaRPr>
          </a:p>
        </p:txBody>
      </p:sp>
      <p:sp>
        <p:nvSpPr>
          <p:cNvPr id="36" name="object 31">
            <a:extLst>
              <a:ext uri="{FF2B5EF4-FFF2-40B4-BE49-F238E27FC236}">
                <a16:creationId xmlns="" xmlns:a16="http://schemas.microsoft.com/office/drawing/2014/main" id="{C3CB837A-C73B-246B-6467-36CC96CCA781}"/>
              </a:ext>
            </a:extLst>
          </p:cNvPr>
          <p:cNvSpPr txBox="1"/>
          <p:nvPr/>
        </p:nvSpPr>
        <p:spPr>
          <a:xfrm>
            <a:off x="8174825" y="2053623"/>
            <a:ext cx="252765" cy="173766"/>
          </a:xfrm>
          <a:prstGeom prst="rect">
            <a:avLst/>
          </a:prstGeom>
        </p:spPr>
        <p:txBody>
          <a:bodyPr vert="horz" wrap="square" lIns="0" tIns="12065" rIns="0" bIns="0" rtlCol="0">
            <a:spAutoFit/>
          </a:bodyPr>
          <a:lstStyle/>
          <a:p>
            <a:pPr marL="12700">
              <a:lnSpc>
                <a:spcPct val="100000"/>
              </a:lnSpc>
              <a:spcBef>
                <a:spcPts val="95"/>
              </a:spcBef>
              <a:tabLst>
                <a:tab pos="514984" algn="l"/>
                <a:tab pos="1095375" algn="l"/>
              </a:tabLst>
            </a:pPr>
            <a:r>
              <a:rPr lang="fr-FR" sz="1050" spc="-10" dirty="0">
                <a:latin typeface="Tahoma"/>
                <a:cs typeface="Tahoma"/>
              </a:rPr>
              <a:t>10</a:t>
            </a:r>
            <a:endParaRPr sz="1050" dirty="0">
              <a:latin typeface="Tahoma"/>
              <a:cs typeface="Tahoma"/>
            </a:endParaRPr>
          </a:p>
        </p:txBody>
      </p:sp>
      <p:sp>
        <p:nvSpPr>
          <p:cNvPr id="37" name="object 31">
            <a:extLst>
              <a:ext uri="{FF2B5EF4-FFF2-40B4-BE49-F238E27FC236}">
                <a16:creationId xmlns="" xmlns:a16="http://schemas.microsoft.com/office/drawing/2014/main" id="{C96B8183-986D-F3EE-306A-ACE2DA32A876}"/>
              </a:ext>
            </a:extLst>
          </p:cNvPr>
          <p:cNvSpPr txBox="1"/>
          <p:nvPr/>
        </p:nvSpPr>
        <p:spPr>
          <a:xfrm>
            <a:off x="7011659" y="1931249"/>
            <a:ext cx="252765" cy="173766"/>
          </a:xfrm>
          <a:prstGeom prst="rect">
            <a:avLst/>
          </a:prstGeom>
        </p:spPr>
        <p:txBody>
          <a:bodyPr vert="horz" wrap="square" lIns="0" tIns="12065" rIns="0" bIns="0" rtlCol="0">
            <a:spAutoFit/>
          </a:bodyPr>
          <a:lstStyle/>
          <a:p>
            <a:pPr marL="12700">
              <a:lnSpc>
                <a:spcPct val="100000"/>
              </a:lnSpc>
              <a:spcBef>
                <a:spcPts val="95"/>
              </a:spcBef>
              <a:tabLst>
                <a:tab pos="514984" algn="l"/>
                <a:tab pos="1095375" algn="l"/>
              </a:tabLst>
            </a:pPr>
            <a:r>
              <a:rPr lang="fr-FR" sz="1050" spc="-10" dirty="0">
                <a:latin typeface="Tahoma"/>
                <a:cs typeface="Tahoma"/>
              </a:rPr>
              <a:t>0</a:t>
            </a:r>
            <a:endParaRPr sz="1050" dirty="0">
              <a:latin typeface="Tahoma"/>
              <a:cs typeface="Tahoma"/>
            </a:endParaRPr>
          </a:p>
        </p:txBody>
      </p:sp>
      <p:sp>
        <p:nvSpPr>
          <p:cNvPr id="38" name="object 31">
            <a:extLst>
              <a:ext uri="{FF2B5EF4-FFF2-40B4-BE49-F238E27FC236}">
                <a16:creationId xmlns="" xmlns:a16="http://schemas.microsoft.com/office/drawing/2014/main" id="{72BB5080-7FB6-2C3C-1912-3AE517ED24CF}"/>
              </a:ext>
            </a:extLst>
          </p:cNvPr>
          <p:cNvSpPr txBox="1"/>
          <p:nvPr/>
        </p:nvSpPr>
        <p:spPr>
          <a:xfrm>
            <a:off x="7011659" y="2073778"/>
            <a:ext cx="252765" cy="173766"/>
          </a:xfrm>
          <a:prstGeom prst="rect">
            <a:avLst/>
          </a:prstGeom>
        </p:spPr>
        <p:txBody>
          <a:bodyPr vert="horz" wrap="square" lIns="0" tIns="12065" rIns="0" bIns="0" rtlCol="0">
            <a:spAutoFit/>
          </a:bodyPr>
          <a:lstStyle/>
          <a:p>
            <a:pPr marL="12700">
              <a:lnSpc>
                <a:spcPct val="100000"/>
              </a:lnSpc>
              <a:spcBef>
                <a:spcPts val="95"/>
              </a:spcBef>
              <a:tabLst>
                <a:tab pos="514984" algn="l"/>
                <a:tab pos="1095375" algn="l"/>
              </a:tabLst>
            </a:pPr>
            <a:r>
              <a:rPr lang="fr-FR" sz="1050" spc="-10" dirty="0">
                <a:latin typeface="Tahoma"/>
                <a:cs typeface="Tahoma"/>
              </a:rPr>
              <a:t>0</a:t>
            </a:r>
            <a:endParaRPr sz="1050" dirty="0">
              <a:latin typeface="Tahoma"/>
              <a:cs typeface="Tahoma"/>
            </a:endParaRPr>
          </a:p>
        </p:txBody>
      </p:sp>
      <p:sp>
        <p:nvSpPr>
          <p:cNvPr id="39" name="object 31">
            <a:extLst>
              <a:ext uri="{FF2B5EF4-FFF2-40B4-BE49-F238E27FC236}">
                <a16:creationId xmlns="" xmlns:a16="http://schemas.microsoft.com/office/drawing/2014/main" id="{6399D7EB-A001-ACBE-7FFC-CF7EA4B894EA}"/>
              </a:ext>
            </a:extLst>
          </p:cNvPr>
          <p:cNvSpPr txBox="1"/>
          <p:nvPr/>
        </p:nvSpPr>
        <p:spPr>
          <a:xfrm>
            <a:off x="7667238" y="1772768"/>
            <a:ext cx="252765" cy="173766"/>
          </a:xfrm>
          <a:prstGeom prst="rect">
            <a:avLst/>
          </a:prstGeom>
        </p:spPr>
        <p:txBody>
          <a:bodyPr vert="horz" wrap="square" lIns="0" tIns="12065" rIns="0" bIns="0" rtlCol="0">
            <a:spAutoFit/>
          </a:bodyPr>
          <a:lstStyle/>
          <a:p>
            <a:pPr marL="12700">
              <a:lnSpc>
                <a:spcPct val="100000"/>
              </a:lnSpc>
              <a:spcBef>
                <a:spcPts val="95"/>
              </a:spcBef>
              <a:tabLst>
                <a:tab pos="514984" algn="l"/>
                <a:tab pos="1095375" algn="l"/>
              </a:tabLst>
            </a:pPr>
            <a:r>
              <a:rPr lang="fr-FR" sz="1050" spc="-10" dirty="0">
                <a:latin typeface="Tahoma"/>
                <a:cs typeface="Tahoma"/>
              </a:rPr>
              <a:t>0</a:t>
            </a:r>
            <a:endParaRPr sz="1050" dirty="0">
              <a:latin typeface="Tahoma"/>
              <a:cs typeface="Tahoma"/>
            </a:endParaRPr>
          </a:p>
        </p:txBody>
      </p:sp>
      <p:sp>
        <p:nvSpPr>
          <p:cNvPr id="40" name="object 31">
            <a:extLst>
              <a:ext uri="{FF2B5EF4-FFF2-40B4-BE49-F238E27FC236}">
                <a16:creationId xmlns="" xmlns:a16="http://schemas.microsoft.com/office/drawing/2014/main" id="{6F098250-F543-6263-B7C3-DD2A21B5319C}"/>
              </a:ext>
            </a:extLst>
          </p:cNvPr>
          <p:cNvSpPr txBox="1"/>
          <p:nvPr/>
        </p:nvSpPr>
        <p:spPr>
          <a:xfrm>
            <a:off x="7668284" y="2073778"/>
            <a:ext cx="252765" cy="173766"/>
          </a:xfrm>
          <a:prstGeom prst="rect">
            <a:avLst/>
          </a:prstGeom>
        </p:spPr>
        <p:txBody>
          <a:bodyPr vert="horz" wrap="square" lIns="0" tIns="12065" rIns="0" bIns="0" rtlCol="0">
            <a:spAutoFit/>
          </a:bodyPr>
          <a:lstStyle/>
          <a:p>
            <a:pPr marL="12700">
              <a:lnSpc>
                <a:spcPct val="100000"/>
              </a:lnSpc>
              <a:spcBef>
                <a:spcPts val="95"/>
              </a:spcBef>
              <a:tabLst>
                <a:tab pos="514984" algn="l"/>
                <a:tab pos="1095375" algn="l"/>
              </a:tabLst>
            </a:pPr>
            <a:r>
              <a:rPr lang="fr-FR" sz="1050" spc="-10" dirty="0">
                <a:latin typeface="Tahoma"/>
                <a:cs typeface="Tahoma"/>
              </a:rPr>
              <a:t>0</a:t>
            </a:r>
            <a:endParaRPr sz="1050" dirty="0">
              <a:latin typeface="Tahoma"/>
              <a:cs typeface="Tahoma"/>
            </a:endParaRPr>
          </a:p>
        </p:txBody>
      </p:sp>
      <p:sp>
        <p:nvSpPr>
          <p:cNvPr id="41" name="object 31">
            <a:extLst>
              <a:ext uri="{FF2B5EF4-FFF2-40B4-BE49-F238E27FC236}">
                <a16:creationId xmlns="" xmlns:a16="http://schemas.microsoft.com/office/drawing/2014/main" id="{D50F15B7-9659-7239-8A2B-0A473F42F5F8}"/>
              </a:ext>
            </a:extLst>
          </p:cNvPr>
          <p:cNvSpPr txBox="1"/>
          <p:nvPr/>
        </p:nvSpPr>
        <p:spPr>
          <a:xfrm>
            <a:off x="8205435" y="1766231"/>
            <a:ext cx="252765" cy="173766"/>
          </a:xfrm>
          <a:prstGeom prst="rect">
            <a:avLst/>
          </a:prstGeom>
        </p:spPr>
        <p:txBody>
          <a:bodyPr vert="horz" wrap="square" lIns="0" tIns="12065" rIns="0" bIns="0" rtlCol="0">
            <a:spAutoFit/>
          </a:bodyPr>
          <a:lstStyle/>
          <a:p>
            <a:pPr marL="12700">
              <a:lnSpc>
                <a:spcPct val="100000"/>
              </a:lnSpc>
              <a:spcBef>
                <a:spcPts val="95"/>
              </a:spcBef>
              <a:tabLst>
                <a:tab pos="514984" algn="l"/>
                <a:tab pos="1095375" algn="l"/>
              </a:tabLst>
            </a:pPr>
            <a:r>
              <a:rPr lang="fr-FR" sz="1050" spc="-10" dirty="0">
                <a:latin typeface="Tahoma"/>
                <a:cs typeface="Tahoma"/>
              </a:rPr>
              <a:t>0</a:t>
            </a:r>
            <a:endParaRPr sz="1050" dirty="0">
              <a:latin typeface="Tahoma"/>
              <a:cs typeface="Tahoma"/>
            </a:endParaRPr>
          </a:p>
        </p:txBody>
      </p:sp>
      <p:sp>
        <p:nvSpPr>
          <p:cNvPr id="42" name="object 31">
            <a:extLst>
              <a:ext uri="{FF2B5EF4-FFF2-40B4-BE49-F238E27FC236}">
                <a16:creationId xmlns="" xmlns:a16="http://schemas.microsoft.com/office/drawing/2014/main" id="{3AE7EAB0-929B-9A42-9700-7940B8F2741C}"/>
              </a:ext>
            </a:extLst>
          </p:cNvPr>
          <p:cNvSpPr txBox="1"/>
          <p:nvPr/>
        </p:nvSpPr>
        <p:spPr>
          <a:xfrm>
            <a:off x="8216105" y="1931249"/>
            <a:ext cx="252765" cy="173766"/>
          </a:xfrm>
          <a:prstGeom prst="rect">
            <a:avLst/>
          </a:prstGeom>
        </p:spPr>
        <p:txBody>
          <a:bodyPr vert="horz" wrap="square" lIns="0" tIns="12065" rIns="0" bIns="0" rtlCol="0">
            <a:spAutoFit/>
          </a:bodyPr>
          <a:lstStyle/>
          <a:p>
            <a:pPr marL="12700">
              <a:lnSpc>
                <a:spcPct val="100000"/>
              </a:lnSpc>
              <a:spcBef>
                <a:spcPts val="95"/>
              </a:spcBef>
              <a:tabLst>
                <a:tab pos="514984" algn="l"/>
                <a:tab pos="1095375" algn="l"/>
              </a:tabLst>
            </a:pPr>
            <a:r>
              <a:rPr lang="fr-FR" sz="1050" spc="-10" dirty="0">
                <a:latin typeface="Tahoma"/>
                <a:cs typeface="Tahoma"/>
              </a:rPr>
              <a:t>0</a:t>
            </a:r>
            <a:endParaRPr sz="1050" dirty="0">
              <a:latin typeface="Tahoma"/>
              <a:cs typeface="Tahoma"/>
            </a:endParaRPr>
          </a:p>
        </p:txBody>
      </p:sp>
      <p:pic>
        <p:nvPicPr>
          <p:cNvPr id="44" name="Image 43">
            <a:extLst>
              <a:ext uri="{FF2B5EF4-FFF2-40B4-BE49-F238E27FC236}">
                <a16:creationId xmlns="" xmlns:a16="http://schemas.microsoft.com/office/drawing/2014/main" id="{E67B33CF-FD54-581C-80CE-51D7F7AF4AEE}"/>
              </a:ext>
            </a:extLst>
          </p:cNvPr>
          <p:cNvPicPr>
            <a:picLocks noChangeAspect="1"/>
          </p:cNvPicPr>
          <p:nvPr/>
        </p:nvPicPr>
        <p:blipFill>
          <a:blip r:embed="rId5"/>
          <a:stretch>
            <a:fillRect/>
          </a:stretch>
        </p:blipFill>
        <p:spPr>
          <a:xfrm>
            <a:off x="5933710" y="2927194"/>
            <a:ext cx="2679010" cy="1825782"/>
          </a:xfrm>
          <a:prstGeom prst="rect">
            <a:avLst/>
          </a:prstGeom>
        </p:spPr>
      </p:pic>
      <p:pic>
        <p:nvPicPr>
          <p:cNvPr id="46" name="Image 45">
            <a:extLst>
              <a:ext uri="{FF2B5EF4-FFF2-40B4-BE49-F238E27FC236}">
                <a16:creationId xmlns="" xmlns:a16="http://schemas.microsoft.com/office/drawing/2014/main" id="{54CB851A-5905-A804-0508-F81BA30AD99D}"/>
              </a:ext>
            </a:extLst>
          </p:cNvPr>
          <p:cNvPicPr>
            <a:picLocks noChangeAspect="1"/>
          </p:cNvPicPr>
          <p:nvPr/>
        </p:nvPicPr>
        <p:blipFill>
          <a:blip r:embed="rId6"/>
          <a:stretch>
            <a:fillRect/>
          </a:stretch>
        </p:blipFill>
        <p:spPr>
          <a:xfrm>
            <a:off x="6332639" y="2268499"/>
            <a:ext cx="2235701" cy="669777"/>
          </a:xfrm>
          <a:prstGeom prst="rect">
            <a:avLst/>
          </a:prstGeom>
        </p:spPr>
      </p:pic>
      <p:sp>
        <p:nvSpPr>
          <p:cNvPr id="43" name="ZoneTexte 42"/>
          <p:cNvSpPr txBox="1"/>
          <p:nvPr/>
        </p:nvSpPr>
        <p:spPr>
          <a:xfrm>
            <a:off x="8648700" y="4743450"/>
            <a:ext cx="383438" cy="307777"/>
          </a:xfrm>
          <a:prstGeom prst="rect">
            <a:avLst/>
          </a:prstGeom>
          <a:noFill/>
        </p:spPr>
        <p:txBody>
          <a:bodyPr wrap="none" rtlCol="0">
            <a:spAutoFit/>
          </a:bodyPr>
          <a:lstStyle/>
          <a:p>
            <a:r>
              <a:rPr lang="en-US" dirty="0"/>
              <a:t>65</a:t>
            </a:r>
          </a:p>
        </p:txBody>
      </p:sp>
    </p:spTree>
    <p:extLst>
      <p:ext uri="{BB962C8B-B14F-4D97-AF65-F5344CB8AC3E}">
        <p14:creationId xmlns:p14="http://schemas.microsoft.com/office/powerpoint/2010/main" val="2300903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30"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object 4">
            <a:extLst>
              <a:ext uri="{FF2B5EF4-FFF2-40B4-BE49-F238E27FC236}">
                <a16:creationId xmlns="" xmlns:a16="http://schemas.microsoft.com/office/drawing/2014/main" id="{AF295146-9A95-85C8-5196-0E798B040572}"/>
              </a:ext>
            </a:extLst>
          </p:cNvPr>
          <p:cNvSpPr txBox="1"/>
          <p:nvPr/>
        </p:nvSpPr>
        <p:spPr>
          <a:xfrm>
            <a:off x="2074061" y="-78581"/>
            <a:ext cx="4258578" cy="555280"/>
          </a:xfrm>
          <a:prstGeom prst="rect">
            <a:avLst/>
          </a:prstGeom>
        </p:spPr>
        <p:txBody>
          <a:bodyPr vert="horz" wrap="square" lIns="0" tIns="62230" rIns="0" bIns="0" rtlCol="0">
            <a:spAutoFit/>
          </a:bodyPr>
          <a:lstStyle/>
          <a:p>
            <a:pPr>
              <a:lnSpc>
                <a:spcPct val="100000"/>
              </a:lnSpc>
              <a:spcBef>
                <a:spcPts val="20"/>
              </a:spcBef>
            </a:pPr>
            <a:endParaRPr sz="800" dirty="0">
              <a:latin typeface="Tahoma"/>
              <a:cs typeface="Tahoma"/>
            </a:endParaRPr>
          </a:p>
          <a:p>
            <a:pPr marL="690880">
              <a:lnSpc>
                <a:spcPct val="100000"/>
              </a:lnSpc>
            </a:pPr>
            <a:r>
              <a:rPr sz="2400" spc="-65" dirty="0">
                <a:solidFill>
                  <a:srgbClr val="0070C0"/>
                </a:solidFill>
                <a:latin typeface="+mj-lt"/>
                <a:cs typeface="Tahoma"/>
              </a:rPr>
              <a:t>Inerties</a:t>
            </a:r>
            <a:r>
              <a:rPr sz="2400" spc="20" dirty="0">
                <a:solidFill>
                  <a:srgbClr val="0070C0"/>
                </a:solidFill>
                <a:latin typeface="+mj-lt"/>
                <a:cs typeface="Tahoma"/>
              </a:rPr>
              <a:t> </a:t>
            </a:r>
            <a:r>
              <a:rPr sz="2400" spc="40" dirty="0">
                <a:solidFill>
                  <a:srgbClr val="0070C0"/>
                </a:solidFill>
                <a:latin typeface="+mj-lt"/>
                <a:cs typeface="Tahoma"/>
              </a:rPr>
              <a:t>(=</a:t>
            </a:r>
            <a:r>
              <a:rPr sz="2400" spc="20" dirty="0">
                <a:solidFill>
                  <a:srgbClr val="0070C0"/>
                </a:solidFill>
                <a:latin typeface="+mj-lt"/>
                <a:cs typeface="Tahoma"/>
              </a:rPr>
              <a:t> </a:t>
            </a:r>
            <a:r>
              <a:rPr sz="2400" spc="-65" dirty="0">
                <a:solidFill>
                  <a:srgbClr val="0070C0"/>
                </a:solidFill>
                <a:latin typeface="+mj-lt"/>
                <a:cs typeface="Tahoma"/>
              </a:rPr>
              <a:t>valeurs</a:t>
            </a:r>
            <a:r>
              <a:rPr sz="2400" spc="20" dirty="0">
                <a:solidFill>
                  <a:srgbClr val="0070C0"/>
                </a:solidFill>
                <a:latin typeface="+mj-lt"/>
                <a:cs typeface="Tahoma"/>
              </a:rPr>
              <a:t> </a:t>
            </a:r>
            <a:r>
              <a:rPr sz="2400" spc="-65" dirty="0">
                <a:solidFill>
                  <a:srgbClr val="0070C0"/>
                </a:solidFill>
                <a:latin typeface="+mj-lt"/>
                <a:cs typeface="Tahoma"/>
              </a:rPr>
              <a:t>propres)</a:t>
            </a:r>
            <a:endParaRPr sz="2400" dirty="0">
              <a:solidFill>
                <a:srgbClr val="0070C0"/>
              </a:solidFill>
              <a:latin typeface="+mj-lt"/>
              <a:cs typeface="Tahoma"/>
            </a:endParaRPr>
          </a:p>
        </p:txBody>
      </p:sp>
      <p:pic>
        <p:nvPicPr>
          <p:cNvPr id="27" name="Image 26">
            <a:extLst>
              <a:ext uri="{FF2B5EF4-FFF2-40B4-BE49-F238E27FC236}">
                <a16:creationId xmlns="" xmlns:a16="http://schemas.microsoft.com/office/drawing/2014/main" id="{605A554F-A093-8E05-E034-9E317CAC6A92}"/>
              </a:ext>
            </a:extLst>
          </p:cNvPr>
          <p:cNvPicPr>
            <a:picLocks noChangeAspect="1"/>
          </p:cNvPicPr>
          <p:nvPr/>
        </p:nvPicPr>
        <p:blipFill>
          <a:blip r:embed="rId3"/>
          <a:stretch>
            <a:fillRect/>
          </a:stretch>
        </p:blipFill>
        <p:spPr>
          <a:xfrm>
            <a:off x="427524" y="877020"/>
            <a:ext cx="8020050" cy="1962150"/>
          </a:xfrm>
          <a:prstGeom prst="rect">
            <a:avLst/>
          </a:prstGeom>
        </p:spPr>
      </p:pic>
      <p:pic>
        <p:nvPicPr>
          <p:cNvPr id="30" name="Image 29">
            <a:extLst>
              <a:ext uri="{FF2B5EF4-FFF2-40B4-BE49-F238E27FC236}">
                <a16:creationId xmlns="" xmlns:a16="http://schemas.microsoft.com/office/drawing/2014/main" id="{3FFEBFB1-C7F2-ABEF-9EBA-73FEC8CB9245}"/>
              </a:ext>
            </a:extLst>
          </p:cNvPr>
          <p:cNvPicPr>
            <a:picLocks noChangeAspect="1"/>
          </p:cNvPicPr>
          <p:nvPr/>
        </p:nvPicPr>
        <p:blipFill>
          <a:blip r:embed="rId4"/>
          <a:stretch>
            <a:fillRect/>
          </a:stretch>
        </p:blipFill>
        <p:spPr>
          <a:xfrm>
            <a:off x="345234" y="2876031"/>
            <a:ext cx="7700300" cy="1843577"/>
          </a:xfrm>
          <a:prstGeom prst="rect">
            <a:avLst/>
          </a:prstGeom>
        </p:spPr>
      </p:pic>
      <p:sp>
        <p:nvSpPr>
          <p:cNvPr id="26" name="ZoneTexte 25"/>
          <p:cNvSpPr txBox="1"/>
          <p:nvPr/>
        </p:nvSpPr>
        <p:spPr>
          <a:xfrm>
            <a:off x="8648700" y="4743450"/>
            <a:ext cx="383438" cy="307777"/>
          </a:xfrm>
          <a:prstGeom prst="rect">
            <a:avLst/>
          </a:prstGeom>
          <a:noFill/>
        </p:spPr>
        <p:txBody>
          <a:bodyPr wrap="none" rtlCol="0">
            <a:spAutoFit/>
          </a:bodyPr>
          <a:lstStyle/>
          <a:p>
            <a:r>
              <a:rPr lang="en-US" dirty="0"/>
              <a:t>66</a:t>
            </a:r>
          </a:p>
        </p:txBody>
      </p:sp>
    </p:spTree>
    <p:extLst>
      <p:ext uri="{BB962C8B-B14F-4D97-AF65-F5344CB8AC3E}">
        <p14:creationId xmlns:p14="http://schemas.microsoft.com/office/powerpoint/2010/main" val="3285832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192515" y="1579130"/>
            <a:ext cx="6108550" cy="1511400"/>
          </a:xfrm>
          <a:prstGeom prst="rect">
            <a:avLst/>
          </a:prstGeom>
        </p:spPr>
        <p:txBody>
          <a:bodyPr spcFirstLastPara="1" wrap="square" lIns="91425" tIns="91425" rIns="91425" bIns="91425" anchor="ctr" anchorCtr="0">
            <a:noAutofit/>
          </a:bodyPr>
          <a:lstStyle/>
          <a:p>
            <a:pPr marL="0" lvl="0" indent="0"/>
            <a:r>
              <a:rPr lang="fr-FR" b="1" spc="-55" dirty="0">
                <a:solidFill>
                  <a:schemeClr val="tx1"/>
                </a:solidFill>
              </a:rPr>
              <a:t>Représentation</a:t>
            </a:r>
            <a:r>
              <a:rPr lang="fr-FR" b="1" spc="35" dirty="0">
                <a:solidFill>
                  <a:schemeClr val="tx1"/>
                </a:solidFill>
              </a:rPr>
              <a:t> </a:t>
            </a:r>
            <a:r>
              <a:rPr lang="fr-FR" b="1" spc="-55" dirty="0">
                <a:solidFill>
                  <a:schemeClr val="tx1"/>
                </a:solidFill>
              </a:rPr>
              <a:t>simultanée</a:t>
            </a:r>
            <a:r>
              <a:rPr lang="fr-FR" b="1" spc="45" dirty="0">
                <a:solidFill>
                  <a:schemeClr val="tx1"/>
                </a:solidFill>
              </a:rPr>
              <a:t> </a:t>
            </a:r>
            <a:r>
              <a:rPr lang="fr-FR" b="1" spc="-85" dirty="0">
                <a:solidFill>
                  <a:schemeClr val="tx1"/>
                </a:solidFill>
              </a:rPr>
              <a:t>des</a:t>
            </a:r>
            <a:r>
              <a:rPr lang="fr-FR" b="1" spc="40" dirty="0">
                <a:solidFill>
                  <a:schemeClr val="tx1"/>
                </a:solidFill>
              </a:rPr>
              <a:t> </a:t>
            </a:r>
            <a:r>
              <a:rPr lang="fr-FR" b="1" spc="-55" dirty="0">
                <a:solidFill>
                  <a:schemeClr val="tx1"/>
                </a:solidFill>
              </a:rPr>
              <a:t>lignes</a:t>
            </a:r>
            <a:r>
              <a:rPr lang="fr-FR" b="1" spc="45" dirty="0">
                <a:solidFill>
                  <a:schemeClr val="tx1"/>
                </a:solidFill>
              </a:rPr>
              <a:t> </a:t>
            </a:r>
            <a:r>
              <a:rPr lang="fr-FR" b="1" spc="-40" dirty="0">
                <a:solidFill>
                  <a:schemeClr val="tx1"/>
                </a:solidFill>
              </a:rPr>
              <a:t>et</a:t>
            </a:r>
            <a:r>
              <a:rPr lang="fr-FR" b="1" spc="40" dirty="0">
                <a:solidFill>
                  <a:schemeClr val="tx1"/>
                </a:solidFill>
              </a:rPr>
              <a:t> </a:t>
            </a:r>
            <a:r>
              <a:rPr lang="fr-FR" b="1" spc="-60" dirty="0">
                <a:solidFill>
                  <a:schemeClr val="tx1"/>
                </a:solidFill>
              </a:rPr>
              <a:t>colonnes</a:t>
            </a:r>
            <a:endParaRPr lang="en-US" b="1" dirty="0">
              <a:solidFill>
                <a:schemeClr val="tx1"/>
              </a:solidFill>
            </a:endParaRPr>
          </a:p>
        </p:txBody>
      </p:sp>
      <p:sp>
        <p:nvSpPr>
          <p:cNvPr id="915" name="Google Shape;915;p40"/>
          <p:cNvSpPr txBox="1">
            <a:spLocks noGrp="1"/>
          </p:cNvSpPr>
          <p:nvPr>
            <p:ph type="title" idx="2"/>
          </p:nvPr>
        </p:nvSpPr>
        <p:spPr>
          <a:xfrm>
            <a:off x="1223515" y="157913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10</a:t>
            </a:r>
            <a:endParaRPr dirty="0">
              <a:solidFill>
                <a:schemeClr val="tx1"/>
              </a:solidFill>
            </a:endParaRPr>
          </a:p>
        </p:txBody>
      </p:sp>
      <p:grpSp>
        <p:nvGrpSpPr>
          <p:cNvPr id="916" name="Google Shape;916;p40"/>
          <p:cNvGrpSpPr/>
          <p:nvPr/>
        </p:nvGrpSpPr>
        <p:grpSpPr>
          <a:xfrm flipH="1">
            <a:off x="6775879" y="3868746"/>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67</a:t>
            </a:r>
          </a:p>
        </p:txBody>
      </p:sp>
    </p:spTree>
    <p:extLst>
      <p:ext uri="{BB962C8B-B14F-4D97-AF65-F5344CB8AC3E}">
        <p14:creationId xmlns:p14="http://schemas.microsoft.com/office/powerpoint/2010/main" val="34923585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object 4">
            <a:extLst>
              <a:ext uri="{FF2B5EF4-FFF2-40B4-BE49-F238E27FC236}">
                <a16:creationId xmlns="" xmlns:a16="http://schemas.microsoft.com/office/drawing/2014/main" id="{AF295146-9A95-85C8-5196-0E798B040572}"/>
              </a:ext>
            </a:extLst>
          </p:cNvPr>
          <p:cNvSpPr txBox="1"/>
          <p:nvPr/>
        </p:nvSpPr>
        <p:spPr>
          <a:xfrm>
            <a:off x="2100982" y="186509"/>
            <a:ext cx="5418878" cy="370614"/>
          </a:xfrm>
          <a:prstGeom prst="rect">
            <a:avLst/>
          </a:prstGeom>
        </p:spPr>
        <p:txBody>
          <a:bodyPr vert="horz" wrap="square" lIns="0" tIns="62230" rIns="0" bIns="0" rtlCol="0">
            <a:spAutoFit/>
          </a:bodyPr>
          <a:lstStyle/>
          <a:p>
            <a:pPr>
              <a:lnSpc>
                <a:spcPct val="100000"/>
              </a:lnSpc>
              <a:spcBef>
                <a:spcPts val="20"/>
              </a:spcBef>
            </a:pPr>
            <a:r>
              <a:rPr lang="fr-FR" sz="2000" spc="-55" dirty="0">
                <a:solidFill>
                  <a:srgbClr val="0070C0"/>
                </a:solidFill>
              </a:rPr>
              <a:t>Représentation</a:t>
            </a:r>
            <a:r>
              <a:rPr lang="fr-FR" sz="2000" spc="35" dirty="0">
                <a:solidFill>
                  <a:srgbClr val="0070C0"/>
                </a:solidFill>
              </a:rPr>
              <a:t> </a:t>
            </a:r>
            <a:r>
              <a:rPr lang="fr-FR" sz="2000" spc="-55" dirty="0">
                <a:solidFill>
                  <a:srgbClr val="0070C0"/>
                </a:solidFill>
              </a:rPr>
              <a:t>simultanée</a:t>
            </a:r>
            <a:r>
              <a:rPr lang="fr-FR" sz="2000" spc="45" dirty="0">
                <a:solidFill>
                  <a:srgbClr val="0070C0"/>
                </a:solidFill>
              </a:rPr>
              <a:t> </a:t>
            </a:r>
            <a:r>
              <a:rPr lang="fr-FR" sz="2000" spc="-85" dirty="0">
                <a:solidFill>
                  <a:srgbClr val="0070C0"/>
                </a:solidFill>
              </a:rPr>
              <a:t>des</a:t>
            </a:r>
            <a:r>
              <a:rPr lang="fr-FR" sz="2000" spc="40" dirty="0">
                <a:solidFill>
                  <a:srgbClr val="0070C0"/>
                </a:solidFill>
              </a:rPr>
              <a:t> </a:t>
            </a:r>
            <a:r>
              <a:rPr lang="fr-FR" sz="2000" spc="-55" dirty="0">
                <a:solidFill>
                  <a:srgbClr val="0070C0"/>
                </a:solidFill>
              </a:rPr>
              <a:t>lignes</a:t>
            </a:r>
            <a:r>
              <a:rPr lang="fr-FR" sz="2000" spc="45" dirty="0">
                <a:solidFill>
                  <a:srgbClr val="0070C0"/>
                </a:solidFill>
              </a:rPr>
              <a:t> </a:t>
            </a:r>
            <a:r>
              <a:rPr lang="fr-FR" sz="2000" spc="-40" dirty="0">
                <a:solidFill>
                  <a:srgbClr val="0070C0"/>
                </a:solidFill>
              </a:rPr>
              <a:t>et</a:t>
            </a:r>
            <a:r>
              <a:rPr lang="fr-FR" sz="2000" spc="40" dirty="0">
                <a:solidFill>
                  <a:srgbClr val="0070C0"/>
                </a:solidFill>
              </a:rPr>
              <a:t> </a:t>
            </a:r>
            <a:r>
              <a:rPr lang="fr-FR" sz="2000" spc="-60" dirty="0">
                <a:solidFill>
                  <a:srgbClr val="0070C0"/>
                </a:solidFill>
              </a:rPr>
              <a:t>colonnes</a:t>
            </a:r>
            <a:endParaRPr sz="1000" dirty="0">
              <a:solidFill>
                <a:srgbClr val="0070C0"/>
              </a:solidFill>
              <a:latin typeface="Tahoma"/>
              <a:cs typeface="Tahoma"/>
            </a:endParaRPr>
          </a:p>
        </p:txBody>
      </p:sp>
      <p:pic>
        <p:nvPicPr>
          <p:cNvPr id="26" name="Image 25">
            <a:extLst>
              <a:ext uri="{FF2B5EF4-FFF2-40B4-BE49-F238E27FC236}">
                <a16:creationId xmlns="" xmlns:a16="http://schemas.microsoft.com/office/drawing/2014/main" id="{DE7CE920-4279-7F6F-F387-3DA88C96A3EA}"/>
              </a:ext>
            </a:extLst>
          </p:cNvPr>
          <p:cNvPicPr>
            <a:picLocks noChangeAspect="1"/>
          </p:cNvPicPr>
          <p:nvPr/>
        </p:nvPicPr>
        <p:blipFill>
          <a:blip r:embed="rId3"/>
          <a:stretch>
            <a:fillRect/>
          </a:stretch>
        </p:blipFill>
        <p:spPr>
          <a:xfrm>
            <a:off x="695813" y="676930"/>
            <a:ext cx="7721734" cy="3156145"/>
          </a:xfrm>
          <a:prstGeom prst="rect">
            <a:avLst/>
          </a:prstGeom>
        </p:spPr>
      </p:pic>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34" name="Image 33">
            <a:extLst>
              <a:ext uri="{FF2B5EF4-FFF2-40B4-BE49-F238E27FC236}">
                <a16:creationId xmlns="" xmlns:a16="http://schemas.microsoft.com/office/drawing/2014/main" id="{C93CC216-1D46-177E-EE44-5FDA5BF75631}"/>
              </a:ext>
            </a:extLst>
          </p:cNvPr>
          <p:cNvPicPr>
            <a:picLocks noChangeAspect="1"/>
          </p:cNvPicPr>
          <p:nvPr/>
        </p:nvPicPr>
        <p:blipFill>
          <a:blip r:embed="rId4"/>
          <a:stretch>
            <a:fillRect/>
          </a:stretch>
        </p:blipFill>
        <p:spPr>
          <a:xfrm>
            <a:off x="2426135" y="3841066"/>
            <a:ext cx="4471436" cy="1158412"/>
          </a:xfrm>
          <a:prstGeom prst="rect">
            <a:avLst/>
          </a:prstGeom>
        </p:spPr>
      </p:pic>
      <p:sp>
        <p:nvSpPr>
          <p:cNvPr id="27" name="ZoneTexte 26"/>
          <p:cNvSpPr txBox="1"/>
          <p:nvPr/>
        </p:nvSpPr>
        <p:spPr>
          <a:xfrm>
            <a:off x="8648700" y="4743450"/>
            <a:ext cx="383438" cy="307777"/>
          </a:xfrm>
          <a:prstGeom prst="rect">
            <a:avLst/>
          </a:prstGeom>
          <a:noFill/>
        </p:spPr>
        <p:txBody>
          <a:bodyPr wrap="none" rtlCol="0">
            <a:spAutoFit/>
          </a:bodyPr>
          <a:lstStyle/>
          <a:p>
            <a:r>
              <a:rPr lang="en-US" dirty="0"/>
              <a:t>68</a:t>
            </a:r>
          </a:p>
        </p:txBody>
      </p:sp>
    </p:spTree>
    <p:extLst>
      <p:ext uri="{BB962C8B-B14F-4D97-AF65-F5344CB8AC3E}">
        <p14:creationId xmlns:p14="http://schemas.microsoft.com/office/powerpoint/2010/main" val="2877399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object 4">
            <a:extLst>
              <a:ext uri="{FF2B5EF4-FFF2-40B4-BE49-F238E27FC236}">
                <a16:creationId xmlns="" xmlns:a16="http://schemas.microsoft.com/office/drawing/2014/main" id="{AF295146-9A95-85C8-5196-0E798B040572}"/>
              </a:ext>
            </a:extLst>
          </p:cNvPr>
          <p:cNvSpPr txBox="1"/>
          <p:nvPr/>
        </p:nvSpPr>
        <p:spPr>
          <a:xfrm>
            <a:off x="2128287" y="196903"/>
            <a:ext cx="5333332" cy="370614"/>
          </a:xfrm>
          <a:prstGeom prst="rect">
            <a:avLst/>
          </a:prstGeom>
        </p:spPr>
        <p:txBody>
          <a:bodyPr vert="horz" wrap="square" lIns="0" tIns="62230" rIns="0" bIns="0" rtlCol="0">
            <a:spAutoFit/>
          </a:bodyPr>
          <a:lstStyle/>
          <a:p>
            <a:pPr>
              <a:lnSpc>
                <a:spcPct val="100000"/>
              </a:lnSpc>
              <a:spcBef>
                <a:spcPts val="20"/>
              </a:spcBef>
            </a:pPr>
            <a:r>
              <a:rPr lang="fr-FR" sz="2000" spc="-55" dirty="0">
                <a:solidFill>
                  <a:srgbClr val="0070C0"/>
                </a:solidFill>
              </a:rPr>
              <a:t>Représentation</a:t>
            </a:r>
            <a:r>
              <a:rPr lang="fr-FR" sz="2000" spc="35" dirty="0">
                <a:solidFill>
                  <a:srgbClr val="0070C0"/>
                </a:solidFill>
              </a:rPr>
              <a:t> </a:t>
            </a:r>
            <a:r>
              <a:rPr lang="fr-FR" sz="2000" spc="-55" dirty="0">
                <a:solidFill>
                  <a:srgbClr val="0070C0"/>
                </a:solidFill>
              </a:rPr>
              <a:t>simultanée</a:t>
            </a:r>
            <a:r>
              <a:rPr lang="fr-FR" sz="2000" spc="45" dirty="0">
                <a:solidFill>
                  <a:srgbClr val="0070C0"/>
                </a:solidFill>
              </a:rPr>
              <a:t> </a:t>
            </a:r>
            <a:r>
              <a:rPr lang="fr-FR" sz="2000" spc="-85" dirty="0">
                <a:solidFill>
                  <a:srgbClr val="0070C0"/>
                </a:solidFill>
              </a:rPr>
              <a:t>des</a:t>
            </a:r>
            <a:r>
              <a:rPr lang="fr-FR" sz="2000" spc="40" dirty="0">
                <a:solidFill>
                  <a:srgbClr val="0070C0"/>
                </a:solidFill>
              </a:rPr>
              <a:t> </a:t>
            </a:r>
            <a:r>
              <a:rPr lang="fr-FR" sz="2000" spc="-55" dirty="0">
                <a:solidFill>
                  <a:srgbClr val="0070C0"/>
                </a:solidFill>
              </a:rPr>
              <a:t>lignes</a:t>
            </a:r>
            <a:r>
              <a:rPr lang="fr-FR" sz="2000" spc="45" dirty="0">
                <a:solidFill>
                  <a:srgbClr val="0070C0"/>
                </a:solidFill>
              </a:rPr>
              <a:t> </a:t>
            </a:r>
            <a:r>
              <a:rPr lang="fr-FR" sz="2000" spc="-40" dirty="0">
                <a:solidFill>
                  <a:srgbClr val="0070C0"/>
                </a:solidFill>
              </a:rPr>
              <a:t>et</a:t>
            </a:r>
            <a:r>
              <a:rPr lang="fr-FR" sz="2000" spc="40" dirty="0">
                <a:solidFill>
                  <a:srgbClr val="0070C0"/>
                </a:solidFill>
              </a:rPr>
              <a:t> </a:t>
            </a:r>
            <a:r>
              <a:rPr lang="fr-FR" sz="2000" spc="-60" dirty="0">
                <a:solidFill>
                  <a:srgbClr val="0070C0"/>
                </a:solidFill>
              </a:rPr>
              <a:t>colonnes</a:t>
            </a:r>
            <a:endParaRPr sz="1000" dirty="0">
              <a:solidFill>
                <a:srgbClr val="0070C0"/>
              </a:solidFill>
              <a:latin typeface="Tahoma"/>
              <a:cs typeface="Tahoma"/>
            </a:endParaRP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1" name="Image 20">
            <a:extLst>
              <a:ext uri="{FF2B5EF4-FFF2-40B4-BE49-F238E27FC236}">
                <a16:creationId xmlns="" xmlns:a16="http://schemas.microsoft.com/office/drawing/2014/main" id="{29E703F4-C8B0-1DC8-0750-62FF12EF26D9}"/>
              </a:ext>
            </a:extLst>
          </p:cNvPr>
          <p:cNvPicPr>
            <a:picLocks noChangeAspect="1"/>
          </p:cNvPicPr>
          <p:nvPr/>
        </p:nvPicPr>
        <p:blipFill>
          <a:blip r:embed="rId3"/>
          <a:stretch>
            <a:fillRect/>
          </a:stretch>
        </p:blipFill>
        <p:spPr>
          <a:xfrm>
            <a:off x="2436846" y="1074815"/>
            <a:ext cx="3886200" cy="1257300"/>
          </a:xfrm>
          <a:prstGeom prst="rect">
            <a:avLst/>
          </a:prstGeom>
        </p:spPr>
      </p:pic>
      <p:pic>
        <p:nvPicPr>
          <p:cNvPr id="25" name="Image 24">
            <a:extLst>
              <a:ext uri="{FF2B5EF4-FFF2-40B4-BE49-F238E27FC236}">
                <a16:creationId xmlns="" xmlns:a16="http://schemas.microsoft.com/office/drawing/2014/main" id="{0FB24827-8F0C-E02F-6781-A6B7D9216F0D}"/>
              </a:ext>
            </a:extLst>
          </p:cNvPr>
          <p:cNvPicPr>
            <a:picLocks noChangeAspect="1"/>
          </p:cNvPicPr>
          <p:nvPr/>
        </p:nvPicPr>
        <p:blipFill>
          <a:blip r:embed="rId4"/>
          <a:stretch>
            <a:fillRect/>
          </a:stretch>
        </p:blipFill>
        <p:spPr>
          <a:xfrm>
            <a:off x="2232560" y="2778623"/>
            <a:ext cx="4796889" cy="1290061"/>
          </a:xfrm>
          <a:prstGeom prst="rect">
            <a:avLst/>
          </a:prstGeom>
        </p:spPr>
      </p:pic>
      <p:pic>
        <p:nvPicPr>
          <p:cNvPr id="30" name="Image 29">
            <a:extLst>
              <a:ext uri="{FF2B5EF4-FFF2-40B4-BE49-F238E27FC236}">
                <a16:creationId xmlns="" xmlns:a16="http://schemas.microsoft.com/office/drawing/2014/main" id="{626AB347-E834-BE8C-5BA0-A6EA75BBD7E1}"/>
              </a:ext>
            </a:extLst>
          </p:cNvPr>
          <p:cNvPicPr>
            <a:picLocks noChangeAspect="1"/>
          </p:cNvPicPr>
          <p:nvPr/>
        </p:nvPicPr>
        <p:blipFill>
          <a:blip r:embed="rId5"/>
          <a:stretch>
            <a:fillRect/>
          </a:stretch>
        </p:blipFill>
        <p:spPr>
          <a:xfrm>
            <a:off x="2456776" y="2985503"/>
            <a:ext cx="4286250" cy="876300"/>
          </a:xfrm>
          <a:prstGeom prst="rect">
            <a:avLst/>
          </a:prstGeom>
        </p:spPr>
      </p:pic>
      <p:sp>
        <p:nvSpPr>
          <p:cNvPr id="31" name="ZoneTexte 30"/>
          <p:cNvSpPr txBox="1"/>
          <p:nvPr/>
        </p:nvSpPr>
        <p:spPr>
          <a:xfrm>
            <a:off x="8648700" y="4743450"/>
            <a:ext cx="383438" cy="307777"/>
          </a:xfrm>
          <a:prstGeom prst="rect">
            <a:avLst/>
          </a:prstGeom>
          <a:noFill/>
        </p:spPr>
        <p:txBody>
          <a:bodyPr wrap="none" rtlCol="0">
            <a:spAutoFit/>
          </a:bodyPr>
          <a:lstStyle/>
          <a:p>
            <a:r>
              <a:rPr lang="en-US" dirty="0"/>
              <a:t>69</a:t>
            </a:r>
          </a:p>
        </p:txBody>
      </p:sp>
    </p:spTree>
    <p:extLst>
      <p:ext uri="{BB962C8B-B14F-4D97-AF65-F5344CB8AC3E}">
        <p14:creationId xmlns:p14="http://schemas.microsoft.com/office/powerpoint/2010/main" val="1697095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lgn="ctr"/>
            <a:r>
              <a:rPr lang="en-US" b="1" dirty="0" err="1"/>
              <a:t>Fondements</a:t>
            </a:r>
            <a:r>
              <a:rPr lang="en-US" b="1" dirty="0"/>
              <a:t> </a:t>
            </a:r>
            <a:r>
              <a:rPr lang="en-US" b="1" dirty="0" err="1"/>
              <a:t>Théoriques</a:t>
            </a:r>
            <a:endParaRPr sz="2600" b="0" dirty="0">
              <a:latin typeface="Poppins Black"/>
              <a:ea typeface="Poppins Black"/>
              <a:cs typeface="Poppins Black"/>
              <a:sym typeface="Poppins Black"/>
            </a:endParaRPr>
          </a:p>
        </p:txBody>
      </p:sp>
      <p:sp>
        <p:nvSpPr>
          <p:cNvPr id="955" name="Google Shape;955;p43"/>
          <p:cNvSpPr txBox="1">
            <a:spLocks noGrp="1"/>
          </p:cNvSpPr>
          <p:nvPr>
            <p:ph type="subTitle" idx="2"/>
          </p:nvPr>
        </p:nvSpPr>
        <p:spPr>
          <a:xfrm>
            <a:off x="666647" y="2149713"/>
            <a:ext cx="3905353" cy="2053988"/>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fr-FR" sz="1600" dirty="0"/>
              <a:t>Les variables catégorielles sont des variables qui représentent des catégories plutôt que des quantités.</a:t>
            </a:r>
          </a:p>
          <a:p>
            <a:pPr marL="0" lvl="0" indent="0" algn="l"/>
            <a:endParaRPr lang="fr-FR" sz="1400" dirty="0"/>
          </a:p>
          <a:p>
            <a:pPr marL="285750" lvl="0" indent="-285750" algn="l">
              <a:buFont typeface="Arial" panose="020B0604020202020204" pitchFamily="34" charset="0"/>
              <a:buChar char="•"/>
            </a:pPr>
            <a:r>
              <a:rPr lang="fr-FR" sz="1600" dirty="0"/>
              <a:t>le genre (homme, femme) ou la préférence alimentaire (végétarien, non-végétarien) sont des variables catégorielles.</a:t>
            </a:r>
            <a:endParaRPr sz="1600" dirty="0"/>
          </a:p>
        </p:txBody>
      </p:sp>
      <p:sp>
        <p:nvSpPr>
          <p:cNvPr id="956" name="Google Shape;956;p43"/>
          <p:cNvSpPr txBox="1">
            <a:spLocks noGrp="1"/>
          </p:cNvSpPr>
          <p:nvPr>
            <p:ph type="subTitle" idx="3"/>
          </p:nvPr>
        </p:nvSpPr>
        <p:spPr>
          <a:xfrm>
            <a:off x="1135623" y="1590813"/>
            <a:ext cx="2535600" cy="558900"/>
          </a:xfrm>
          <a:prstGeom prst="rect">
            <a:avLst/>
          </a:prstGeom>
        </p:spPr>
        <p:txBody>
          <a:bodyPr spcFirstLastPara="1" wrap="square" lIns="91425" tIns="91425" rIns="91425" bIns="91425" anchor="b" anchorCtr="0">
            <a:noAutofit/>
          </a:bodyPr>
          <a:lstStyle/>
          <a:p>
            <a:pPr marL="0" lvl="0" indent="0"/>
            <a:r>
              <a:rPr lang="en-US" b="1" dirty="0"/>
              <a:t>Variables </a:t>
            </a:r>
            <a:r>
              <a:rPr lang="en-US" b="1" dirty="0" err="1"/>
              <a:t>catégorielles</a:t>
            </a:r>
            <a:endParaRPr dirty="0"/>
          </a:p>
        </p:txBody>
      </p:sp>
      <p:sp>
        <p:nvSpPr>
          <p:cNvPr id="13" name="Google Shape;955;p43"/>
          <p:cNvSpPr txBox="1">
            <a:spLocks noGrp="1"/>
          </p:cNvSpPr>
          <p:nvPr>
            <p:ph type="subTitle" idx="2"/>
          </p:nvPr>
        </p:nvSpPr>
        <p:spPr>
          <a:xfrm>
            <a:off x="4762501" y="2149713"/>
            <a:ext cx="3911600" cy="2053988"/>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fr-FR" sz="1600" dirty="0"/>
              <a:t>C'est un tableau qui présente la distribution conjointe des catégories de deux variables.</a:t>
            </a:r>
          </a:p>
          <a:p>
            <a:pPr marL="285750" lvl="0" indent="-285750" algn="l">
              <a:buFont typeface="Arial" panose="020B0604020202020204" pitchFamily="34" charset="0"/>
              <a:buChar char="•"/>
            </a:pPr>
            <a:endParaRPr lang="fr-FR" sz="1600" dirty="0"/>
          </a:p>
          <a:p>
            <a:pPr marL="285750" lvl="0" indent="-285750" algn="l">
              <a:buFont typeface="Arial" panose="020B0604020202020204" pitchFamily="34" charset="0"/>
              <a:buChar char="•"/>
            </a:pPr>
            <a:r>
              <a:rPr lang="fr-FR" sz="1600" dirty="0"/>
              <a:t>L'AFC utilise ces tableaux pour explorer les associations entre les variables catégorielles.</a:t>
            </a:r>
            <a:endParaRPr sz="1600" dirty="0"/>
          </a:p>
        </p:txBody>
      </p:sp>
      <p:sp>
        <p:nvSpPr>
          <p:cNvPr id="14" name="Google Shape;956;p43"/>
          <p:cNvSpPr txBox="1">
            <a:spLocks noGrp="1"/>
          </p:cNvSpPr>
          <p:nvPr>
            <p:ph type="subTitle" idx="3"/>
          </p:nvPr>
        </p:nvSpPr>
        <p:spPr>
          <a:xfrm>
            <a:off x="5450501" y="1590813"/>
            <a:ext cx="2535600" cy="558900"/>
          </a:xfrm>
          <a:prstGeom prst="rect">
            <a:avLst/>
          </a:prstGeom>
        </p:spPr>
        <p:txBody>
          <a:bodyPr spcFirstLastPara="1" wrap="square" lIns="91425" tIns="91425" rIns="91425" bIns="91425" anchor="b" anchorCtr="0">
            <a:noAutofit/>
          </a:bodyPr>
          <a:lstStyle/>
          <a:p>
            <a:pPr marL="0" lvl="0" indent="0"/>
            <a:r>
              <a:rPr lang="en-US" b="1" dirty="0"/>
              <a:t>Tableau de contingence</a:t>
            </a:r>
            <a:endParaRPr lang="en-US" dirty="0"/>
          </a:p>
        </p:txBody>
      </p:sp>
      <p:sp>
        <p:nvSpPr>
          <p:cNvPr id="7" name="ZoneTexte 6"/>
          <p:cNvSpPr txBox="1"/>
          <p:nvPr/>
        </p:nvSpPr>
        <p:spPr>
          <a:xfrm>
            <a:off x="8648700" y="4743450"/>
            <a:ext cx="284052" cy="307777"/>
          </a:xfrm>
          <a:prstGeom prst="rect">
            <a:avLst/>
          </a:prstGeom>
          <a:noFill/>
        </p:spPr>
        <p:txBody>
          <a:bodyPr wrap="none" rtlCol="0">
            <a:spAutoFit/>
          </a:bodyPr>
          <a:lstStyle/>
          <a:p>
            <a:r>
              <a:rPr lang="en-US" dirty="0"/>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object 4">
            <a:extLst>
              <a:ext uri="{FF2B5EF4-FFF2-40B4-BE49-F238E27FC236}">
                <a16:creationId xmlns="" xmlns:a16="http://schemas.microsoft.com/office/drawing/2014/main" id="{AF295146-9A95-85C8-5196-0E798B040572}"/>
              </a:ext>
            </a:extLst>
          </p:cNvPr>
          <p:cNvSpPr txBox="1"/>
          <p:nvPr/>
        </p:nvSpPr>
        <p:spPr>
          <a:xfrm>
            <a:off x="2698780" y="89349"/>
            <a:ext cx="4881568" cy="370614"/>
          </a:xfrm>
          <a:prstGeom prst="rect">
            <a:avLst/>
          </a:prstGeom>
        </p:spPr>
        <p:txBody>
          <a:bodyPr vert="horz" wrap="square" lIns="0" tIns="62230" rIns="0" bIns="0" rtlCol="0">
            <a:spAutoFit/>
          </a:bodyPr>
          <a:lstStyle/>
          <a:p>
            <a:pPr>
              <a:lnSpc>
                <a:spcPct val="100000"/>
              </a:lnSpc>
              <a:spcBef>
                <a:spcPts val="20"/>
              </a:spcBef>
            </a:pPr>
            <a:r>
              <a:rPr lang="fr-FR" sz="2000" spc="-55" dirty="0">
                <a:solidFill>
                  <a:srgbClr val="0070C0"/>
                </a:solidFill>
              </a:rPr>
              <a:t>Représentation</a:t>
            </a:r>
            <a:r>
              <a:rPr lang="fr-FR" sz="2000" spc="35" dirty="0">
                <a:solidFill>
                  <a:srgbClr val="0070C0"/>
                </a:solidFill>
              </a:rPr>
              <a:t> </a:t>
            </a:r>
            <a:r>
              <a:rPr lang="fr-FR" sz="2000" spc="-55" dirty="0">
                <a:solidFill>
                  <a:srgbClr val="0070C0"/>
                </a:solidFill>
              </a:rPr>
              <a:t>simultanée</a:t>
            </a:r>
            <a:r>
              <a:rPr lang="fr-FR" sz="2000" spc="45" dirty="0">
                <a:solidFill>
                  <a:srgbClr val="0070C0"/>
                </a:solidFill>
              </a:rPr>
              <a:t> </a:t>
            </a:r>
            <a:r>
              <a:rPr lang="fr-FR" sz="2000" spc="-40" dirty="0">
                <a:solidFill>
                  <a:srgbClr val="0070C0"/>
                </a:solidFill>
              </a:rPr>
              <a:t>et</a:t>
            </a:r>
            <a:r>
              <a:rPr lang="fr-FR" sz="2000" spc="40" dirty="0">
                <a:solidFill>
                  <a:srgbClr val="0070C0"/>
                </a:solidFill>
              </a:rPr>
              <a:t> inertie</a:t>
            </a:r>
            <a:endParaRPr sz="1000" dirty="0">
              <a:solidFill>
                <a:srgbClr val="0070C0"/>
              </a:solidFill>
              <a:latin typeface="Tahoma"/>
              <a:cs typeface="Tahoma"/>
            </a:endParaRP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6" name="Image 25">
            <a:extLst>
              <a:ext uri="{FF2B5EF4-FFF2-40B4-BE49-F238E27FC236}">
                <a16:creationId xmlns="" xmlns:a16="http://schemas.microsoft.com/office/drawing/2014/main" id="{4FFBEE03-74CD-871D-F8E8-530CA714EAB2}"/>
              </a:ext>
            </a:extLst>
          </p:cNvPr>
          <p:cNvPicPr>
            <a:picLocks noChangeAspect="1"/>
          </p:cNvPicPr>
          <p:nvPr/>
        </p:nvPicPr>
        <p:blipFill>
          <a:blip r:embed="rId3"/>
          <a:stretch>
            <a:fillRect/>
          </a:stretch>
        </p:blipFill>
        <p:spPr>
          <a:xfrm>
            <a:off x="1741957" y="505665"/>
            <a:ext cx="5627261" cy="1808465"/>
          </a:xfrm>
          <a:prstGeom prst="rect">
            <a:avLst/>
          </a:prstGeom>
        </p:spPr>
      </p:pic>
      <p:pic>
        <p:nvPicPr>
          <p:cNvPr id="31" name="Image 30">
            <a:extLst>
              <a:ext uri="{FF2B5EF4-FFF2-40B4-BE49-F238E27FC236}">
                <a16:creationId xmlns="" xmlns:a16="http://schemas.microsoft.com/office/drawing/2014/main" id="{DDDF6CBB-80E6-BD41-92CC-3CFE233220D8}"/>
              </a:ext>
            </a:extLst>
          </p:cNvPr>
          <p:cNvPicPr>
            <a:picLocks noChangeAspect="1"/>
          </p:cNvPicPr>
          <p:nvPr/>
        </p:nvPicPr>
        <p:blipFill>
          <a:blip r:embed="rId4"/>
          <a:stretch>
            <a:fillRect/>
          </a:stretch>
        </p:blipFill>
        <p:spPr>
          <a:xfrm>
            <a:off x="1553290" y="2231205"/>
            <a:ext cx="2400458" cy="2049813"/>
          </a:xfrm>
          <a:prstGeom prst="rect">
            <a:avLst/>
          </a:prstGeom>
        </p:spPr>
      </p:pic>
      <p:pic>
        <p:nvPicPr>
          <p:cNvPr id="33" name="Image 32">
            <a:extLst>
              <a:ext uri="{FF2B5EF4-FFF2-40B4-BE49-F238E27FC236}">
                <a16:creationId xmlns="" xmlns:a16="http://schemas.microsoft.com/office/drawing/2014/main" id="{F91D26A2-00E0-7370-F9D0-DE4A476C5EEB}"/>
              </a:ext>
            </a:extLst>
          </p:cNvPr>
          <p:cNvPicPr>
            <a:picLocks noChangeAspect="1"/>
          </p:cNvPicPr>
          <p:nvPr/>
        </p:nvPicPr>
        <p:blipFill>
          <a:blip r:embed="rId5"/>
          <a:stretch>
            <a:fillRect/>
          </a:stretch>
        </p:blipFill>
        <p:spPr>
          <a:xfrm>
            <a:off x="4953036" y="2266712"/>
            <a:ext cx="2625360" cy="2064381"/>
          </a:xfrm>
          <a:prstGeom prst="rect">
            <a:avLst/>
          </a:prstGeom>
        </p:spPr>
      </p:pic>
      <p:pic>
        <p:nvPicPr>
          <p:cNvPr id="37" name="Image 36">
            <a:extLst>
              <a:ext uri="{FF2B5EF4-FFF2-40B4-BE49-F238E27FC236}">
                <a16:creationId xmlns="" xmlns:a16="http://schemas.microsoft.com/office/drawing/2014/main" id="{7ED0BF67-0E28-43DF-756C-D9AE88489D3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
                    </a14:imgEffect>
                  </a14:imgLayer>
                </a14:imgProps>
              </a:ext>
            </a:extLst>
          </a:blip>
          <a:stretch>
            <a:fillRect/>
          </a:stretch>
        </p:blipFill>
        <p:spPr>
          <a:xfrm>
            <a:off x="1876037" y="4322969"/>
            <a:ext cx="3297014" cy="681603"/>
          </a:xfrm>
          <a:prstGeom prst="rect">
            <a:avLst/>
          </a:prstGeom>
          <a:ln>
            <a:noFill/>
          </a:ln>
          <a:effectLst>
            <a:outerShdw blurRad="292100" dist="139700" dir="2700000" algn="tl" rotWithShape="0">
              <a:srgbClr val="333333">
                <a:alpha val="65000"/>
              </a:srgbClr>
            </a:outerShdw>
          </a:effectLst>
        </p:spPr>
      </p:pic>
      <p:sp>
        <p:nvSpPr>
          <p:cNvPr id="30" name="ZoneTexte 29"/>
          <p:cNvSpPr txBox="1"/>
          <p:nvPr/>
        </p:nvSpPr>
        <p:spPr>
          <a:xfrm>
            <a:off x="8648700" y="4743450"/>
            <a:ext cx="383438" cy="307777"/>
          </a:xfrm>
          <a:prstGeom prst="rect">
            <a:avLst/>
          </a:prstGeom>
          <a:noFill/>
        </p:spPr>
        <p:txBody>
          <a:bodyPr wrap="none" rtlCol="0">
            <a:spAutoFit/>
          </a:bodyPr>
          <a:lstStyle/>
          <a:p>
            <a:r>
              <a:rPr lang="en-US" dirty="0"/>
              <a:t>70</a:t>
            </a:r>
          </a:p>
        </p:txBody>
      </p:sp>
    </p:spTree>
    <p:extLst>
      <p:ext uri="{BB962C8B-B14F-4D97-AF65-F5344CB8AC3E}">
        <p14:creationId xmlns:p14="http://schemas.microsoft.com/office/powerpoint/2010/main" val="18452243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1" name="Image 20">
            <a:extLst>
              <a:ext uri="{FF2B5EF4-FFF2-40B4-BE49-F238E27FC236}">
                <a16:creationId xmlns="" xmlns:a16="http://schemas.microsoft.com/office/drawing/2014/main" id="{9E54C2A5-E157-19D3-23BF-9DBAE60913CD}"/>
              </a:ext>
            </a:extLst>
          </p:cNvPr>
          <p:cNvPicPr>
            <a:picLocks noChangeAspect="1"/>
          </p:cNvPicPr>
          <p:nvPr/>
        </p:nvPicPr>
        <p:blipFill>
          <a:blip r:embed="rId3"/>
          <a:stretch>
            <a:fillRect/>
          </a:stretch>
        </p:blipFill>
        <p:spPr>
          <a:xfrm>
            <a:off x="2809216" y="654614"/>
            <a:ext cx="3467100" cy="653144"/>
          </a:xfrm>
          <a:prstGeom prst="rect">
            <a:avLst/>
          </a:prstGeom>
        </p:spPr>
      </p:pic>
      <p:pic>
        <p:nvPicPr>
          <p:cNvPr id="32" name="Image 31">
            <a:extLst>
              <a:ext uri="{FF2B5EF4-FFF2-40B4-BE49-F238E27FC236}">
                <a16:creationId xmlns="" xmlns:a16="http://schemas.microsoft.com/office/drawing/2014/main" id="{E0990B65-D824-D2D9-F757-1E27540DE53B}"/>
              </a:ext>
            </a:extLst>
          </p:cNvPr>
          <p:cNvPicPr>
            <a:picLocks noChangeAspect="1"/>
          </p:cNvPicPr>
          <p:nvPr/>
        </p:nvPicPr>
        <p:blipFill>
          <a:blip r:embed="rId4"/>
          <a:stretch>
            <a:fillRect/>
          </a:stretch>
        </p:blipFill>
        <p:spPr>
          <a:xfrm>
            <a:off x="1753761" y="1382488"/>
            <a:ext cx="3124200" cy="3751165"/>
          </a:xfrm>
          <a:prstGeom prst="rect">
            <a:avLst/>
          </a:prstGeom>
        </p:spPr>
      </p:pic>
      <p:pic>
        <p:nvPicPr>
          <p:cNvPr id="35" name="Image 34">
            <a:extLst>
              <a:ext uri="{FF2B5EF4-FFF2-40B4-BE49-F238E27FC236}">
                <a16:creationId xmlns="" xmlns:a16="http://schemas.microsoft.com/office/drawing/2014/main" id="{1ADA1B32-40DA-92A9-0348-968919B320DF}"/>
              </a:ext>
            </a:extLst>
          </p:cNvPr>
          <p:cNvPicPr>
            <a:picLocks noChangeAspect="1"/>
          </p:cNvPicPr>
          <p:nvPr/>
        </p:nvPicPr>
        <p:blipFill>
          <a:blip r:embed="rId5"/>
          <a:stretch>
            <a:fillRect/>
          </a:stretch>
        </p:blipFill>
        <p:spPr>
          <a:xfrm>
            <a:off x="4994076" y="1382488"/>
            <a:ext cx="2588950" cy="3657449"/>
          </a:xfrm>
          <a:prstGeom prst="rect">
            <a:avLst/>
          </a:prstGeom>
        </p:spPr>
      </p:pic>
      <p:sp>
        <p:nvSpPr>
          <p:cNvPr id="41" name="object 4">
            <a:extLst>
              <a:ext uri="{FF2B5EF4-FFF2-40B4-BE49-F238E27FC236}">
                <a16:creationId xmlns="" xmlns:a16="http://schemas.microsoft.com/office/drawing/2014/main" id="{C5723599-D36D-FA28-BCAA-0840A03417C5}"/>
              </a:ext>
            </a:extLst>
          </p:cNvPr>
          <p:cNvSpPr txBox="1"/>
          <p:nvPr/>
        </p:nvSpPr>
        <p:spPr>
          <a:xfrm>
            <a:off x="2813438" y="91446"/>
            <a:ext cx="4881568" cy="370614"/>
          </a:xfrm>
          <a:prstGeom prst="rect">
            <a:avLst/>
          </a:prstGeom>
        </p:spPr>
        <p:txBody>
          <a:bodyPr vert="horz" wrap="square" lIns="0" tIns="62230" rIns="0" bIns="0" rtlCol="0">
            <a:spAutoFit/>
          </a:bodyPr>
          <a:lstStyle/>
          <a:p>
            <a:pPr>
              <a:lnSpc>
                <a:spcPct val="100000"/>
              </a:lnSpc>
              <a:spcBef>
                <a:spcPts val="20"/>
              </a:spcBef>
            </a:pPr>
            <a:r>
              <a:rPr lang="fr-FR" sz="2000" spc="-55" dirty="0">
                <a:solidFill>
                  <a:srgbClr val="0070C0"/>
                </a:solidFill>
              </a:rPr>
              <a:t>Représentation</a:t>
            </a:r>
            <a:r>
              <a:rPr lang="fr-FR" sz="2000" spc="35" dirty="0">
                <a:solidFill>
                  <a:srgbClr val="0070C0"/>
                </a:solidFill>
              </a:rPr>
              <a:t> </a:t>
            </a:r>
            <a:r>
              <a:rPr lang="fr-FR" sz="2000" spc="-55" dirty="0">
                <a:solidFill>
                  <a:srgbClr val="0070C0"/>
                </a:solidFill>
              </a:rPr>
              <a:t>simultanée</a:t>
            </a:r>
            <a:r>
              <a:rPr lang="fr-FR" sz="2000" spc="45" dirty="0">
                <a:solidFill>
                  <a:srgbClr val="0070C0"/>
                </a:solidFill>
              </a:rPr>
              <a:t> </a:t>
            </a:r>
            <a:r>
              <a:rPr lang="fr-FR" sz="2000" spc="-40" dirty="0">
                <a:solidFill>
                  <a:srgbClr val="0070C0"/>
                </a:solidFill>
              </a:rPr>
              <a:t>et</a:t>
            </a:r>
            <a:r>
              <a:rPr lang="fr-FR" sz="2000" spc="40" dirty="0">
                <a:solidFill>
                  <a:srgbClr val="0070C0"/>
                </a:solidFill>
              </a:rPr>
              <a:t> inertie</a:t>
            </a:r>
            <a:endParaRPr sz="1000" dirty="0">
              <a:solidFill>
                <a:srgbClr val="0070C0"/>
              </a:solidFill>
              <a:latin typeface="Tahoma"/>
              <a:cs typeface="Tahoma"/>
            </a:endParaRPr>
          </a:p>
        </p:txBody>
      </p:sp>
      <p:sp>
        <p:nvSpPr>
          <p:cNvPr id="2" name="Rectangle 1">
            <a:extLst>
              <a:ext uri="{FF2B5EF4-FFF2-40B4-BE49-F238E27FC236}">
                <a16:creationId xmlns="" xmlns:a16="http://schemas.microsoft.com/office/drawing/2014/main" id="{E904315A-B6D2-9CC2-95D5-55A71DF5F45F}"/>
              </a:ext>
            </a:extLst>
          </p:cNvPr>
          <p:cNvSpPr/>
          <p:nvPr/>
        </p:nvSpPr>
        <p:spPr>
          <a:xfrm>
            <a:off x="214777" y="2509214"/>
            <a:ext cx="1460702" cy="1622715"/>
          </a:xfrm>
          <a:prstGeom prst="rect">
            <a:avLst/>
          </a:prstGeom>
          <a:solidFill>
            <a:srgbClr val="FFFF99"/>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a:solidFill>
                  <a:schemeClr val="tx1"/>
                </a:solidFill>
              </a:rPr>
              <a:t>Avec les barycentres, on voit l'intensité de la liaison : plus forte à gauche qu'à droite</a:t>
            </a:r>
          </a:p>
        </p:txBody>
      </p:sp>
      <p:sp>
        <p:nvSpPr>
          <p:cNvPr id="6" name="Rectangle 5">
            <a:extLst>
              <a:ext uri="{FF2B5EF4-FFF2-40B4-BE49-F238E27FC236}">
                <a16:creationId xmlns="" xmlns:a16="http://schemas.microsoft.com/office/drawing/2014/main" id="{3207750C-579A-5B7C-82A0-5C026C5B50AD}"/>
              </a:ext>
            </a:extLst>
          </p:cNvPr>
          <p:cNvSpPr/>
          <p:nvPr/>
        </p:nvSpPr>
        <p:spPr>
          <a:xfrm>
            <a:off x="7502734" y="1874486"/>
            <a:ext cx="1514112" cy="2610437"/>
          </a:xfrm>
          <a:prstGeom prst="rect">
            <a:avLst/>
          </a:prstGeom>
          <a:solidFill>
            <a:srgbClr val="FFFF99"/>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a:solidFill>
                  <a:schemeClr val="tx1"/>
                </a:solidFill>
              </a:rPr>
              <a:t>L'analyse des correspondance visualise la nature de la liaison</a:t>
            </a:r>
          </a:p>
          <a:p>
            <a:pPr algn="ctr"/>
            <a:endParaRPr lang="fr-FR" dirty="0">
              <a:solidFill>
                <a:schemeClr val="tx1"/>
              </a:solidFill>
            </a:endParaRPr>
          </a:p>
          <a:p>
            <a:pPr algn="ctr"/>
            <a:r>
              <a:rPr lang="fr-FR" dirty="0">
                <a:solidFill>
                  <a:schemeClr val="tx1"/>
                </a:solidFill>
              </a:rPr>
              <a:t>Les valeurs propres donnent l'intensité de la liaison</a:t>
            </a:r>
          </a:p>
          <a:p>
            <a:pPr algn="ctr"/>
            <a:endParaRPr lang="fr-FR" dirty="0">
              <a:solidFill>
                <a:schemeClr val="tx1"/>
              </a:solidFill>
            </a:endParaRPr>
          </a:p>
        </p:txBody>
      </p:sp>
      <p:sp>
        <p:nvSpPr>
          <p:cNvPr id="30" name="ZoneTexte 29"/>
          <p:cNvSpPr txBox="1"/>
          <p:nvPr/>
        </p:nvSpPr>
        <p:spPr>
          <a:xfrm>
            <a:off x="8648700" y="4743450"/>
            <a:ext cx="383438" cy="307777"/>
          </a:xfrm>
          <a:prstGeom prst="rect">
            <a:avLst/>
          </a:prstGeom>
          <a:noFill/>
        </p:spPr>
        <p:txBody>
          <a:bodyPr wrap="none" rtlCol="0">
            <a:spAutoFit/>
          </a:bodyPr>
          <a:lstStyle/>
          <a:p>
            <a:r>
              <a:rPr lang="en-US" dirty="0"/>
              <a:t>71</a:t>
            </a:r>
          </a:p>
        </p:txBody>
      </p:sp>
    </p:spTree>
    <p:extLst>
      <p:ext uri="{BB962C8B-B14F-4D97-AF65-F5344CB8AC3E}">
        <p14:creationId xmlns:p14="http://schemas.microsoft.com/office/powerpoint/2010/main" val="1093402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object 5">
            <a:extLst>
              <a:ext uri="{FF2B5EF4-FFF2-40B4-BE49-F238E27FC236}">
                <a16:creationId xmlns="" xmlns:a16="http://schemas.microsoft.com/office/drawing/2014/main" id="{D6FCFDB7-6C54-F995-EB57-79BE6699418D}"/>
              </a:ext>
            </a:extLst>
          </p:cNvPr>
          <p:cNvSpPr txBox="1"/>
          <p:nvPr/>
        </p:nvSpPr>
        <p:spPr>
          <a:xfrm>
            <a:off x="3318006" y="-122822"/>
            <a:ext cx="2875010" cy="586058"/>
          </a:xfrm>
          <a:prstGeom prst="rect">
            <a:avLst/>
          </a:prstGeom>
        </p:spPr>
        <p:txBody>
          <a:bodyPr vert="horz" wrap="square" lIns="0" tIns="62230" rIns="0" bIns="0" rtlCol="0">
            <a:spAutoFit/>
          </a:bodyPr>
          <a:lstStyle/>
          <a:p>
            <a:pPr marL="190500">
              <a:lnSpc>
                <a:spcPct val="100000"/>
              </a:lnSpc>
              <a:spcBef>
                <a:spcPts val="490"/>
              </a:spcBef>
              <a:tabLst>
                <a:tab pos="774700" algn="l"/>
                <a:tab pos="1203960" algn="l"/>
              </a:tabLst>
            </a:pPr>
            <a:endParaRPr sz="600" dirty="0">
              <a:latin typeface="Tahoma"/>
              <a:cs typeface="Tahoma"/>
            </a:endParaRPr>
          </a:p>
          <a:p>
            <a:pPr>
              <a:lnSpc>
                <a:spcPct val="100000"/>
              </a:lnSpc>
              <a:spcBef>
                <a:spcPts val="20"/>
              </a:spcBef>
            </a:pPr>
            <a:endParaRPr sz="800" dirty="0">
              <a:latin typeface="Tahoma"/>
              <a:cs typeface="Tahoma"/>
            </a:endParaRPr>
          </a:p>
          <a:p>
            <a:pPr marL="12700">
              <a:lnSpc>
                <a:spcPct val="100000"/>
              </a:lnSpc>
            </a:pPr>
            <a:r>
              <a:rPr sz="2000" spc="-35" dirty="0">
                <a:solidFill>
                  <a:srgbClr val="0070C0"/>
                </a:solidFill>
                <a:latin typeface="Tahoma"/>
                <a:cs typeface="Tahoma"/>
              </a:rPr>
              <a:t>Propriété</a:t>
            </a:r>
            <a:r>
              <a:rPr sz="2000" spc="-5" dirty="0">
                <a:solidFill>
                  <a:srgbClr val="0070C0"/>
                </a:solidFill>
                <a:latin typeface="Tahoma"/>
                <a:cs typeface="Tahoma"/>
              </a:rPr>
              <a:t> </a:t>
            </a:r>
            <a:r>
              <a:rPr sz="2000" spc="-55" dirty="0">
                <a:solidFill>
                  <a:srgbClr val="0070C0"/>
                </a:solidFill>
                <a:latin typeface="Tahoma"/>
                <a:cs typeface="Tahoma"/>
              </a:rPr>
              <a:t>barycentrique</a:t>
            </a:r>
            <a:endParaRPr sz="2000" dirty="0">
              <a:solidFill>
                <a:srgbClr val="0070C0"/>
              </a:solidFill>
              <a:latin typeface="Tahoma"/>
              <a:cs typeface="Tahoma"/>
            </a:endParaRPr>
          </a:p>
        </p:txBody>
      </p:sp>
      <p:pic>
        <p:nvPicPr>
          <p:cNvPr id="25" name="Image 24">
            <a:extLst>
              <a:ext uri="{FF2B5EF4-FFF2-40B4-BE49-F238E27FC236}">
                <a16:creationId xmlns="" xmlns:a16="http://schemas.microsoft.com/office/drawing/2014/main" id="{C1852B8B-97B8-5F80-2EA1-9BD77B13C725}"/>
              </a:ext>
            </a:extLst>
          </p:cNvPr>
          <p:cNvPicPr>
            <a:picLocks noChangeAspect="1"/>
          </p:cNvPicPr>
          <p:nvPr/>
        </p:nvPicPr>
        <p:blipFill>
          <a:blip r:embed="rId3"/>
          <a:stretch>
            <a:fillRect/>
          </a:stretch>
        </p:blipFill>
        <p:spPr>
          <a:xfrm>
            <a:off x="1987631" y="756265"/>
            <a:ext cx="5309443" cy="2695072"/>
          </a:xfrm>
          <a:prstGeom prst="rect">
            <a:avLst/>
          </a:prstGeom>
        </p:spPr>
      </p:pic>
      <p:pic>
        <p:nvPicPr>
          <p:cNvPr id="27" name="Image 26">
            <a:extLst>
              <a:ext uri="{FF2B5EF4-FFF2-40B4-BE49-F238E27FC236}">
                <a16:creationId xmlns="" xmlns:a16="http://schemas.microsoft.com/office/drawing/2014/main" id="{89164565-D3A4-0B7D-2FCB-328396059072}"/>
              </a:ext>
            </a:extLst>
          </p:cNvPr>
          <p:cNvPicPr>
            <a:picLocks noChangeAspect="1"/>
          </p:cNvPicPr>
          <p:nvPr/>
        </p:nvPicPr>
        <p:blipFill>
          <a:blip r:embed="rId4"/>
          <a:stretch>
            <a:fillRect/>
          </a:stretch>
        </p:blipFill>
        <p:spPr>
          <a:xfrm>
            <a:off x="1355833" y="3494289"/>
            <a:ext cx="6791325" cy="1276350"/>
          </a:xfrm>
          <a:prstGeom prst="rect">
            <a:avLst/>
          </a:prstGeom>
        </p:spPr>
      </p:pic>
      <p:sp>
        <p:nvSpPr>
          <p:cNvPr id="30" name="ZoneTexte 29"/>
          <p:cNvSpPr txBox="1"/>
          <p:nvPr/>
        </p:nvSpPr>
        <p:spPr>
          <a:xfrm>
            <a:off x="8648700" y="4743450"/>
            <a:ext cx="383438" cy="307777"/>
          </a:xfrm>
          <a:prstGeom prst="rect">
            <a:avLst/>
          </a:prstGeom>
          <a:noFill/>
        </p:spPr>
        <p:txBody>
          <a:bodyPr wrap="none" rtlCol="0">
            <a:spAutoFit/>
          </a:bodyPr>
          <a:lstStyle/>
          <a:p>
            <a:r>
              <a:rPr lang="en-US" dirty="0"/>
              <a:t>72</a:t>
            </a:r>
          </a:p>
        </p:txBody>
      </p:sp>
    </p:spTree>
    <p:extLst>
      <p:ext uri="{BB962C8B-B14F-4D97-AF65-F5344CB8AC3E}">
        <p14:creationId xmlns:p14="http://schemas.microsoft.com/office/powerpoint/2010/main" val="895865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Rectangle 28">
            <a:extLst>
              <a:ext uri="{FF2B5EF4-FFF2-40B4-BE49-F238E27FC236}">
                <a16:creationId xmlns="" xmlns:a16="http://schemas.microsoft.com/office/drawing/2014/main" id="{18A25F0F-29C8-7EA2-64AF-E52B14F82CC7}"/>
              </a:ext>
            </a:extLst>
          </p:cNvPr>
          <p:cNvSpPr/>
          <p:nvPr/>
        </p:nvSpPr>
        <p:spPr>
          <a:xfrm>
            <a:off x="7311277" y="347275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object 5">
            <a:extLst>
              <a:ext uri="{FF2B5EF4-FFF2-40B4-BE49-F238E27FC236}">
                <a16:creationId xmlns="" xmlns:a16="http://schemas.microsoft.com/office/drawing/2014/main" id="{D6FCFDB7-6C54-F995-EB57-79BE6699418D}"/>
              </a:ext>
            </a:extLst>
          </p:cNvPr>
          <p:cNvSpPr txBox="1"/>
          <p:nvPr/>
        </p:nvSpPr>
        <p:spPr>
          <a:xfrm>
            <a:off x="3265157" y="-72820"/>
            <a:ext cx="2875010" cy="586058"/>
          </a:xfrm>
          <a:prstGeom prst="rect">
            <a:avLst/>
          </a:prstGeom>
        </p:spPr>
        <p:txBody>
          <a:bodyPr vert="horz" wrap="square" lIns="0" tIns="62230" rIns="0" bIns="0" rtlCol="0">
            <a:spAutoFit/>
          </a:bodyPr>
          <a:lstStyle/>
          <a:p>
            <a:pPr marL="190500">
              <a:lnSpc>
                <a:spcPct val="100000"/>
              </a:lnSpc>
              <a:spcBef>
                <a:spcPts val="490"/>
              </a:spcBef>
              <a:tabLst>
                <a:tab pos="774700" algn="l"/>
                <a:tab pos="1203960" algn="l"/>
              </a:tabLst>
            </a:pPr>
            <a:endParaRPr sz="600" dirty="0">
              <a:latin typeface="Tahoma"/>
              <a:cs typeface="Tahoma"/>
            </a:endParaRPr>
          </a:p>
          <a:p>
            <a:pPr>
              <a:lnSpc>
                <a:spcPct val="100000"/>
              </a:lnSpc>
              <a:spcBef>
                <a:spcPts val="20"/>
              </a:spcBef>
            </a:pPr>
            <a:endParaRPr sz="800" dirty="0">
              <a:latin typeface="Tahoma"/>
              <a:cs typeface="Tahoma"/>
            </a:endParaRPr>
          </a:p>
          <a:p>
            <a:pPr marL="12700">
              <a:lnSpc>
                <a:spcPct val="100000"/>
              </a:lnSpc>
            </a:pPr>
            <a:r>
              <a:rPr sz="2000" spc="-35" dirty="0">
                <a:solidFill>
                  <a:srgbClr val="0070C0"/>
                </a:solidFill>
                <a:latin typeface="Tahoma"/>
                <a:cs typeface="Tahoma"/>
              </a:rPr>
              <a:t>Propriété</a:t>
            </a:r>
            <a:r>
              <a:rPr sz="2000" spc="-5" dirty="0">
                <a:solidFill>
                  <a:srgbClr val="0070C0"/>
                </a:solidFill>
                <a:latin typeface="Tahoma"/>
                <a:cs typeface="Tahoma"/>
              </a:rPr>
              <a:t> </a:t>
            </a:r>
            <a:r>
              <a:rPr sz="2000" spc="-55" dirty="0">
                <a:solidFill>
                  <a:srgbClr val="0070C0"/>
                </a:solidFill>
                <a:latin typeface="Tahoma"/>
                <a:cs typeface="Tahoma"/>
              </a:rPr>
              <a:t>barycentrique</a:t>
            </a:r>
            <a:endParaRPr sz="2000" dirty="0">
              <a:solidFill>
                <a:srgbClr val="0070C0"/>
              </a:solidFill>
              <a:latin typeface="Tahoma"/>
              <a:cs typeface="Tahoma"/>
            </a:endParaRPr>
          </a:p>
        </p:txBody>
      </p:sp>
      <p:pic>
        <p:nvPicPr>
          <p:cNvPr id="21" name="Image 20">
            <a:extLst>
              <a:ext uri="{FF2B5EF4-FFF2-40B4-BE49-F238E27FC236}">
                <a16:creationId xmlns="" xmlns:a16="http://schemas.microsoft.com/office/drawing/2014/main" id="{A9B91490-3810-940D-923C-4F669D67186E}"/>
              </a:ext>
            </a:extLst>
          </p:cNvPr>
          <p:cNvPicPr>
            <a:picLocks noChangeAspect="1"/>
          </p:cNvPicPr>
          <p:nvPr/>
        </p:nvPicPr>
        <p:blipFill>
          <a:blip r:embed="rId3"/>
          <a:stretch>
            <a:fillRect/>
          </a:stretch>
        </p:blipFill>
        <p:spPr>
          <a:xfrm>
            <a:off x="1604794" y="1190756"/>
            <a:ext cx="5877560" cy="3885208"/>
          </a:xfrm>
          <a:prstGeom prst="rect">
            <a:avLst/>
          </a:prstGeom>
        </p:spPr>
      </p:pic>
      <p:pic>
        <p:nvPicPr>
          <p:cNvPr id="31" name="Image 30">
            <a:extLst>
              <a:ext uri="{FF2B5EF4-FFF2-40B4-BE49-F238E27FC236}">
                <a16:creationId xmlns="" xmlns:a16="http://schemas.microsoft.com/office/drawing/2014/main" id="{75E993F5-11D2-B6F5-72D8-A1A3A5F7BC8A}"/>
              </a:ext>
            </a:extLst>
          </p:cNvPr>
          <p:cNvPicPr>
            <a:picLocks noChangeAspect="1"/>
          </p:cNvPicPr>
          <p:nvPr/>
        </p:nvPicPr>
        <p:blipFill>
          <a:blip r:embed="rId4"/>
          <a:stretch>
            <a:fillRect/>
          </a:stretch>
        </p:blipFill>
        <p:spPr>
          <a:xfrm>
            <a:off x="6597857" y="3051199"/>
            <a:ext cx="819150" cy="1474934"/>
          </a:xfrm>
          <a:prstGeom prst="rect">
            <a:avLst/>
          </a:prstGeom>
        </p:spPr>
      </p:pic>
      <p:pic>
        <p:nvPicPr>
          <p:cNvPr id="32" name="Image 31">
            <a:extLst>
              <a:ext uri="{FF2B5EF4-FFF2-40B4-BE49-F238E27FC236}">
                <a16:creationId xmlns="" xmlns:a16="http://schemas.microsoft.com/office/drawing/2014/main" id="{1C5FD2E6-0FD8-46A3-1491-F10A5EA04043}"/>
              </a:ext>
            </a:extLst>
          </p:cNvPr>
          <p:cNvPicPr>
            <a:picLocks noChangeAspect="1"/>
          </p:cNvPicPr>
          <p:nvPr/>
        </p:nvPicPr>
        <p:blipFill>
          <a:blip r:embed="rId4"/>
          <a:stretch>
            <a:fillRect/>
          </a:stretch>
        </p:blipFill>
        <p:spPr>
          <a:xfrm rot="5400000">
            <a:off x="6014109" y="3902081"/>
            <a:ext cx="819150" cy="1206562"/>
          </a:xfrm>
          <a:prstGeom prst="rect">
            <a:avLst/>
          </a:prstGeom>
        </p:spPr>
      </p:pic>
      <p:sp>
        <p:nvSpPr>
          <p:cNvPr id="30" name="ZoneTexte 29"/>
          <p:cNvSpPr txBox="1"/>
          <p:nvPr/>
        </p:nvSpPr>
        <p:spPr>
          <a:xfrm>
            <a:off x="8648700" y="4743450"/>
            <a:ext cx="383438" cy="307777"/>
          </a:xfrm>
          <a:prstGeom prst="rect">
            <a:avLst/>
          </a:prstGeom>
          <a:noFill/>
        </p:spPr>
        <p:txBody>
          <a:bodyPr wrap="none" rtlCol="0">
            <a:spAutoFit/>
          </a:bodyPr>
          <a:lstStyle/>
          <a:p>
            <a:r>
              <a:rPr lang="en-US" dirty="0"/>
              <a:t>73</a:t>
            </a:r>
          </a:p>
        </p:txBody>
      </p:sp>
      <p:sp>
        <p:nvSpPr>
          <p:cNvPr id="6" name="Rectangle 5">
            <a:extLst>
              <a:ext uri="{FF2B5EF4-FFF2-40B4-BE49-F238E27FC236}">
                <a16:creationId xmlns="" xmlns:a16="http://schemas.microsoft.com/office/drawing/2014/main" id="{6FEBC97C-09ED-A9DC-95AB-F46D38FF3570}"/>
              </a:ext>
            </a:extLst>
          </p:cNvPr>
          <p:cNvSpPr/>
          <p:nvPr/>
        </p:nvSpPr>
        <p:spPr>
          <a:xfrm rot="5400000">
            <a:off x="7403234" y="1999081"/>
            <a:ext cx="960011" cy="130854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5" name="Rectangle 24">
            <a:extLst>
              <a:ext uri="{FF2B5EF4-FFF2-40B4-BE49-F238E27FC236}">
                <a16:creationId xmlns="" xmlns:a16="http://schemas.microsoft.com/office/drawing/2014/main" id="{FBB28240-FCB4-DB4C-3999-1208F4264A67}"/>
              </a:ext>
            </a:extLst>
          </p:cNvPr>
          <p:cNvSpPr/>
          <p:nvPr/>
        </p:nvSpPr>
        <p:spPr>
          <a:xfrm>
            <a:off x="7082683" y="3498581"/>
            <a:ext cx="914400" cy="142467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7" name="Rectangle 26">
            <a:extLst>
              <a:ext uri="{FF2B5EF4-FFF2-40B4-BE49-F238E27FC236}">
                <a16:creationId xmlns="" xmlns:a16="http://schemas.microsoft.com/office/drawing/2014/main" id="{4A3825B1-59CF-368A-49E8-5A51D7A45202}"/>
              </a:ext>
            </a:extLst>
          </p:cNvPr>
          <p:cNvSpPr/>
          <p:nvPr/>
        </p:nvSpPr>
        <p:spPr>
          <a:xfrm rot="5400000">
            <a:off x="6768308" y="4144882"/>
            <a:ext cx="554705" cy="142467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4" name="ZoneTexte 33">
            <a:extLst>
              <a:ext uri="{FF2B5EF4-FFF2-40B4-BE49-F238E27FC236}">
                <a16:creationId xmlns="" xmlns:a16="http://schemas.microsoft.com/office/drawing/2014/main" id="{AC1034F7-A115-E2AE-E85F-DFBFA4D4E19F}"/>
              </a:ext>
            </a:extLst>
          </p:cNvPr>
          <p:cNvSpPr txBox="1"/>
          <p:nvPr/>
        </p:nvSpPr>
        <p:spPr>
          <a:xfrm>
            <a:off x="1285045" y="548113"/>
            <a:ext cx="6579704" cy="523220"/>
          </a:xfrm>
          <a:prstGeom prst="rect">
            <a:avLst/>
          </a:prstGeom>
          <a:noFill/>
        </p:spPr>
        <p:txBody>
          <a:bodyPr wrap="square">
            <a:spAutoFit/>
          </a:bodyPr>
          <a:lstStyle/>
          <a:p>
            <a:r>
              <a:rPr lang="fr-FR" dirty="0"/>
              <a:t>grâce au propriétés barycentriques on peut interpréter simultanément les lignes (points bleu) et les colonnes (points rouges)</a:t>
            </a:r>
          </a:p>
        </p:txBody>
      </p:sp>
    </p:spTree>
    <p:extLst>
      <p:ext uri="{BB962C8B-B14F-4D97-AF65-F5344CB8AC3E}">
        <p14:creationId xmlns:p14="http://schemas.microsoft.com/office/powerpoint/2010/main" val="2959461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object 5">
            <a:extLst>
              <a:ext uri="{FF2B5EF4-FFF2-40B4-BE49-F238E27FC236}">
                <a16:creationId xmlns="" xmlns:a16="http://schemas.microsoft.com/office/drawing/2014/main" id="{D6FCFDB7-6C54-F995-EB57-79BE6699418D}"/>
              </a:ext>
            </a:extLst>
          </p:cNvPr>
          <p:cNvSpPr txBox="1"/>
          <p:nvPr/>
        </p:nvSpPr>
        <p:spPr>
          <a:xfrm>
            <a:off x="3265157" y="-72820"/>
            <a:ext cx="2875010" cy="586058"/>
          </a:xfrm>
          <a:prstGeom prst="rect">
            <a:avLst/>
          </a:prstGeom>
        </p:spPr>
        <p:txBody>
          <a:bodyPr vert="horz" wrap="square" lIns="0" tIns="62230" rIns="0" bIns="0" rtlCol="0">
            <a:spAutoFit/>
          </a:bodyPr>
          <a:lstStyle/>
          <a:p>
            <a:pPr marL="190500">
              <a:lnSpc>
                <a:spcPct val="100000"/>
              </a:lnSpc>
              <a:spcBef>
                <a:spcPts val="490"/>
              </a:spcBef>
              <a:tabLst>
                <a:tab pos="774700" algn="l"/>
                <a:tab pos="1203960" algn="l"/>
              </a:tabLst>
            </a:pPr>
            <a:endParaRPr sz="600" dirty="0">
              <a:latin typeface="Tahoma"/>
              <a:cs typeface="Tahoma"/>
            </a:endParaRPr>
          </a:p>
          <a:p>
            <a:pPr>
              <a:lnSpc>
                <a:spcPct val="100000"/>
              </a:lnSpc>
              <a:spcBef>
                <a:spcPts val="20"/>
              </a:spcBef>
            </a:pPr>
            <a:endParaRPr sz="800" dirty="0">
              <a:latin typeface="Tahoma"/>
              <a:cs typeface="Tahoma"/>
            </a:endParaRPr>
          </a:p>
          <a:p>
            <a:pPr marL="12700">
              <a:lnSpc>
                <a:spcPct val="100000"/>
              </a:lnSpc>
            </a:pPr>
            <a:r>
              <a:rPr sz="2000" spc="-35" dirty="0">
                <a:solidFill>
                  <a:srgbClr val="0070C0"/>
                </a:solidFill>
                <a:latin typeface="Tahoma"/>
                <a:cs typeface="Tahoma"/>
              </a:rPr>
              <a:t>Propriété</a:t>
            </a:r>
            <a:r>
              <a:rPr sz="2000" spc="-5" dirty="0">
                <a:solidFill>
                  <a:srgbClr val="0070C0"/>
                </a:solidFill>
                <a:latin typeface="Tahoma"/>
                <a:cs typeface="Tahoma"/>
              </a:rPr>
              <a:t> </a:t>
            </a:r>
            <a:r>
              <a:rPr sz="2000" spc="-55" dirty="0">
                <a:solidFill>
                  <a:srgbClr val="0070C0"/>
                </a:solidFill>
                <a:latin typeface="Tahoma"/>
                <a:cs typeface="Tahoma"/>
              </a:rPr>
              <a:t>barycentrique</a:t>
            </a:r>
            <a:endParaRPr sz="2000" dirty="0">
              <a:solidFill>
                <a:srgbClr val="0070C0"/>
              </a:solidFill>
              <a:latin typeface="Tahoma"/>
              <a:cs typeface="Tahoma"/>
            </a:endParaRPr>
          </a:p>
        </p:txBody>
      </p:sp>
      <p:pic>
        <p:nvPicPr>
          <p:cNvPr id="21" name="Image 20">
            <a:extLst>
              <a:ext uri="{FF2B5EF4-FFF2-40B4-BE49-F238E27FC236}">
                <a16:creationId xmlns="" xmlns:a16="http://schemas.microsoft.com/office/drawing/2014/main" id="{C1449148-1326-7A13-9B06-0275FADF943D}"/>
              </a:ext>
            </a:extLst>
          </p:cNvPr>
          <p:cNvPicPr>
            <a:picLocks noChangeAspect="1"/>
          </p:cNvPicPr>
          <p:nvPr/>
        </p:nvPicPr>
        <p:blipFill>
          <a:blip r:embed="rId3"/>
          <a:stretch>
            <a:fillRect/>
          </a:stretch>
        </p:blipFill>
        <p:spPr>
          <a:xfrm>
            <a:off x="1781175" y="684220"/>
            <a:ext cx="5572125" cy="4287830"/>
          </a:xfrm>
          <a:prstGeom prst="rect">
            <a:avLst/>
          </a:prstGeom>
        </p:spPr>
      </p:pic>
      <p:sp>
        <p:nvSpPr>
          <p:cNvPr id="26" name="Rectangle 25">
            <a:extLst>
              <a:ext uri="{FF2B5EF4-FFF2-40B4-BE49-F238E27FC236}">
                <a16:creationId xmlns="" xmlns:a16="http://schemas.microsoft.com/office/drawing/2014/main" id="{38F0FFCA-1D20-2552-ED71-16894534B191}"/>
              </a:ext>
            </a:extLst>
          </p:cNvPr>
          <p:cNvSpPr/>
          <p:nvPr/>
        </p:nvSpPr>
        <p:spPr>
          <a:xfrm rot="5400000">
            <a:off x="6619070" y="3869979"/>
            <a:ext cx="960011" cy="130854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30" name="Image 29">
            <a:extLst>
              <a:ext uri="{FF2B5EF4-FFF2-40B4-BE49-F238E27FC236}">
                <a16:creationId xmlns="" xmlns:a16="http://schemas.microsoft.com/office/drawing/2014/main" id="{A6BE28E7-2EB1-2309-5CDB-843152D5404D}"/>
              </a:ext>
            </a:extLst>
          </p:cNvPr>
          <p:cNvPicPr>
            <a:picLocks noChangeAspect="1"/>
          </p:cNvPicPr>
          <p:nvPr/>
        </p:nvPicPr>
        <p:blipFill>
          <a:blip r:embed="rId4"/>
          <a:stretch>
            <a:fillRect/>
          </a:stretch>
        </p:blipFill>
        <p:spPr>
          <a:xfrm>
            <a:off x="6654922" y="3049423"/>
            <a:ext cx="819150" cy="1324058"/>
          </a:xfrm>
          <a:prstGeom prst="rect">
            <a:avLst/>
          </a:prstGeom>
        </p:spPr>
      </p:pic>
      <p:pic>
        <p:nvPicPr>
          <p:cNvPr id="31" name="Image 30">
            <a:extLst>
              <a:ext uri="{FF2B5EF4-FFF2-40B4-BE49-F238E27FC236}">
                <a16:creationId xmlns="" xmlns:a16="http://schemas.microsoft.com/office/drawing/2014/main" id="{A059E0A7-4D29-A1CA-7A58-BAC34E02F9E1}"/>
              </a:ext>
            </a:extLst>
          </p:cNvPr>
          <p:cNvPicPr>
            <a:picLocks noChangeAspect="1"/>
          </p:cNvPicPr>
          <p:nvPr/>
        </p:nvPicPr>
        <p:blipFill>
          <a:blip r:embed="rId4"/>
          <a:stretch>
            <a:fillRect/>
          </a:stretch>
        </p:blipFill>
        <p:spPr>
          <a:xfrm rot="5400000">
            <a:off x="6018879" y="3741120"/>
            <a:ext cx="819150" cy="1247775"/>
          </a:xfrm>
          <a:prstGeom prst="rect">
            <a:avLst/>
          </a:prstGeom>
        </p:spPr>
      </p:pic>
      <p:sp>
        <p:nvSpPr>
          <p:cNvPr id="32" name="ZoneTexte 31"/>
          <p:cNvSpPr txBox="1"/>
          <p:nvPr/>
        </p:nvSpPr>
        <p:spPr>
          <a:xfrm>
            <a:off x="8648700" y="4743450"/>
            <a:ext cx="383438" cy="307777"/>
          </a:xfrm>
          <a:prstGeom prst="rect">
            <a:avLst/>
          </a:prstGeom>
          <a:noFill/>
        </p:spPr>
        <p:txBody>
          <a:bodyPr wrap="none" rtlCol="0">
            <a:spAutoFit/>
          </a:bodyPr>
          <a:lstStyle/>
          <a:p>
            <a:r>
              <a:rPr lang="en-US" dirty="0"/>
              <a:t>74</a:t>
            </a:r>
          </a:p>
        </p:txBody>
      </p:sp>
    </p:spTree>
    <p:extLst>
      <p:ext uri="{BB962C8B-B14F-4D97-AF65-F5344CB8AC3E}">
        <p14:creationId xmlns:p14="http://schemas.microsoft.com/office/powerpoint/2010/main" val="1174225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192515" y="1579130"/>
            <a:ext cx="6108550" cy="1511400"/>
          </a:xfrm>
          <a:prstGeom prst="rect">
            <a:avLst/>
          </a:prstGeom>
        </p:spPr>
        <p:txBody>
          <a:bodyPr spcFirstLastPara="1" wrap="square" lIns="91425" tIns="91425" rIns="91425" bIns="91425" anchor="ctr" anchorCtr="0">
            <a:noAutofit/>
          </a:bodyPr>
          <a:lstStyle/>
          <a:p>
            <a:pPr marL="0" lvl="0" indent="0"/>
            <a:r>
              <a:rPr lang="fr-FR" sz="3200" b="1" spc="-35" dirty="0">
                <a:solidFill>
                  <a:schemeClr val="tx1"/>
                </a:solidFill>
              </a:rPr>
              <a:t>Aides</a:t>
            </a:r>
            <a:r>
              <a:rPr lang="fr-FR" sz="3200" b="1" spc="40" dirty="0">
                <a:solidFill>
                  <a:schemeClr val="tx1"/>
                </a:solidFill>
              </a:rPr>
              <a:t> </a:t>
            </a:r>
            <a:r>
              <a:rPr lang="fr-FR" sz="3200" b="1" spc="-65" dirty="0">
                <a:solidFill>
                  <a:schemeClr val="tx1"/>
                </a:solidFill>
              </a:rPr>
              <a:t>à</a:t>
            </a:r>
            <a:r>
              <a:rPr lang="fr-FR" sz="3200" b="1" spc="40" dirty="0">
                <a:solidFill>
                  <a:schemeClr val="tx1"/>
                </a:solidFill>
              </a:rPr>
              <a:t> </a:t>
            </a:r>
            <a:r>
              <a:rPr lang="fr-FR" sz="3200" b="1" spc="-30" dirty="0">
                <a:solidFill>
                  <a:schemeClr val="tx1"/>
                </a:solidFill>
              </a:rPr>
              <a:t>l’interprétation</a:t>
            </a:r>
            <a:endParaRPr lang="en-US" sz="3200" b="1" dirty="0">
              <a:solidFill>
                <a:schemeClr val="tx1"/>
              </a:solidFill>
            </a:endParaRPr>
          </a:p>
        </p:txBody>
      </p:sp>
      <p:sp>
        <p:nvSpPr>
          <p:cNvPr id="915" name="Google Shape;915;p40"/>
          <p:cNvSpPr txBox="1">
            <a:spLocks noGrp="1"/>
          </p:cNvSpPr>
          <p:nvPr>
            <p:ph type="title" idx="2"/>
          </p:nvPr>
        </p:nvSpPr>
        <p:spPr>
          <a:xfrm>
            <a:off x="1223515" y="157913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11</a:t>
            </a:r>
            <a:endParaRPr dirty="0">
              <a:solidFill>
                <a:schemeClr val="tx1"/>
              </a:solidFill>
            </a:endParaRPr>
          </a:p>
        </p:txBody>
      </p:sp>
      <p:grpSp>
        <p:nvGrpSpPr>
          <p:cNvPr id="916" name="Google Shape;916;p40"/>
          <p:cNvGrpSpPr/>
          <p:nvPr/>
        </p:nvGrpSpPr>
        <p:grpSpPr>
          <a:xfrm flipH="1">
            <a:off x="6775879" y="3868746"/>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75</a:t>
            </a:r>
          </a:p>
        </p:txBody>
      </p:sp>
    </p:spTree>
    <p:extLst>
      <p:ext uri="{BB962C8B-B14F-4D97-AF65-F5344CB8AC3E}">
        <p14:creationId xmlns:p14="http://schemas.microsoft.com/office/powerpoint/2010/main" val="19656531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82982"/>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object 3">
            <a:extLst>
              <a:ext uri="{FF2B5EF4-FFF2-40B4-BE49-F238E27FC236}">
                <a16:creationId xmlns="" xmlns:a16="http://schemas.microsoft.com/office/drawing/2014/main" id="{EB11CDF9-B91C-8A2B-18BF-26338E2529D7}"/>
              </a:ext>
            </a:extLst>
          </p:cNvPr>
          <p:cNvSpPr txBox="1">
            <a:spLocks noGrp="1"/>
          </p:cNvSpPr>
          <p:nvPr>
            <p:ph type="title"/>
          </p:nvPr>
        </p:nvSpPr>
        <p:spPr>
          <a:xfrm>
            <a:off x="839361" y="313489"/>
            <a:ext cx="7915404" cy="399468"/>
          </a:xfrm>
          <a:prstGeom prst="rect">
            <a:avLst/>
          </a:prstGeom>
        </p:spPr>
        <p:txBody>
          <a:bodyPr vert="horz" wrap="square" lIns="0" tIns="17145" rIns="0" bIns="0" rtlCol="0">
            <a:spAutoFit/>
          </a:bodyPr>
          <a:lstStyle/>
          <a:p>
            <a:pPr marL="12700">
              <a:lnSpc>
                <a:spcPct val="100000"/>
              </a:lnSpc>
              <a:spcBef>
                <a:spcPts val="135"/>
              </a:spcBef>
            </a:pPr>
            <a:r>
              <a:rPr lang="en-US" sz="2400" spc="-105" dirty="0" err="1">
                <a:solidFill>
                  <a:srgbClr val="0070C0"/>
                </a:solidFill>
              </a:rPr>
              <a:t>Q</a:t>
            </a:r>
            <a:r>
              <a:rPr sz="2400" spc="-35" dirty="0" err="1">
                <a:solidFill>
                  <a:srgbClr val="0070C0"/>
                </a:solidFill>
              </a:rPr>
              <a:t>ualité</a:t>
            </a:r>
            <a:r>
              <a:rPr sz="2400" spc="40" dirty="0">
                <a:solidFill>
                  <a:srgbClr val="0070C0"/>
                </a:solidFill>
              </a:rPr>
              <a:t> </a:t>
            </a:r>
            <a:r>
              <a:rPr sz="2400" spc="-85" dirty="0">
                <a:solidFill>
                  <a:srgbClr val="0070C0"/>
                </a:solidFill>
              </a:rPr>
              <a:t>de</a:t>
            </a:r>
            <a:r>
              <a:rPr sz="2400" spc="40" dirty="0">
                <a:solidFill>
                  <a:srgbClr val="0070C0"/>
                </a:solidFill>
              </a:rPr>
              <a:t> </a:t>
            </a:r>
            <a:r>
              <a:rPr sz="2400" spc="-60" dirty="0">
                <a:solidFill>
                  <a:srgbClr val="0070C0"/>
                </a:solidFill>
              </a:rPr>
              <a:t>représentation</a:t>
            </a:r>
          </a:p>
        </p:txBody>
      </p:sp>
      <p:pic>
        <p:nvPicPr>
          <p:cNvPr id="27" name="Image 26">
            <a:extLst>
              <a:ext uri="{FF2B5EF4-FFF2-40B4-BE49-F238E27FC236}">
                <a16:creationId xmlns="" xmlns:a16="http://schemas.microsoft.com/office/drawing/2014/main" id="{350FFA72-B774-A7BC-794E-1CAB8517DB5E}"/>
              </a:ext>
            </a:extLst>
          </p:cNvPr>
          <p:cNvPicPr>
            <a:picLocks noChangeAspect="1"/>
          </p:cNvPicPr>
          <p:nvPr/>
        </p:nvPicPr>
        <p:blipFill>
          <a:blip r:embed="rId3"/>
          <a:stretch>
            <a:fillRect/>
          </a:stretch>
        </p:blipFill>
        <p:spPr>
          <a:xfrm>
            <a:off x="666450" y="922009"/>
            <a:ext cx="8048625" cy="1132951"/>
          </a:xfrm>
          <a:prstGeom prst="rect">
            <a:avLst/>
          </a:prstGeom>
        </p:spPr>
      </p:pic>
      <p:pic>
        <p:nvPicPr>
          <p:cNvPr id="33" name="Image 32">
            <a:extLst>
              <a:ext uri="{FF2B5EF4-FFF2-40B4-BE49-F238E27FC236}">
                <a16:creationId xmlns="" xmlns:a16="http://schemas.microsoft.com/office/drawing/2014/main" id="{04EC0F88-7A32-C46A-E6DB-ACDC85B2B2B3}"/>
              </a:ext>
            </a:extLst>
          </p:cNvPr>
          <p:cNvPicPr>
            <a:picLocks noChangeAspect="1"/>
          </p:cNvPicPr>
          <p:nvPr/>
        </p:nvPicPr>
        <p:blipFill>
          <a:blip r:embed="rId4"/>
          <a:stretch>
            <a:fillRect/>
          </a:stretch>
        </p:blipFill>
        <p:spPr>
          <a:xfrm>
            <a:off x="2051851" y="1986079"/>
            <a:ext cx="4783945" cy="2092976"/>
          </a:xfrm>
          <a:prstGeom prst="rect">
            <a:avLst/>
          </a:prstGeom>
        </p:spPr>
      </p:pic>
      <p:sp>
        <p:nvSpPr>
          <p:cNvPr id="34" name="Rectangle 33">
            <a:extLst>
              <a:ext uri="{FF2B5EF4-FFF2-40B4-BE49-F238E27FC236}">
                <a16:creationId xmlns="" xmlns:a16="http://schemas.microsoft.com/office/drawing/2014/main" id="{3EA68A2A-D03E-F8CC-9FBE-5F9556F1DB45}"/>
              </a:ext>
            </a:extLst>
          </p:cNvPr>
          <p:cNvSpPr/>
          <p:nvPr/>
        </p:nvSpPr>
        <p:spPr>
          <a:xfrm rot="5400000">
            <a:off x="5785286" y="3077078"/>
            <a:ext cx="960011" cy="130854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36" name="Image 35">
            <a:extLst>
              <a:ext uri="{FF2B5EF4-FFF2-40B4-BE49-F238E27FC236}">
                <a16:creationId xmlns="" xmlns:a16="http://schemas.microsoft.com/office/drawing/2014/main" id="{359C4A52-6514-341D-E703-708268E33BA1}"/>
              </a:ext>
            </a:extLst>
          </p:cNvPr>
          <p:cNvPicPr>
            <a:picLocks noChangeAspect="1"/>
          </p:cNvPicPr>
          <p:nvPr/>
        </p:nvPicPr>
        <p:blipFill>
          <a:blip r:embed="rId5"/>
          <a:stretch>
            <a:fillRect/>
          </a:stretch>
        </p:blipFill>
        <p:spPr>
          <a:xfrm>
            <a:off x="432538" y="4017811"/>
            <a:ext cx="8048624" cy="816322"/>
          </a:xfrm>
          <a:prstGeom prst="rect">
            <a:avLst/>
          </a:prstGeom>
        </p:spPr>
      </p:pic>
      <p:sp>
        <p:nvSpPr>
          <p:cNvPr id="30" name="ZoneTexte 29"/>
          <p:cNvSpPr txBox="1"/>
          <p:nvPr/>
        </p:nvSpPr>
        <p:spPr>
          <a:xfrm>
            <a:off x="8648700" y="4743450"/>
            <a:ext cx="383438" cy="307777"/>
          </a:xfrm>
          <a:prstGeom prst="rect">
            <a:avLst/>
          </a:prstGeom>
          <a:noFill/>
        </p:spPr>
        <p:txBody>
          <a:bodyPr wrap="none" rtlCol="0">
            <a:spAutoFit/>
          </a:bodyPr>
          <a:lstStyle/>
          <a:p>
            <a:r>
              <a:rPr lang="en-US" dirty="0"/>
              <a:t>76</a:t>
            </a:r>
          </a:p>
        </p:txBody>
      </p:sp>
      <p:sp>
        <p:nvSpPr>
          <p:cNvPr id="2" name="Rectangle 1">
            <a:extLst>
              <a:ext uri="{FF2B5EF4-FFF2-40B4-BE49-F238E27FC236}">
                <a16:creationId xmlns="" xmlns:a16="http://schemas.microsoft.com/office/drawing/2014/main" id="{5735D9F2-14BA-50C8-B433-845F588C9FFC}"/>
              </a:ext>
            </a:extLst>
          </p:cNvPr>
          <p:cNvSpPr/>
          <p:nvPr/>
        </p:nvSpPr>
        <p:spPr>
          <a:xfrm rot="5400000">
            <a:off x="4408902" y="-2688839"/>
            <a:ext cx="326195" cy="7649403"/>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5" name="ZoneTexte 24">
            <a:extLst>
              <a:ext uri="{FF2B5EF4-FFF2-40B4-BE49-F238E27FC236}">
                <a16:creationId xmlns="" xmlns:a16="http://schemas.microsoft.com/office/drawing/2014/main" id="{4C8E67DC-5C7D-3612-1C5B-A26DD160AE80}"/>
              </a:ext>
            </a:extLst>
          </p:cNvPr>
          <p:cNvSpPr txBox="1"/>
          <p:nvPr/>
        </p:nvSpPr>
        <p:spPr>
          <a:xfrm>
            <a:off x="839361" y="786538"/>
            <a:ext cx="7443697" cy="584775"/>
          </a:xfrm>
          <a:prstGeom prst="rect">
            <a:avLst/>
          </a:prstGeom>
          <a:noFill/>
        </p:spPr>
        <p:txBody>
          <a:bodyPr wrap="square">
            <a:spAutoFit/>
          </a:bodyPr>
          <a:lstStyle/>
          <a:p>
            <a:r>
              <a:rPr lang="fr-FR" sz="1600" dirty="0">
                <a:solidFill>
                  <a:schemeClr val="tx1"/>
                </a:solidFill>
              </a:rPr>
              <a:t>La qualité de représentation d'un point est mesuré avec le même indicateur que le nuage du points :</a:t>
            </a:r>
          </a:p>
        </p:txBody>
      </p:sp>
    </p:spTree>
    <p:extLst>
      <p:ext uri="{BB962C8B-B14F-4D97-AF65-F5344CB8AC3E}">
        <p14:creationId xmlns:p14="http://schemas.microsoft.com/office/powerpoint/2010/main" val="3427451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object 3">
            <a:extLst>
              <a:ext uri="{FF2B5EF4-FFF2-40B4-BE49-F238E27FC236}">
                <a16:creationId xmlns="" xmlns:a16="http://schemas.microsoft.com/office/drawing/2014/main" id="{EB11CDF9-B91C-8A2B-18BF-26338E2529D7}"/>
              </a:ext>
            </a:extLst>
          </p:cNvPr>
          <p:cNvSpPr txBox="1">
            <a:spLocks noGrp="1"/>
          </p:cNvSpPr>
          <p:nvPr>
            <p:ph type="title"/>
          </p:nvPr>
        </p:nvSpPr>
        <p:spPr>
          <a:xfrm>
            <a:off x="996691" y="252409"/>
            <a:ext cx="7308532" cy="799578"/>
          </a:xfrm>
          <a:prstGeom prst="rect">
            <a:avLst/>
          </a:prstGeom>
        </p:spPr>
        <p:txBody>
          <a:bodyPr vert="horz" wrap="square" lIns="0" tIns="17145" rIns="0" bIns="0" rtlCol="0">
            <a:spAutoFit/>
          </a:bodyPr>
          <a:lstStyle/>
          <a:p>
            <a:pPr marL="12700">
              <a:spcBef>
                <a:spcPts val="135"/>
              </a:spcBef>
            </a:pPr>
            <a:r>
              <a:rPr lang="fr-FR" sz="2400" spc="-20" dirty="0">
                <a:solidFill>
                  <a:srgbClr val="0070C0"/>
                </a:solidFill>
                <a:latin typeface="Tahoma"/>
                <a:cs typeface="Tahoma"/>
              </a:rPr>
              <a:t>Qualité</a:t>
            </a:r>
            <a:r>
              <a:rPr lang="fr-FR" sz="2400" spc="25" dirty="0">
                <a:solidFill>
                  <a:srgbClr val="0070C0"/>
                </a:solidFill>
                <a:latin typeface="Tahoma"/>
                <a:cs typeface="Tahoma"/>
              </a:rPr>
              <a:t> </a:t>
            </a:r>
            <a:r>
              <a:rPr lang="fr-FR" sz="2400" spc="-85" dirty="0">
                <a:solidFill>
                  <a:srgbClr val="0070C0"/>
                </a:solidFill>
                <a:latin typeface="Tahoma"/>
                <a:cs typeface="Tahoma"/>
              </a:rPr>
              <a:t>de</a:t>
            </a:r>
            <a:r>
              <a:rPr lang="fr-FR" sz="2400" spc="30" dirty="0">
                <a:solidFill>
                  <a:srgbClr val="0070C0"/>
                </a:solidFill>
                <a:latin typeface="Tahoma"/>
                <a:cs typeface="Tahoma"/>
              </a:rPr>
              <a:t> </a:t>
            </a:r>
            <a:r>
              <a:rPr lang="fr-FR" sz="2400" spc="-60" dirty="0">
                <a:solidFill>
                  <a:srgbClr val="0070C0"/>
                </a:solidFill>
                <a:latin typeface="Tahoma"/>
                <a:cs typeface="Tahoma"/>
              </a:rPr>
              <a:t>représentation</a:t>
            </a:r>
            <a:r>
              <a:rPr lang="fr-FR" sz="2400" spc="25" dirty="0">
                <a:solidFill>
                  <a:srgbClr val="0070C0"/>
                </a:solidFill>
                <a:latin typeface="Tahoma"/>
                <a:cs typeface="Tahoma"/>
              </a:rPr>
              <a:t> </a:t>
            </a:r>
            <a:r>
              <a:rPr lang="fr-FR" sz="2400" spc="-105" dirty="0">
                <a:solidFill>
                  <a:srgbClr val="0070C0"/>
                </a:solidFill>
                <a:latin typeface="Tahoma"/>
                <a:cs typeface="Tahoma"/>
              </a:rPr>
              <a:t>:</a:t>
            </a:r>
            <a:r>
              <a:rPr lang="fr-FR" sz="2400" spc="30" dirty="0">
                <a:solidFill>
                  <a:srgbClr val="0070C0"/>
                </a:solidFill>
                <a:latin typeface="Tahoma"/>
                <a:cs typeface="Tahoma"/>
              </a:rPr>
              <a:t> </a:t>
            </a:r>
            <a:r>
              <a:rPr lang="fr-FR" sz="2400" spc="-75" dirty="0">
                <a:solidFill>
                  <a:srgbClr val="0070C0"/>
                </a:solidFill>
                <a:latin typeface="Tahoma"/>
                <a:cs typeface="Tahoma"/>
              </a:rPr>
              <a:t>exemple</a:t>
            </a:r>
            <a:r>
              <a:rPr lang="fr-FR" sz="2800" dirty="0">
                <a:latin typeface="Tahoma"/>
                <a:cs typeface="Tahoma"/>
              </a:rPr>
              <a:t/>
            </a:r>
            <a:br>
              <a:rPr lang="fr-FR" sz="2800" dirty="0">
                <a:latin typeface="Tahoma"/>
                <a:cs typeface="Tahoma"/>
              </a:rPr>
            </a:br>
            <a:endParaRPr spc="-60" dirty="0"/>
          </a:p>
        </p:txBody>
      </p:sp>
      <p:sp>
        <p:nvSpPr>
          <p:cNvPr id="34" name="Rectangle 33">
            <a:extLst>
              <a:ext uri="{FF2B5EF4-FFF2-40B4-BE49-F238E27FC236}">
                <a16:creationId xmlns="" xmlns:a16="http://schemas.microsoft.com/office/drawing/2014/main" id="{3EA68A2A-D03E-F8CC-9FBE-5F9556F1DB45}"/>
              </a:ext>
            </a:extLst>
          </p:cNvPr>
          <p:cNvSpPr/>
          <p:nvPr/>
        </p:nvSpPr>
        <p:spPr>
          <a:xfrm rot="5400000">
            <a:off x="5995644" y="3050018"/>
            <a:ext cx="960011" cy="130854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1" name="Image 20">
            <a:extLst>
              <a:ext uri="{FF2B5EF4-FFF2-40B4-BE49-F238E27FC236}">
                <a16:creationId xmlns="" xmlns:a16="http://schemas.microsoft.com/office/drawing/2014/main" id="{A3C7CE05-285D-C181-86BC-1199683DD6E9}"/>
              </a:ext>
            </a:extLst>
          </p:cNvPr>
          <p:cNvPicPr>
            <a:picLocks noChangeAspect="1"/>
          </p:cNvPicPr>
          <p:nvPr/>
        </p:nvPicPr>
        <p:blipFill>
          <a:blip r:embed="rId3"/>
          <a:stretch>
            <a:fillRect/>
          </a:stretch>
        </p:blipFill>
        <p:spPr>
          <a:xfrm>
            <a:off x="457200" y="981240"/>
            <a:ext cx="8288950" cy="3722793"/>
          </a:xfrm>
          <a:prstGeom prst="rect">
            <a:avLst/>
          </a:prstGeom>
        </p:spPr>
      </p:pic>
      <p:pic>
        <p:nvPicPr>
          <p:cNvPr id="26" name="Image 25">
            <a:extLst>
              <a:ext uri="{FF2B5EF4-FFF2-40B4-BE49-F238E27FC236}">
                <a16:creationId xmlns="" xmlns:a16="http://schemas.microsoft.com/office/drawing/2014/main" id="{66B85B77-24D1-02FD-ECB0-4DD60C7551DC}"/>
              </a:ext>
            </a:extLst>
          </p:cNvPr>
          <p:cNvPicPr>
            <a:picLocks noChangeAspect="1"/>
          </p:cNvPicPr>
          <p:nvPr/>
        </p:nvPicPr>
        <p:blipFill>
          <a:blip r:embed="rId4"/>
          <a:stretch>
            <a:fillRect/>
          </a:stretch>
        </p:blipFill>
        <p:spPr>
          <a:xfrm>
            <a:off x="1010812" y="3810250"/>
            <a:ext cx="7330999" cy="1093778"/>
          </a:xfrm>
          <a:prstGeom prst="rect">
            <a:avLst/>
          </a:prstGeom>
        </p:spPr>
      </p:pic>
      <p:sp>
        <p:nvSpPr>
          <p:cNvPr id="37" name="Rectangle 36">
            <a:extLst>
              <a:ext uri="{FF2B5EF4-FFF2-40B4-BE49-F238E27FC236}">
                <a16:creationId xmlns="" xmlns:a16="http://schemas.microsoft.com/office/drawing/2014/main" id="{81E11FA9-1022-25CE-31D7-0CA26B58CF4D}"/>
              </a:ext>
            </a:extLst>
          </p:cNvPr>
          <p:cNvSpPr/>
          <p:nvPr/>
        </p:nvSpPr>
        <p:spPr>
          <a:xfrm>
            <a:off x="-10111" y="915551"/>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0" name="ZoneTexte 29"/>
          <p:cNvSpPr txBox="1"/>
          <p:nvPr/>
        </p:nvSpPr>
        <p:spPr>
          <a:xfrm>
            <a:off x="8648700" y="4743450"/>
            <a:ext cx="383438" cy="307777"/>
          </a:xfrm>
          <a:prstGeom prst="rect">
            <a:avLst/>
          </a:prstGeom>
          <a:noFill/>
        </p:spPr>
        <p:txBody>
          <a:bodyPr wrap="none" rtlCol="0">
            <a:spAutoFit/>
          </a:bodyPr>
          <a:lstStyle/>
          <a:p>
            <a:r>
              <a:rPr lang="en-US" dirty="0"/>
              <a:t>77</a:t>
            </a:r>
          </a:p>
        </p:txBody>
      </p:sp>
      <p:sp>
        <p:nvSpPr>
          <p:cNvPr id="2" name="Rectangle 1">
            <a:extLst>
              <a:ext uri="{FF2B5EF4-FFF2-40B4-BE49-F238E27FC236}">
                <a16:creationId xmlns="" xmlns:a16="http://schemas.microsoft.com/office/drawing/2014/main" id="{6DCA9C68-FB7D-991C-BAD3-88ECD1BAF89B}"/>
              </a:ext>
            </a:extLst>
          </p:cNvPr>
          <p:cNvSpPr/>
          <p:nvPr/>
        </p:nvSpPr>
        <p:spPr>
          <a:xfrm>
            <a:off x="592534" y="1344841"/>
            <a:ext cx="2608206" cy="1717500"/>
          </a:xfrm>
          <a:prstGeom prst="rect">
            <a:avLst/>
          </a:prstGeom>
          <a:solidFill>
            <a:srgbClr val="FFFF99"/>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fr-FR" sz="1200" dirty="0">
                <a:solidFill>
                  <a:schemeClr val="tx1"/>
                </a:solidFill>
              </a:rPr>
              <a:t>Le point acide s’écart au profil moyen beaucoup plus le long de l’axe 1, car le long du 1 ère axe acide n’associe jamais au perçu sucre, alors que le long de l’axe 2 acide est associe quelque fois au perçu amer, donc l’écart au profil moyen est plus exprimer sur le 1 ère axe</a:t>
            </a:r>
          </a:p>
        </p:txBody>
      </p:sp>
    </p:spTree>
    <p:extLst>
      <p:ext uri="{BB962C8B-B14F-4D97-AF65-F5344CB8AC3E}">
        <p14:creationId xmlns:p14="http://schemas.microsoft.com/office/powerpoint/2010/main" val="2989597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object 3">
            <a:extLst>
              <a:ext uri="{FF2B5EF4-FFF2-40B4-BE49-F238E27FC236}">
                <a16:creationId xmlns="" xmlns:a16="http://schemas.microsoft.com/office/drawing/2014/main" id="{EB11CDF9-B91C-8A2B-18BF-26338E2529D7}"/>
              </a:ext>
            </a:extLst>
          </p:cNvPr>
          <p:cNvSpPr txBox="1">
            <a:spLocks noGrp="1"/>
          </p:cNvSpPr>
          <p:nvPr>
            <p:ph type="title"/>
          </p:nvPr>
        </p:nvSpPr>
        <p:spPr>
          <a:xfrm>
            <a:off x="1139655" y="358290"/>
            <a:ext cx="7308532" cy="1230465"/>
          </a:xfrm>
          <a:prstGeom prst="rect">
            <a:avLst/>
          </a:prstGeom>
        </p:spPr>
        <p:txBody>
          <a:bodyPr vert="horz" wrap="square" lIns="0" tIns="17145" rIns="0" bIns="0" rtlCol="0">
            <a:spAutoFit/>
          </a:bodyPr>
          <a:lstStyle/>
          <a:p>
            <a:pPr marL="12700">
              <a:spcBef>
                <a:spcPts val="135"/>
              </a:spcBef>
            </a:pPr>
            <a:r>
              <a:rPr lang="fr-FR" sz="2400" spc="-35" dirty="0">
                <a:solidFill>
                  <a:srgbClr val="0070C0"/>
                </a:solidFill>
                <a:latin typeface="Tahoma"/>
                <a:cs typeface="Tahoma"/>
              </a:rPr>
              <a:t>Aides</a:t>
            </a:r>
            <a:r>
              <a:rPr lang="fr-FR" sz="2400" spc="30" dirty="0">
                <a:solidFill>
                  <a:srgbClr val="0070C0"/>
                </a:solidFill>
                <a:latin typeface="Tahoma"/>
                <a:cs typeface="Tahoma"/>
              </a:rPr>
              <a:t> </a:t>
            </a:r>
            <a:r>
              <a:rPr lang="fr-FR" sz="2400" spc="-65" dirty="0">
                <a:solidFill>
                  <a:srgbClr val="0070C0"/>
                </a:solidFill>
                <a:latin typeface="Tahoma"/>
                <a:cs typeface="Tahoma"/>
              </a:rPr>
              <a:t>à</a:t>
            </a:r>
            <a:r>
              <a:rPr lang="fr-FR" sz="2400" spc="30" dirty="0">
                <a:solidFill>
                  <a:srgbClr val="0070C0"/>
                </a:solidFill>
                <a:latin typeface="Tahoma"/>
                <a:cs typeface="Tahoma"/>
              </a:rPr>
              <a:t> </a:t>
            </a:r>
            <a:r>
              <a:rPr lang="fr-FR" sz="2400" spc="-30" dirty="0">
                <a:solidFill>
                  <a:srgbClr val="0070C0"/>
                </a:solidFill>
                <a:latin typeface="Tahoma"/>
                <a:cs typeface="Tahoma"/>
              </a:rPr>
              <a:t>l’interprétation</a:t>
            </a:r>
            <a:r>
              <a:rPr lang="fr-FR" sz="2400" spc="25" dirty="0">
                <a:solidFill>
                  <a:srgbClr val="0070C0"/>
                </a:solidFill>
                <a:latin typeface="Tahoma"/>
                <a:cs typeface="Tahoma"/>
              </a:rPr>
              <a:t> </a:t>
            </a:r>
            <a:r>
              <a:rPr lang="fr-FR" sz="2400" spc="-105" dirty="0">
                <a:solidFill>
                  <a:srgbClr val="0070C0"/>
                </a:solidFill>
                <a:latin typeface="Tahoma"/>
                <a:cs typeface="Tahoma"/>
              </a:rPr>
              <a:t>:</a:t>
            </a:r>
            <a:r>
              <a:rPr lang="fr-FR" sz="2400" spc="30" dirty="0">
                <a:solidFill>
                  <a:srgbClr val="0070C0"/>
                </a:solidFill>
                <a:latin typeface="Tahoma"/>
                <a:cs typeface="Tahoma"/>
              </a:rPr>
              <a:t> </a:t>
            </a:r>
            <a:r>
              <a:rPr lang="fr-FR" sz="2400" spc="-25" dirty="0">
                <a:solidFill>
                  <a:srgbClr val="0070C0"/>
                </a:solidFill>
                <a:latin typeface="Tahoma"/>
                <a:cs typeface="Tahoma"/>
              </a:rPr>
              <a:t>contribution</a:t>
            </a: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endParaRPr spc="-60" dirty="0"/>
          </a:p>
        </p:txBody>
      </p:sp>
      <p:sp>
        <p:nvSpPr>
          <p:cNvPr id="34" name="Rectangle 33">
            <a:extLst>
              <a:ext uri="{FF2B5EF4-FFF2-40B4-BE49-F238E27FC236}">
                <a16:creationId xmlns="" xmlns:a16="http://schemas.microsoft.com/office/drawing/2014/main" id="{3EA68A2A-D03E-F8CC-9FBE-5F9556F1DB45}"/>
              </a:ext>
            </a:extLst>
          </p:cNvPr>
          <p:cNvSpPr/>
          <p:nvPr/>
        </p:nvSpPr>
        <p:spPr>
          <a:xfrm rot="5400000">
            <a:off x="5995644" y="3050018"/>
            <a:ext cx="960011" cy="130854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7" name="Rectangle 36">
            <a:extLst>
              <a:ext uri="{FF2B5EF4-FFF2-40B4-BE49-F238E27FC236}">
                <a16:creationId xmlns="" xmlns:a16="http://schemas.microsoft.com/office/drawing/2014/main" id="{81E11FA9-1022-25CE-31D7-0CA26B58CF4D}"/>
              </a:ext>
            </a:extLst>
          </p:cNvPr>
          <p:cNvSpPr/>
          <p:nvPr/>
        </p:nvSpPr>
        <p:spPr>
          <a:xfrm>
            <a:off x="-10111" y="915551"/>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5" name="Image 24">
            <a:extLst>
              <a:ext uri="{FF2B5EF4-FFF2-40B4-BE49-F238E27FC236}">
                <a16:creationId xmlns="" xmlns:a16="http://schemas.microsoft.com/office/drawing/2014/main" id="{783A73E5-F3E9-5D37-2594-81BEE6664D91}"/>
              </a:ext>
            </a:extLst>
          </p:cNvPr>
          <p:cNvPicPr>
            <a:picLocks noChangeAspect="1"/>
          </p:cNvPicPr>
          <p:nvPr/>
        </p:nvPicPr>
        <p:blipFill>
          <a:blip r:embed="rId3"/>
          <a:stretch>
            <a:fillRect/>
          </a:stretch>
        </p:blipFill>
        <p:spPr>
          <a:xfrm>
            <a:off x="721850" y="1061068"/>
            <a:ext cx="8076712" cy="3095625"/>
          </a:xfrm>
          <a:prstGeom prst="rect">
            <a:avLst/>
          </a:prstGeom>
        </p:spPr>
      </p:pic>
      <p:sp>
        <p:nvSpPr>
          <p:cNvPr id="30" name="ZoneTexte 29"/>
          <p:cNvSpPr txBox="1"/>
          <p:nvPr/>
        </p:nvSpPr>
        <p:spPr>
          <a:xfrm>
            <a:off x="8648700" y="4743450"/>
            <a:ext cx="383438" cy="307777"/>
          </a:xfrm>
          <a:prstGeom prst="rect">
            <a:avLst/>
          </a:prstGeom>
          <a:noFill/>
        </p:spPr>
        <p:txBody>
          <a:bodyPr wrap="none" rtlCol="0">
            <a:spAutoFit/>
          </a:bodyPr>
          <a:lstStyle/>
          <a:p>
            <a:r>
              <a:rPr lang="en-US" dirty="0"/>
              <a:t>78</a:t>
            </a:r>
          </a:p>
        </p:txBody>
      </p:sp>
    </p:spTree>
    <p:extLst>
      <p:ext uri="{BB962C8B-B14F-4D97-AF65-F5344CB8AC3E}">
        <p14:creationId xmlns:p14="http://schemas.microsoft.com/office/powerpoint/2010/main" val="2959976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object 3">
            <a:extLst>
              <a:ext uri="{FF2B5EF4-FFF2-40B4-BE49-F238E27FC236}">
                <a16:creationId xmlns="" xmlns:a16="http://schemas.microsoft.com/office/drawing/2014/main" id="{EB11CDF9-B91C-8A2B-18BF-26338E2529D7}"/>
              </a:ext>
            </a:extLst>
          </p:cNvPr>
          <p:cNvSpPr txBox="1">
            <a:spLocks noGrp="1"/>
          </p:cNvSpPr>
          <p:nvPr>
            <p:ph type="title"/>
          </p:nvPr>
        </p:nvSpPr>
        <p:spPr>
          <a:xfrm>
            <a:off x="929247" y="443932"/>
            <a:ext cx="7308532" cy="1710084"/>
          </a:xfrm>
          <a:prstGeom prst="rect">
            <a:avLst/>
          </a:prstGeom>
        </p:spPr>
        <p:txBody>
          <a:bodyPr vert="horz" wrap="square" lIns="0" tIns="17145" rIns="0" bIns="0" rtlCol="0">
            <a:spAutoFit/>
          </a:bodyPr>
          <a:lstStyle/>
          <a:p>
            <a:pPr marL="12700">
              <a:spcBef>
                <a:spcPts val="135"/>
              </a:spcBef>
            </a:pPr>
            <a:r>
              <a:rPr lang="fr-FR" sz="2400" spc="-45" dirty="0">
                <a:solidFill>
                  <a:srgbClr val="0070C0"/>
                </a:solidFill>
                <a:latin typeface="Tahoma"/>
                <a:cs typeface="Tahoma"/>
              </a:rPr>
              <a:t>Equivalence</a:t>
            </a:r>
            <a:r>
              <a:rPr lang="fr-FR" sz="2400" spc="10" dirty="0">
                <a:solidFill>
                  <a:srgbClr val="0070C0"/>
                </a:solidFill>
                <a:latin typeface="Tahoma"/>
                <a:cs typeface="Tahoma"/>
              </a:rPr>
              <a:t> </a:t>
            </a:r>
            <a:r>
              <a:rPr lang="fr-FR" sz="2400" spc="-35" dirty="0">
                <a:solidFill>
                  <a:srgbClr val="0070C0"/>
                </a:solidFill>
                <a:latin typeface="Tahoma"/>
                <a:cs typeface="Tahoma"/>
              </a:rPr>
              <a:t>distributionnelle</a:t>
            </a: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endParaRPr spc="-60" dirty="0"/>
          </a:p>
        </p:txBody>
      </p:sp>
      <p:sp>
        <p:nvSpPr>
          <p:cNvPr id="34" name="Rectangle 33">
            <a:extLst>
              <a:ext uri="{FF2B5EF4-FFF2-40B4-BE49-F238E27FC236}">
                <a16:creationId xmlns="" xmlns:a16="http://schemas.microsoft.com/office/drawing/2014/main" id="{3EA68A2A-D03E-F8CC-9FBE-5F9556F1DB45}"/>
              </a:ext>
            </a:extLst>
          </p:cNvPr>
          <p:cNvSpPr/>
          <p:nvPr/>
        </p:nvSpPr>
        <p:spPr>
          <a:xfrm rot="5400000">
            <a:off x="5995644" y="3050018"/>
            <a:ext cx="960011" cy="130854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7" name="Rectangle 36">
            <a:extLst>
              <a:ext uri="{FF2B5EF4-FFF2-40B4-BE49-F238E27FC236}">
                <a16:creationId xmlns="" xmlns:a16="http://schemas.microsoft.com/office/drawing/2014/main" id="{81E11FA9-1022-25CE-31D7-0CA26B58CF4D}"/>
              </a:ext>
            </a:extLst>
          </p:cNvPr>
          <p:cNvSpPr/>
          <p:nvPr/>
        </p:nvSpPr>
        <p:spPr>
          <a:xfrm>
            <a:off x="-10111" y="915551"/>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1" name="Image 20">
            <a:extLst>
              <a:ext uri="{FF2B5EF4-FFF2-40B4-BE49-F238E27FC236}">
                <a16:creationId xmlns="" xmlns:a16="http://schemas.microsoft.com/office/drawing/2014/main" id="{6FC759FB-5F50-C7E4-DFC6-209BE8389928}"/>
              </a:ext>
            </a:extLst>
          </p:cNvPr>
          <p:cNvPicPr>
            <a:picLocks noChangeAspect="1"/>
          </p:cNvPicPr>
          <p:nvPr/>
        </p:nvPicPr>
        <p:blipFill>
          <a:blip r:embed="rId3"/>
          <a:stretch>
            <a:fillRect/>
          </a:stretch>
        </p:blipFill>
        <p:spPr>
          <a:xfrm>
            <a:off x="351285" y="1362695"/>
            <a:ext cx="8277225" cy="1600200"/>
          </a:xfrm>
          <a:prstGeom prst="rect">
            <a:avLst/>
          </a:prstGeom>
        </p:spPr>
      </p:pic>
      <p:sp>
        <p:nvSpPr>
          <p:cNvPr id="26" name="Rectangle 25">
            <a:extLst>
              <a:ext uri="{FF2B5EF4-FFF2-40B4-BE49-F238E27FC236}">
                <a16:creationId xmlns="" xmlns:a16="http://schemas.microsoft.com/office/drawing/2014/main" id="{BD91070F-1555-80DB-0653-2344CE17D189}"/>
              </a:ext>
            </a:extLst>
          </p:cNvPr>
          <p:cNvSpPr/>
          <p:nvPr/>
        </p:nvSpPr>
        <p:spPr>
          <a:xfrm rot="5400000">
            <a:off x="4009893" y="-105458"/>
            <a:ext cx="960011" cy="6189887"/>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1" name="ZoneTexte 30"/>
          <p:cNvSpPr txBox="1"/>
          <p:nvPr/>
        </p:nvSpPr>
        <p:spPr>
          <a:xfrm>
            <a:off x="8658225" y="4743450"/>
            <a:ext cx="383438" cy="307777"/>
          </a:xfrm>
          <a:prstGeom prst="rect">
            <a:avLst/>
          </a:prstGeom>
          <a:noFill/>
        </p:spPr>
        <p:txBody>
          <a:bodyPr wrap="none" rtlCol="0">
            <a:spAutoFit/>
          </a:bodyPr>
          <a:lstStyle/>
          <a:p>
            <a:r>
              <a:rPr lang="en-US" dirty="0"/>
              <a:t>79</a:t>
            </a:r>
          </a:p>
        </p:txBody>
      </p:sp>
    </p:spTree>
    <p:extLst>
      <p:ext uri="{BB962C8B-B14F-4D97-AF65-F5344CB8AC3E}">
        <p14:creationId xmlns:p14="http://schemas.microsoft.com/office/powerpoint/2010/main" val="3751403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Probléme</a:t>
            </a:r>
            <a:endParaRP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787" y="1017725"/>
            <a:ext cx="5775223" cy="3770175"/>
          </a:xfrm>
          <a:prstGeom prst="rect">
            <a:avLst/>
          </a:prstGeom>
          <a:effectLst>
            <a:outerShdw blurRad="50800" dist="38100" dir="2700000" algn="tl" rotWithShape="0">
              <a:prstClr val="black">
                <a:alpha val="40000"/>
              </a:prstClr>
            </a:outerShdw>
          </a:effectLst>
        </p:spPr>
      </p:pic>
      <p:sp>
        <p:nvSpPr>
          <p:cNvPr id="6" name="ZoneTexte 5"/>
          <p:cNvSpPr txBox="1"/>
          <p:nvPr/>
        </p:nvSpPr>
        <p:spPr>
          <a:xfrm>
            <a:off x="6369653" y="1801626"/>
            <a:ext cx="2514600" cy="1631216"/>
          </a:xfrm>
          <a:prstGeom prst="rect">
            <a:avLst/>
          </a:prstGeom>
          <a:noFill/>
        </p:spPr>
        <p:txBody>
          <a:bodyPr wrap="square" rtlCol="0">
            <a:spAutoFit/>
          </a:bodyPr>
          <a:lstStyle/>
          <a:p>
            <a:r>
              <a:rPr lang="en-US" sz="2000" dirty="0"/>
              <a:t>Y-a-t-</a:t>
            </a:r>
            <a:r>
              <a:rPr lang="en-US" sz="2000" dirty="0" err="1"/>
              <a:t>il</a:t>
            </a:r>
            <a:r>
              <a:rPr lang="en-US" sz="2000" dirty="0"/>
              <a:t> </a:t>
            </a:r>
            <a:r>
              <a:rPr lang="en-US" sz="2000" dirty="0" err="1"/>
              <a:t>une</a:t>
            </a:r>
            <a:r>
              <a:rPr lang="en-US" sz="2000" dirty="0"/>
              <a:t> lien entre CSP á 8 </a:t>
            </a:r>
            <a:r>
              <a:rPr lang="en-US" sz="2000" dirty="0" err="1"/>
              <a:t>modalités</a:t>
            </a:r>
            <a:r>
              <a:rPr lang="en-US" sz="2000" dirty="0"/>
              <a:t> el le mode de </a:t>
            </a:r>
            <a:r>
              <a:rPr lang="en-US" sz="2000" dirty="0" err="1"/>
              <a:t>vacances</a:t>
            </a:r>
            <a:r>
              <a:rPr lang="en-US" sz="2000" dirty="0"/>
              <a:t> á 9 </a:t>
            </a:r>
            <a:r>
              <a:rPr lang="en-US" sz="2000" dirty="0" err="1"/>
              <a:t>modalité</a:t>
            </a:r>
            <a:r>
              <a:rPr lang="en-US" sz="2000" dirty="0"/>
              <a:t>?</a:t>
            </a:r>
          </a:p>
        </p:txBody>
      </p:sp>
      <p:sp>
        <p:nvSpPr>
          <p:cNvPr id="2" name="ZoneTexte 1"/>
          <p:cNvSpPr txBox="1"/>
          <p:nvPr/>
        </p:nvSpPr>
        <p:spPr>
          <a:xfrm>
            <a:off x="131670" y="577486"/>
            <a:ext cx="2093843" cy="307777"/>
          </a:xfrm>
          <a:prstGeom prst="rect">
            <a:avLst/>
          </a:prstGeom>
          <a:noFill/>
        </p:spPr>
        <p:txBody>
          <a:bodyPr wrap="none" rtlCol="0">
            <a:spAutoFit/>
          </a:bodyPr>
          <a:lstStyle/>
          <a:p>
            <a:pPr marL="0" lvl="0" indent="0"/>
            <a:r>
              <a:rPr lang="en-US" dirty="0"/>
              <a:t>Tableau de contingence</a:t>
            </a:r>
          </a:p>
        </p:txBody>
      </p:sp>
      <p:cxnSp>
        <p:nvCxnSpPr>
          <p:cNvPr id="5" name="Connecteur en arc 4"/>
          <p:cNvCxnSpPr>
            <a:stCxn id="4" idx="0"/>
            <a:endCxn id="2" idx="3"/>
          </p:cNvCxnSpPr>
          <p:nvPr/>
        </p:nvCxnSpPr>
        <p:spPr>
          <a:xfrm rot="16200000" flipV="1">
            <a:off x="2591281" y="365607"/>
            <a:ext cx="286350" cy="101788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8648700" y="4743450"/>
            <a:ext cx="284052" cy="307777"/>
          </a:xfrm>
          <a:prstGeom prst="rect">
            <a:avLst/>
          </a:prstGeom>
          <a:noFill/>
        </p:spPr>
        <p:txBody>
          <a:bodyPr wrap="none" rtlCol="0">
            <a:spAutoFit/>
          </a:bodyPr>
          <a:lstStyle/>
          <a:p>
            <a:r>
              <a:rPr lang="en-US" dirty="0"/>
              <a:t>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object 3">
            <a:extLst>
              <a:ext uri="{FF2B5EF4-FFF2-40B4-BE49-F238E27FC236}">
                <a16:creationId xmlns="" xmlns:a16="http://schemas.microsoft.com/office/drawing/2014/main" id="{EB11CDF9-B91C-8A2B-18BF-26338E2529D7}"/>
              </a:ext>
            </a:extLst>
          </p:cNvPr>
          <p:cNvSpPr txBox="1">
            <a:spLocks noGrp="1"/>
          </p:cNvSpPr>
          <p:nvPr>
            <p:ph type="title"/>
          </p:nvPr>
        </p:nvSpPr>
        <p:spPr>
          <a:xfrm>
            <a:off x="1037288" y="310544"/>
            <a:ext cx="7308532" cy="2140971"/>
          </a:xfrm>
          <a:prstGeom prst="rect">
            <a:avLst/>
          </a:prstGeom>
        </p:spPr>
        <p:txBody>
          <a:bodyPr vert="horz" wrap="square" lIns="0" tIns="17145" rIns="0" bIns="0" rtlCol="0">
            <a:spAutoFit/>
          </a:bodyPr>
          <a:lstStyle/>
          <a:p>
            <a:pPr marL="12700">
              <a:spcBef>
                <a:spcPts val="135"/>
              </a:spcBef>
            </a:pPr>
            <a:r>
              <a:rPr lang="fr-FR" sz="2400" spc="-55" dirty="0">
                <a:solidFill>
                  <a:srgbClr val="0070C0"/>
                </a:solidFill>
                <a:latin typeface="Tahoma"/>
                <a:cs typeface="Tahoma"/>
              </a:rPr>
              <a:t>Nombre</a:t>
            </a:r>
            <a:r>
              <a:rPr lang="fr-FR" sz="2400" spc="25" dirty="0">
                <a:solidFill>
                  <a:srgbClr val="0070C0"/>
                </a:solidFill>
                <a:latin typeface="Tahoma"/>
                <a:cs typeface="Tahoma"/>
              </a:rPr>
              <a:t> </a:t>
            </a:r>
            <a:r>
              <a:rPr lang="fr-FR" sz="2400" spc="-55" dirty="0">
                <a:solidFill>
                  <a:srgbClr val="0070C0"/>
                </a:solidFill>
                <a:latin typeface="Tahoma"/>
                <a:cs typeface="Tahoma"/>
              </a:rPr>
              <a:t>maximum</a:t>
            </a:r>
            <a:r>
              <a:rPr lang="fr-FR" sz="2400" spc="30" dirty="0">
                <a:solidFill>
                  <a:srgbClr val="0070C0"/>
                </a:solidFill>
                <a:latin typeface="Tahoma"/>
                <a:cs typeface="Tahoma"/>
              </a:rPr>
              <a:t> </a:t>
            </a:r>
            <a:r>
              <a:rPr lang="fr-FR" sz="2400" spc="-50" dirty="0">
                <a:solidFill>
                  <a:srgbClr val="0070C0"/>
                </a:solidFill>
                <a:latin typeface="Tahoma"/>
                <a:cs typeface="Tahoma"/>
              </a:rPr>
              <a:t>d’axes</a:t>
            </a:r>
            <a:r>
              <a:rPr lang="fr-FR" sz="2400" spc="30" dirty="0">
                <a:solidFill>
                  <a:srgbClr val="0070C0"/>
                </a:solidFill>
                <a:latin typeface="Tahoma"/>
                <a:cs typeface="Tahoma"/>
              </a:rPr>
              <a:t> </a:t>
            </a:r>
            <a:r>
              <a:rPr lang="fr-FR" sz="2400" spc="-40" dirty="0">
                <a:solidFill>
                  <a:srgbClr val="0070C0"/>
                </a:solidFill>
                <a:latin typeface="Tahoma"/>
                <a:cs typeface="Tahoma"/>
              </a:rPr>
              <a:t>et</a:t>
            </a:r>
            <a:r>
              <a:rPr lang="fr-FR" sz="2400" spc="30" dirty="0">
                <a:solidFill>
                  <a:srgbClr val="0070C0"/>
                </a:solidFill>
                <a:latin typeface="Tahoma"/>
                <a:cs typeface="Tahoma"/>
              </a:rPr>
              <a:t> </a:t>
            </a:r>
            <a:r>
              <a:rPr lang="fr-FR" sz="2400" spc="90" dirty="0">
                <a:solidFill>
                  <a:srgbClr val="0070C0"/>
                </a:solidFill>
                <a:latin typeface="Tahoma"/>
                <a:cs typeface="Tahoma"/>
              </a:rPr>
              <a:t>V</a:t>
            </a:r>
            <a:r>
              <a:rPr lang="fr-FR" sz="2400" spc="30" dirty="0">
                <a:solidFill>
                  <a:srgbClr val="0070C0"/>
                </a:solidFill>
                <a:latin typeface="Tahoma"/>
                <a:cs typeface="Tahoma"/>
              </a:rPr>
              <a:t> </a:t>
            </a:r>
            <a:r>
              <a:rPr lang="fr-FR" sz="2400" spc="-85" dirty="0">
                <a:solidFill>
                  <a:srgbClr val="0070C0"/>
                </a:solidFill>
                <a:latin typeface="Tahoma"/>
                <a:cs typeface="Tahoma"/>
              </a:rPr>
              <a:t>de</a:t>
            </a:r>
            <a:r>
              <a:rPr lang="fr-FR" sz="2400" spc="30" dirty="0">
                <a:solidFill>
                  <a:srgbClr val="0070C0"/>
                </a:solidFill>
                <a:latin typeface="Tahoma"/>
                <a:cs typeface="Tahoma"/>
              </a:rPr>
              <a:t> </a:t>
            </a:r>
            <a:r>
              <a:rPr lang="fr-FR" sz="2400" spc="-45" dirty="0">
                <a:solidFill>
                  <a:srgbClr val="0070C0"/>
                </a:solidFill>
                <a:latin typeface="Tahoma"/>
                <a:cs typeface="Tahoma"/>
              </a:rPr>
              <a:t>Cramer</a:t>
            </a: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endParaRPr spc="-60" dirty="0"/>
          </a:p>
        </p:txBody>
      </p:sp>
      <p:sp>
        <p:nvSpPr>
          <p:cNvPr id="34" name="Rectangle 33">
            <a:extLst>
              <a:ext uri="{FF2B5EF4-FFF2-40B4-BE49-F238E27FC236}">
                <a16:creationId xmlns="" xmlns:a16="http://schemas.microsoft.com/office/drawing/2014/main" id="{3EA68A2A-D03E-F8CC-9FBE-5F9556F1DB45}"/>
              </a:ext>
            </a:extLst>
          </p:cNvPr>
          <p:cNvSpPr/>
          <p:nvPr/>
        </p:nvSpPr>
        <p:spPr>
          <a:xfrm rot="5400000">
            <a:off x="5995644" y="3050018"/>
            <a:ext cx="960011" cy="130854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7" name="Rectangle 36">
            <a:extLst>
              <a:ext uri="{FF2B5EF4-FFF2-40B4-BE49-F238E27FC236}">
                <a16:creationId xmlns="" xmlns:a16="http://schemas.microsoft.com/office/drawing/2014/main" id="{81E11FA9-1022-25CE-31D7-0CA26B58CF4D}"/>
              </a:ext>
            </a:extLst>
          </p:cNvPr>
          <p:cNvSpPr/>
          <p:nvPr/>
        </p:nvSpPr>
        <p:spPr>
          <a:xfrm>
            <a:off x="-10111" y="915551"/>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6" name="Rectangle 25">
            <a:extLst>
              <a:ext uri="{FF2B5EF4-FFF2-40B4-BE49-F238E27FC236}">
                <a16:creationId xmlns="" xmlns:a16="http://schemas.microsoft.com/office/drawing/2014/main" id="{BD91070F-1555-80DB-0653-2344CE17D189}"/>
              </a:ext>
            </a:extLst>
          </p:cNvPr>
          <p:cNvSpPr/>
          <p:nvPr/>
        </p:nvSpPr>
        <p:spPr>
          <a:xfrm rot="5400000">
            <a:off x="4009893" y="-105458"/>
            <a:ext cx="960011" cy="6189887"/>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5" name="Image 24">
            <a:extLst>
              <a:ext uri="{FF2B5EF4-FFF2-40B4-BE49-F238E27FC236}">
                <a16:creationId xmlns="" xmlns:a16="http://schemas.microsoft.com/office/drawing/2014/main" id="{9B5A61D4-0684-5024-0EC1-75585FC56480}"/>
              </a:ext>
            </a:extLst>
          </p:cNvPr>
          <p:cNvPicPr>
            <a:picLocks noChangeAspect="1"/>
          </p:cNvPicPr>
          <p:nvPr/>
        </p:nvPicPr>
        <p:blipFill>
          <a:blip r:embed="rId3"/>
          <a:stretch>
            <a:fillRect/>
          </a:stretch>
        </p:blipFill>
        <p:spPr>
          <a:xfrm>
            <a:off x="1139658" y="817883"/>
            <a:ext cx="7420882" cy="4087702"/>
          </a:xfrm>
          <a:prstGeom prst="rect">
            <a:avLst/>
          </a:prstGeom>
        </p:spPr>
      </p:pic>
      <p:sp>
        <p:nvSpPr>
          <p:cNvPr id="30" name="ZoneTexte 29"/>
          <p:cNvSpPr txBox="1"/>
          <p:nvPr/>
        </p:nvSpPr>
        <p:spPr>
          <a:xfrm>
            <a:off x="8648700" y="4743450"/>
            <a:ext cx="383438" cy="307777"/>
          </a:xfrm>
          <a:prstGeom prst="rect">
            <a:avLst/>
          </a:prstGeom>
          <a:noFill/>
        </p:spPr>
        <p:txBody>
          <a:bodyPr wrap="none" rtlCol="0">
            <a:spAutoFit/>
          </a:bodyPr>
          <a:lstStyle/>
          <a:p>
            <a:r>
              <a:rPr lang="en-US" dirty="0"/>
              <a:t>80</a:t>
            </a:r>
          </a:p>
        </p:txBody>
      </p:sp>
    </p:spTree>
    <p:extLst>
      <p:ext uri="{BB962C8B-B14F-4D97-AF65-F5344CB8AC3E}">
        <p14:creationId xmlns:p14="http://schemas.microsoft.com/office/powerpoint/2010/main" val="384005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object 3">
            <a:extLst>
              <a:ext uri="{FF2B5EF4-FFF2-40B4-BE49-F238E27FC236}">
                <a16:creationId xmlns="" xmlns:a16="http://schemas.microsoft.com/office/drawing/2014/main" id="{EB11CDF9-B91C-8A2B-18BF-26338E2529D7}"/>
              </a:ext>
            </a:extLst>
          </p:cNvPr>
          <p:cNvSpPr txBox="1">
            <a:spLocks noGrp="1"/>
          </p:cNvSpPr>
          <p:nvPr>
            <p:ph type="title"/>
          </p:nvPr>
        </p:nvSpPr>
        <p:spPr>
          <a:xfrm>
            <a:off x="940370" y="31157"/>
            <a:ext cx="7308532" cy="2571858"/>
          </a:xfrm>
          <a:prstGeom prst="rect">
            <a:avLst/>
          </a:prstGeom>
        </p:spPr>
        <p:txBody>
          <a:bodyPr vert="horz" wrap="square" lIns="0" tIns="17145" rIns="0" bIns="0" rtlCol="0">
            <a:spAutoFit/>
          </a:bodyPr>
          <a:lstStyle/>
          <a:p>
            <a:pPr marL="12700">
              <a:spcBef>
                <a:spcPts val="135"/>
              </a:spcBef>
            </a:pPr>
            <a:r>
              <a:rPr lang="fr-FR" sz="2400" spc="-5" dirty="0">
                <a:solidFill>
                  <a:srgbClr val="0070C0"/>
                </a:solidFill>
                <a:latin typeface="Tahoma"/>
                <a:cs typeface="Tahoma"/>
              </a:rPr>
              <a:t>Bilan</a:t>
            </a:r>
            <a:r>
              <a:rPr lang="fr-FR" sz="2400" spc="5" dirty="0">
                <a:solidFill>
                  <a:srgbClr val="0070C0"/>
                </a:solidFill>
                <a:latin typeface="Tahoma"/>
                <a:cs typeface="Tahoma"/>
              </a:rPr>
              <a:t> </a:t>
            </a:r>
            <a:r>
              <a:rPr lang="fr-FR" sz="2400" spc="-60" dirty="0">
                <a:solidFill>
                  <a:srgbClr val="0070C0"/>
                </a:solidFill>
                <a:latin typeface="Tahoma"/>
                <a:cs typeface="Tahoma"/>
              </a:rPr>
              <a:t>sur</a:t>
            </a:r>
            <a:r>
              <a:rPr lang="fr-FR" sz="2400" spc="5" dirty="0">
                <a:solidFill>
                  <a:srgbClr val="0070C0"/>
                </a:solidFill>
                <a:latin typeface="Tahoma"/>
                <a:cs typeface="Tahoma"/>
              </a:rPr>
              <a:t> </a:t>
            </a:r>
            <a:r>
              <a:rPr lang="fr-FR" sz="2400" spc="-45" dirty="0">
                <a:solidFill>
                  <a:srgbClr val="0070C0"/>
                </a:solidFill>
                <a:latin typeface="Tahoma"/>
                <a:cs typeface="Tahoma"/>
              </a:rPr>
              <a:t>l’exemple</a:t>
            </a: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endParaRPr spc="-60" dirty="0"/>
          </a:p>
        </p:txBody>
      </p:sp>
      <p:sp>
        <p:nvSpPr>
          <p:cNvPr id="34" name="Rectangle 33">
            <a:extLst>
              <a:ext uri="{FF2B5EF4-FFF2-40B4-BE49-F238E27FC236}">
                <a16:creationId xmlns="" xmlns:a16="http://schemas.microsoft.com/office/drawing/2014/main" id="{3EA68A2A-D03E-F8CC-9FBE-5F9556F1DB45}"/>
              </a:ext>
            </a:extLst>
          </p:cNvPr>
          <p:cNvSpPr/>
          <p:nvPr/>
        </p:nvSpPr>
        <p:spPr>
          <a:xfrm rot="5400000">
            <a:off x="5995644" y="3050018"/>
            <a:ext cx="960011" cy="130854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7" name="Rectangle 36">
            <a:extLst>
              <a:ext uri="{FF2B5EF4-FFF2-40B4-BE49-F238E27FC236}">
                <a16:creationId xmlns="" xmlns:a16="http://schemas.microsoft.com/office/drawing/2014/main" id="{81E11FA9-1022-25CE-31D7-0CA26B58CF4D}"/>
              </a:ext>
            </a:extLst>
          </p:cNvPr>
          <p:cNvSpPr/>
          <p:nvPr/>
        </p:nvSpPr>
        <p:spPr>
          <a:xfrm>
            <a:off x="-10111" y="915551"/>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6" name="Rectangle 25">
            <a:extLst>
              <a:ext uri="{FF2B5EF4-FFF2-40B4-BE49-F238E27FC236}">
                <a16:creationId xmlns="" xmlns:a16="http://schemas.microsoft.com/office/drawing/2014/main" id="{BD91070F-1555-80DB-0653-2344CE17D189}"/>
              </a:ext>
            </a:extLst>
          </p:cNvPr>
          <p:cNvSpPr/>
          <p:nvPr/>
        </p:nvSpPr>
        <p:spPr>
          <a:xfrm rot="5400000">
            <a:off x="4009893" y="-105458"/>
            <a:ext cx="960011" cy="6189887"/>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1" name="Image 20">
            <a:extLst>
              <a:ext uri="{FF2B5EF4-FFF2-40B4-BE49-F238E27FC236}">
                <a16:creationId xmlns="" xmlns:a16="http://schemas.microsoft.com/office/drawing/2014/main" id="{E1470F89-A1A1-8CCA-D37C-4BFC9D15D7CD}"/>
              </a:ext>
            </a:extLst>
          </p:cNvPr>
          <p:cNvPicPr>
            <a:picLocks noChangeAspect="1"/>
          </p:cNvPicPr>
          <p:nvPr/>
        </p:nvPicPr>
        <p:blipFill>
          <a:blip r:embed="rId3"/>
          <a:stretch>
            <a:fillRect/>
          </a:stretch>
        </p:blipFill>
        <p:spPr>
          <a:xfrm>
            <a:off x="669093" y="1143120"/>
            <a:ext cx="4457700" cy="1409700"/>
          </a:xfrm>
          <a:prstGeom prst="rect">
            <a:avLst/>
          </a:prstGeom>
        </p:spPr>
      </p:pic>
      <p:pic>
        <p:nvPicPr>
          <p:cNvPr id="30" name="Image 29">
            <a:extLst>
              <a:ext uri="{FF2B5EF4-FFF2-40B4-BE49-F238E27FC236}">
                <a16:creationId xmlns="" xmlns:a16="http://schemas.microsoft.com/office/drawing/2014/main" id="{BBA6661E-F9C9-8CC3-C27A-5E0AA2461ED8}"/>
              </a:ext>
            </a:extLst>
          </p:cNvPr>
          <p:cNvPicPr>
            <a:picLocks noChangeAspect="1"/>
          </p:cNvPicPr>
          <p:nvPr/>
        </p:nvPicPr>
        <p:blipFill>
          <a:blip r:embed="rId4"/>
          <a:stretch>
            <a:fillRect/>
          </a:stretch>
        </p:blipFill>
        <p:spPr>
          <a:xfrm>
            <a:off x="5120565" y="463892"/>
            <a:ext cx="3429980" cy="2522834"/>
          </a:xfrm>
          <a:prstGeom prst="rect">
            <a:avLst/>
          </a:prstGeom>
        </p:spPr>
      </p:pic>
      <p:pic>
        <p:nvPicPr>
          <p:cNvPr id="32" name="Image 31">
            <a:extLst>
              <a:ext uri="{FF2B5EF4-FFF2-40B4-BE49-F238E27FC236}">
                <a16:creationId xmlns="" xmlns:a16="http://schemas.microsoft.com/office/drawing/2014/main" id="{9725D767-65A9-986A-903D-63DDF0694967}"/>
              </a:ext>
            </a:extLst>
          </p:cNvPr>
          <p:cNvPicPr>
            <a:picLocks noChangeAspect="1"/>
          </p:cNvPicPr>
          <p:nvPr/>
        </p:nvPicPr>
        <p:blipFill>
          <a:blip r:embed="rId5"/>
          <a:stretch>
            <a:fillRect/>
          </a:stretch>
        </p:blipFill>
        <p:spPr>
          <a:xfrm>
            <a:off x="472611" y="2782031"/>
            <a:ext cx="7940944" cy="2060851"/>
          </a:xfrm>
          <a:prstGeom prst="rect">
            <a:avLst/>
          </a:prstGeom>
        </p:spPr>
      </p:pic>
      <p:sp>
        <p:nvSpPr>
          <p:cNvPr id="31" name="ZoneTexte 30"/>
          <p:cNvSpPr txBox="1"/>
          <p:nvPr/>
        </p:nvSpPr>
        <p:spPr>
          <a:xfrm>
            <a:off x="8648700" y="4743450"/>
            <a:ext cx="383438" cy="307777"/>
          </a:xfrm>
          <a:prstGeom prst="rect">
            <a:avLst/>
          </a:prstGeom>
          <a:noFill/>
        </p:spPr>
        <p:txBody>
          <a:bodyPr wrap="none" rtlCol="0">
            <a:spAutoFit/>
          </a:bodyPr>
          <a:lstStyle/>
          <a:p>
            <a:r>
              <a:rPr lang="en-US" dirty="0"/>
              <a:t>81</a:t>
            </a:r>
          </a:p>
        </p:txBody>
      </p:sp>
    </p:spTree>
    <p:extLst>
      <p:ext uri="{BB962C8B-B14F-4D97-AF65-F5344CB8AC3E}">
        <p14:creationId xmlns:p14="http://schemas.microsoft.com/office/powerpoint/2010/main" val="67366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0" name="Rectangle 9">
            <a:extLst>
              <a:ext uri="{FF2B5EF4-FFF2-40B4-BE49-F238E27FC236}">
                <a16:creationId xmlns="" xmlns:a16="http://schemas.microsoft.com/office/drawing/2014/main" id="{4A232A34-E38A-AF2B-BAE9-44034AA829B5}"/>
              </a:ext>
            </a:extLst>
          </p:cNvPr>
          <p:cNvSpPr/>
          <p:nvPr/>
        </p:nvSpPr>
        <p:spPr>
          <a:xfrm>
            <a:off x="798170" y="642010"/>
            <a:ext cx="8345829" cy="420312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11" name="Rectangle 10">
            <a:extLst>
              <a:ext uri="{FF2B5EF4-FFF2-40B4-BE49-F238E27FC236}">
                <a16:creationId xmlns="" xmlns:a16="http://schemas.microsoft.com/office/drawing/2014/main" id="{B7BA50D3-99DA-C946-2AAB-631256B838D7}"/>
              </a:ext>
            </a:extLst>
          </p:cNvPr>
          <p:cNvSpPr/>
          <p:nvPr/>
        </p:nvSpPr>
        <p:spPr>
          <a:xfrm>
            <a:off x="1911927" y="4845132"/>
            <a:ext cx="7232073" cy="298368"/>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 xmlns:a16="http://schemas.microsoft.com/office/drawing/2014/main" id="{9553323E-8035-0900-DAA4-B7180D3C277A}"/>
              </a:ext>
            </a:extLst>
          </p:cNvPr>
          <p:cNvSpPr/>
          <p:nvPr/>
        </p:nvSpPr>
        <p:spPr>
          <a:xfrm>
            <a:off x="0" y="961900"/>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3941A865-1428-83E3-E4E3-9CF37006DAAE}"/>
              </a:ext>
            </a:extLst>
          </p:cNvPr>
          <p:cNvSpPr/>
          <p:nvPr/>
        </p:nvSpPr>
        <p:spPr>
          <a:xfrm rot="2575666">
            <a:off x="395279" y="810367"/>
            <a:ext cx="653143" cy="40376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Rectangle 16">
            <a:extLst>
              <a:ext uri="{FF2B5EF4-FFF2-40B4-BE49-F238E27FC236}">
                <a16:creationId xmlns="" xmlns:a16="http://schemas.microsoft.com/office/drawing/2014/main" id="{11242593-3125-AF60-D2C5-44D123CCF67F}"/>
              </a:ext>
            </a:extLst>
          </p:cNvPr>
          <p:cNvSpPr/>
          <p:nvPr/>
        </p:nvSpPr>
        <p:spPr>
          <a:xfrm rot="2955941">
            <a:off x="832424" y="4642419"/>
            <a:ext cx="376617" cy="154379"/>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Rectangle 17">
            <a:extLst>
              <a:ext uri="{FF2B5EF4-FFF2-40B4-BE49-F238E27FC236}">
                <a16:creationId xmlns="" xmlns:a16="http://schemas.microsoft.com/office/drawing/2014/main" id="{42E9E5B3-752C-736A-2319-7B214399B5C1}"/>
              </a:ext>
            </a:extLst>
          </p:cNvPr>
          <p:cNvSpPr/>
          <p:nvPr/>
        </p:nvSpPr>
        <p:spPr>
          <a:xfrm>
            <a:off x="1098467" y="4675535"/>
            <a:ext cx="1134094"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9" name="Rectangle 18">
            <a:extLst>
              <a:ext uri="{FF2B5EF4-FFF2-40B4-BE49-F238E27FC236}">
                <a16:creationId xmlns="" xmlns:a16="http://schemas.microsoft.com/office/drawing/2014/main" id="{8F57FF20-D08A-C729-0BB1-E3751347B742}"/>
              </a:ext>
            </a:extLst>
          </p:cNvPr>
          <p:cNvSpPr/>
          <p:nvPr/>
        </p:nvSpPr>
        <p:spPr>
          <a:xfrm rot="13294560">
            <a:off x="1593000" y="4695947"/>
            <a:ext cx="476993" cy="29836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Rectangle 2">
            <a:extLst>
              <a:ext uri="{FF2B5EF4-FFF2-40B4-BE49-F238E27FC236}">
                <a16:creationId xmlns="" xmlns:a16="http://schemas.microsoft.com/office/drawing/2014/main" id="{B699A233-343D-B4E3-D7F9-66705F5A3E30}"/>
              </a:ext>
            </a:extLst>
          </p:cNvPr>
          <p:cNvSpPr/>
          <p:nvPr/>
        </p:nvSpPr>
        <p:spPr>
          <a:xfrm rot="2575666">
            <a:off x="731238" y="83491"/>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
            <a:extLst>
              <a:ext uri="{FF2B5EF4-FFF2-40B4-BE49-F238E27FC236}">
                <a16:creationId xmlns="" xmlns:a16="http://schemas.microsoft.com/office/drawing/2014/main" id="{D30576C8-7261-0BF0-A26E-36963D9209F2}"/>
              </a:ext>
            </a:extLst>
          </p:cNvPr>
          <p:cNvSpPr/>
          <p:nvPr/>
        </p:nvSpPr>
        <p:spPr>
          <a:xfrm rot="5400000">
            <a:off x="1475929" y="-237914"/>
            <a:ext cx="653143" cy="114866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object 12">
            <a:extLst>
              <a:ext uri="{FF2B5EF4-FFF2-40B4-BE49-F238E27FC236}">
                <a16:creationId xmlns="" xmlns:a16="http://schemas.microsoft.com/office/drawing/2014/main" id="{BBF36E6B-244F-CFB9-FF67-D8335D248DFB}"/>
              </a:ext>
            </a:extLst>
          </p:cNvPr>
          <p:cNvSpPr txBox="1"/>
          <p:nvPr/>
        </p:nvSpPr>
        <p:spPr>
          <a:xfrm>
            <a:off x="906221" y="308382"/>
            <a:ext cx="369380"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7" name="object 12">
            <a:extLst>
              <a:ext uri="{FF2B5EF4-FFF2-40B4-BE49-F238E27FC236}">
                <a16:creationId xmlns="" xmlns:a16="http://schemas.microsoft.com/office/drawing/2014/main" id="{E3756C31-427C-606C-77B0-3DD1DFCB0B6C}"/>
              </a:ext>
            </a:extLst>
          </p:cNvPr>
          <p:cNvSpPr txBox="1"/>
          <p:nvPr/>
        </p:nvSpPr>
        <p:spPr>
          <a:xfrm>
            <a:off x="1014831" y="23420"/>
            <a:ext cx="58996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8" name="object 12">
            <a:extLst>
              <a:ext uri="{FF2B5EF4-FFF2-40B4-BE49-F238E27FC236}">
                <a16:creationId xmlns="" xmlns:a16="http://schemas.microsoft.com/office/drawing/2014/main" id="{2CE39138-A624-A7A6-AC5E-8B616CBB4166}"/>
              </a:ext>
            </a:extLst>
          </p:cNvPr>
          <p:cNvSpPr txBox="1"/>
          <p:nvPr/>
        </p:nvSpPr>
        <p:spPr>
          <a:xfrm>
            <a:off x="870419" y="179232"/>
            <a:ext cx="657558"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9" name="object 38">
            <a:extLst>
              <a:ext uri="{FF2B5EF4-FFF2-40B4-BE49-F238E27FC236}">
                <a16:creationId xmlns="" xmlns:a16="http://schemas.microsoft.com/office/drawing/2014/main" id="{0E2DE928-0467-3462-D7C0-B790A8FDA39F}"/>
              </a:ext>
            </a:extLst>
          </p:cNvPr>
          <p:cNvSpPr txBox="1"/>
          <p:nvPr/>
        </p:nvSpPr>
        <p:spPr>
          <a:xfrm>
            <a:off x="1227028" y="330531"/>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3" name="object 38">
            <a:extLst>
              <a:ext uri="{FF2B5EF4-FFF2-40B4-BE49-F238E27FC236}">
                <a16:creationId xmlns="" xmlns:a16="http://schemas.microsoft.com/office/drawing/2014/main" id="{91B28E1D-081E-0B4D-9594-F257A82F77DC}"/>
              </a:ext>
            </a:extLst>
          </p:cNvPr>
          <p:cNvSpPr txBox="1"/>
          <p:nvPr/>
        </p:nvSpPr>
        <p:spPr>
          <a:xfrm>
            <a:off x="1559159" y="43247"/>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5" name="object 38">
            <a:extLst>
              <a:ext uri="{FF2B5EF4-FFF2-40B4-BE49-F238E27FC236}">
                <a16:creationId xmlns="" xmlns:a16="http://schemas.microsoft.com/office/drawing/2014/main" id="{CBFC9028-AE7B-B374-CE6A-234446798A0E}"/>
              </a:ext>
            </a:extLst>
          </p:cNvPr>
          <p:cNvSpPr txBox="1"/>
          <p:nvPr/>
        </p:nvSpPr>
        <p:spPr>
          <a:xfrm>
            <a:off x="1477441" y="199059"/>
            <a:ext cx="1064260" cy="248145"/>
          </a:xfrm>
          <a:prstGeom prst="rect">
            <a:avLst/>
          </a:prstGeom>
        </p:spPr>
        <p:txBody>
          <a:bodyPr vert="horz" wrap="square" lIns="0" tIns="17145" rIns="0" bIns="0" rtlCol="0">
            <a:spAutoFit/>
          </a:bodyPr>
          <a:lstStyle/>
          <a:p>
            <a:pPr marL="38100">
              <a:lnSpc>
                <a:spcPct val="100000"/>
              </a:lnSpc>
              <a:spcBef>
                <a:spcPts val="135"/>
              </a:spcBef>
              <a:tabLst>
                <a:tab pos="467995" algn="l"/>
              </a:tabLst>
            </a:pPr>
            <a:r>
              <a:rPr lang="fr-FR" sz="1500" spc="22" baseline="16666" dirty="0">
                <a:latin typeface="Times New Roman"/>
                <a:cs typeface="Times New Roman"/>
              </a:rPr>
              <a:t>o</a:t>
            </a:r>
            <a:endParaRPr sz="650" dirty="0">
              <a:latin typeface="Times New Roman"/>
              <a:cs typeface="Times New Roman"/>
            </a:endParaRPr>
          </a:p>
        </p:txBody>
      </p:sp>
      <p:sp>
        <p:nvSpPr>
          <p:cNvPr id="16" name="object 12">
            <a:extLst>
              <a:ext uri="{FF2B5EF4-FFF2-40B4-BE49-F238E27FC236}">
                <a16:creationId xmlns="" xmlns:a16="http://schemas.microsoft.com/office/drawing/2014/main" id="{29F15AB1-90D0-BF32-4750-B0F227BE8190}"/>
              </a:ext>
            </a:extLst>
          </p:cNvPr>
          <p:cNvSpPr txBox="1"/>
          <p:nvPr/>
        </p:nvSpPr>
        <p:spPr>
          <a:xfrm>
            <a:off x="593455" y="455181"/>
            <a:ext cx="204715" cy="262745"/>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0" name="object 12">
            <a:extLst>
              <a:ext uri="{FF2B5EF4-FFF2-40B4-BE49-F238E27FC236}">
                <a16:creationId xmlns="" xmlns:a16="http://schemas.microsoft.com/office/drawing/2014/main" id="{9EFCE522-C6B8-C101-479C-87529B702AB4}"/>
              </a:ext>
            </a:extLst>
          </p:cNvPr>
          <p:cNvSpPr txBox="1"/>
          <p:nvPr/>
        </p:nvSpPr>
        <p:spPr>
          <a:xfrm rot="7898917">
            <a:off x="785881" y="439453"/>
            <a:ext cx="210883" cy="253724"/>
          </a:xfrm>
          <a:prstGeom prst="rect">
            <a:avLst/>
          </a:prstGeom>
        </p:spPr>
        <p:txBody>
          <a:bodyPr vert="horz" wrap="square" lIns="0" tIns="12065" rIns="0" bIns="0" rtlCol="0">
            <a:spAutoFit/>
          </a:bodyPr>
          <a:lstStyle/>
          <a:p>
            <a:pPr marL="12700">
              <a:lnSpc>
                <a:spcPts val="600"/>
              </a:lnSpc>
              <a:spcBef>
                <a:spcPts val="95"/>
              </a:spcBef>
              <a:tabLst>
                <a:tab pos="1297940" algn="l"/>
              </a:tabLst>
            </a:pPr>
            <a:r>
              <a:rPr sz="1000" u="sng" spc="-5" dirty="0">
                <a:uFill>
                  <a:solidFill>
                    <a:srgbClr val="000000"/>
                  </a:solidFill>
                </a:uFill>
                <a:latin typeface="Times New Roman"/>
                <a:cs typeface="Times New Roman"/>
              </a:rPr>
              <a:t> 	</a:t>
            </a:r>
            <a:r>
              <a:rPr sz="1000" spc="509" dirty="0">
                <a:latin typeface="Sitka Banner"/>
                <a:cs typeface="Sitka Banner"/>
              </a:rPr>
              <a:t>	</a:t>
            </a:r>
            <a:r>
              <a:rPr sz="1500" u="sng" spc="1102" baseline="2777" dirty="0">
                <a:uFill>
                  <a:solidFill>
                    <a:srgbClr val="000000"/>
                  </a:solidFill>
                </a:uFill>
                <a:latin typeface="Sitka Banner"/>
                <a:cs typeface="Sitka Banner"/>
              </a:rPr>
              <a:t> </a:t>
            </a:r>
            <a:endParaRPr sz="1500" baseline="2777" dirty="0">
              <a:latin typeface="Sitka Banner"/>
              <a:cs typeface="Sitka Banner"/>
            </a:endParaRPr>
          </a:p>
        </p:txBody>
      </p:sp>
      <p:sp>
        <p:nvSpPr>
          <p:cNvPr id="22" name="Rectangle 21">
            <a:extLst>
              <a:ext uri="{FF2B5EF4-FFF2-40B4-BE49-F238E27FC236}">
                <a16:creationId xmlns="" xmlns:a16="http://schemas.microsoft.com/office/drawing/2014/main" id="{7914C03C-BBA1-B297-DBC0-BA0DE713174C}"/>
              </a:ext>
            </a:extLst>
          </p:cNvPr>
          <p:cNvSpPr/>
          <p:nvPr/>
        </p:nvSpPr>
        <p:spPr>
          <a:xfrm rot="5400000">
            <a:off x="4603550" y="-2319222"/>
            <a:ext cx="653143" cy="5309442"/>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 xmlns:a16="http://schemas.microsoft.com/office/drawing/2014/main" id="{FE9E66C7-E11F-26EF-4A87-61C8309C3321}"/>
              </a:ext>
            </a:extLst>
          </p:cNvPr>
          <p:cNvSpPr/>
          <p:nvPr/>
        </p:nvSpPr>
        <p:spPr>
          <a:xfrm rot="5400000">
            <a:off x="7974637" y="-217850"/>
            <a:ext cx="653143" cy="1685581"/>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 xmlns:a16="http://schemas.microsoft.com/office/drawing/2014/main" id="{3BD9CB4C-6C47-F5F4-5979-68AAF15C9221}"/>
              </a:ext>
            </a:extLst>
          </p:cNvPr>
          <p:cNvSpPr/>
          <p:nvPr/>
        </p:nvSpPr>
        <p:spPr>
          <a:xfrm rot="8081730">
            <a:off x="7311969" y="139162"/>
            <a:ext cx="653143" cy="78476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8" name="Rectangle 27">
            <a:extLst>
              <a:ext uri="{FF2B5EF4-FFF2-40B4-BE49-F238E27FC236}">
                <a16:creationId xmlns="" xmlns:a16="http://schemas.microsoft.com/office/drawing/2014/main" id="{3778800F-761B-0C5B-7A51-1B0BA9CF738D}"/>
              </a:ext>
            </a:extLst>
          </p:cNvPr>
          <p:cNvSpPr/>
          <p:nvPr/>
        </p:nvSpPr>
        <p:spPr>
          <a:xfrm rot="5400000">
            <a:off x="2032516" y="3536556"/>
            <a:ext cx="293691" cy="554828"/>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9" name="Rectangle 28">
            <a:extLst>
              <a:ext uri="{FF2B5EF4-FFF2-40B4-BE49-F238E27FC236}">
                <a16:creationId xmlns="" xmlns:a16="http://schemas.microsoft.com/office/drawing/2014/main" id="{18A25F0F-29C8-7EA2-64AF-E52B14F82CC7}"/>
              </a:ext>
            </a:extLst>
          </p:cNvPr>
          <p:cNvSpPr/>
          <p:nvPr/>
        </p:nvSpPr>
        <p:spPr>
          <a:xfrm>
            <a:off x="6717866" y="3654740"/>
            <a:ext cx="1730321" cy="293693"/>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object 3">
            <a:extLst>
              <a:ext uri="{FF2B5EF4-FFF2-40B4-BE49-F238E27FC236}">
                <a16:creationId xmlns="" xmlns:a16="http://schemas.microsoft.com/office/drawing/2014/main" id="{EB11CDF9-B91C-8A2B-18BF-26338E2529D7}"/>
              </a:ext>
            </a:extLst>
          </p:cNvPr>
          <p:cNvSpPr txBox="1">
            <a:spLocks noGrp="1"/>
          </p:cNvSpPr>
          <p:nvPr>
            <p:ph type="title"/>
          </p:nvPr>
        </p:nvSpPr>
        <p:spPr>
          <a:xfrm>
            <a:off x="689315" y="94425"/>
            <a:ext cx="7308532" cy="3002745"/>
          </a:xfrm>
          <a:prstGeom prst="rect">
            <a:avLst/>
          </a:prstGeom>
        </p:spPr>
        <p:txBody>
          <a:bodyPr vert="horz" wrap="square" lIns="0" tIns="17145" rIns="0" bIns="0" rtlCol="0">
            <a:spAutoFit/>
          </a:bodyPr>
          <a:lstStyle/>
          <a:p>
            <a:pPr marL="12700">
              <a:spcBef>
                <a:spcPts val="135"/>
              </a:spcBef>
            </a:pPr>
            <a:r>
              <a:rPr lang="fr-FR" sz="2400" spc="-40" dirty="0">
                <a:solidFill>
                  <a:srgbClr val="0070C0"/>
                </a:solidFill>
                <a:latin typeface="Tahoma"/>
                <a:cs typeface="Tahoma"/>
              </a:rPr>
              <a:t>Conclusion</a:t>
            </a: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r>
              <a:rPr lang="fr-FR" sz="2800" dirty="0">
                <a:latin typeface="Tahoma"/>
                <a:cs typeface="Tahoma"/>
              </a:rPr>
              <a:t/>
            </a:r>
            <a:br>
              <a:rPr lang="fr-FR" sz="2800" dirty="0">
                <a:latin typeface="Tahoma"/>
                <a:cs typeface="Tahoma"/>
              </a:rPr>
            </a:br>
            <a:endParaRPr spc="-60" dirty="0"/>
          </a:p>
        </p:txBody>
      </p:sp>
      <p:sp>
        <p:nvSpPr>
          <p:cNvPr id="34" name="Rectangle 33">
            <a:extLst>
              <a:ext uri="{FF2B5EF4-FFF2-40B4-BE49-F238E27FC236}">
                <a16:creationId xmlns="" xmlns:a16="http://schemas.microsoft.com/office/drawing/2014/main" id="{3EA68A2A-D03E-F8CC-9FBE-5F9556F1DB45}"/>
              </a:ext>
            </a:extLst>
          </p:cNvPr>
          <p:cNvSpPr/>
          <p:nvPr/>
        </p:nvSpPr>
        <p:spPr>
          <a:xfrm rot="5400000">
            <a:off x="5995644" y="3050018"/>
            <a:ext cx="960011" cy="130854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7" name="Rectangle 36">
            <a:extLst>
              <a:ext uri="{FF2B5EF4-FFF2-40B4-BE49-F238E27FC236}">
                <a16:creationId xmlns="" xmlns:a16="http://schemas.microsoft.com/office/drawing/2014/main" id="{81E11FA9-1022-25CE-31D7-0CA26B58CF4D}"/>
              </a:ext>
            </a:extLst>
          </p:cNvPr>
          <p:cNvSpPr/>
          <p:nvPr/>
        </p:nvSpPr>
        <p:spPr>
          <a:xfrm>
            <a:off x="-10111" y="915551"/>
            <a:ext cx="914400" cy="3883231"/>
          </a:xfrm>
          <a:prstGeom prst="rect">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6" name="Rectangle 25">
            <a:extLst>
              <a:ext uri="{FF2B5EF4-FFF2-40B4-BE49-F238E27FC236}">
                <a16:creationId xmlns="" xmlns:a16="http://schemas.microsoft.com/office/drawing/2014/main" id="{BD91070F-1555-80DB-0653-2344CE17D189}"/>
              </a:ext>
            </a:extLst>
          </p:cNvPr>
          <p:cNvSpPr/>
          <p:nvPr/>
        </p:nvSpPr>
        <p:spPr>
          <a:xfrm rot="5400000">
            <a:off x="4009893" y="-105458"/>
            <a:ext cx="960011" cy="6189887"/>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5" name="Image 24">
            <a:extLst>
              <a:ext uri="{FF2B5EF4-FFF2-40B4-BE49-F238E27FC236}">
                <a16:creationId xmlns="" xmlns:a16="http://schemas.microsoft.com/office/drawing/2014/main" id="{DD94F6DA-824F-9322-EA41-006889B11B0C}"/>
              </a:ext>
            </a:extLst>
          </p:cNvPr>
          <p:cNvPicPr>
            <a:picLocks noChangeAspect="1"/>
          </p:cNvPicPr>
          <p:nvPr/>
        </p:nvPicPr>
        <p:blipFill>
          <a:blip r:embed="rId3"/>
          <a:stretch>
            <a:fillRect/>
          </a:stretch>
        </p:blipFill>
        <p:spPr>
          <a:xfrm>
            <a:off x="1146094" y="820792"/>
            <a:ext cx="7168004" cy="3869428"/>
          </a:xfrm>
          <a:prstGeom prst="rect">
            <a:avLst/>
          </a:prstGeom>
        </p:spPr>
      </p:pic>
      <p:sp>
        <p:nvSpPr>
          <p:cNvPr id="30" name="ZoneTexte 29"/>
          <p:cNvSpPr txBox="1"/>
          <p:nvPr/>
        </p:nvSpPr>
        <p:spPr>
          <a:xfrm>
            <a:off x="8648700" y="4743450"/>
            <a:ext cx="383438" cy="307777"/>
          </a:xfrm>
          <a:prstGeom prst="rect">
            <a:avLst/>
          </a:prstGeom>
          <a:noFill/>
        </p:spPr>
        <p:txBody>
          <a:bodyPr wrap="none" rtlCol="0">
            <a:spAutoFit/>
          </a:bodyPr>
          <a:lstStyle/>
          <a:p>
            <a:r>
              <a:rPr lang="en-US" dirty="0"/>
              <a:t>82</a:t>
            </a:r>
          </a:p>
        </p:txBody>
      </p:sp>
    </p:spTree>
    <p:extLst>
      <p:ext uri="{BB962C8B-B14F-4D97-AF65-F5344CB8AC3E}">
        <p14:creationId xmlns:p14="http://schemas.microsoft.com/office/powerpoint/2010/main" val="26689088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085024" y="1564950"/>
            <a:ext cx="6108550" cy="1511400"/>
          </a:xfrm>
          <a:prstGeom prst="rect">
            <a:avLst/>
          </a:prstGeom>
        </p:spPr>
        <p:txBody>
          <a:bodyPr spcFirstLastPara="1" wrap="square" lIns="91425" tIns="91425" rIns="91425" bIns="91425" anchor="ctr" anchorCtr="0">
            <a:noAutofit/>
          </a:bodyPr>
          <a:lstStyle/>
          <a:p>
            <a:pPr marL="0" lvl="0" indent="0"/>
            <a:r>
              <a:rPr lang="en-US" b="1" dirty="0"/>
              <a:t>Applications </a:t>
            </a:r>
            <a:r>
              <a:rPr lang="en-US" b="1" dirty="0" err="1"/>
              <a:t>d'utilisation</a:t>
            </a:r>
            <a:endParaRPr lang="en-US" dirty="0"/>
          </a:p>
        </p:txBody>
      </p:sp>
      <p:sp>
        <p:nvSpPr>
          <p:cNvPr id="915" name="Google Shape;915;p40"/>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12</a:t>
            </a:r>
            <a:endParaRPr dirty="0"/>
          </a:p>
        </p:txBody>
      </p:sp>
      <p:grpSp>
        <p:nvGrpSpPr>
          <p:cNvPr id="916" name="Google Shape;916;p40"/>
          <p:cNvGrpSpPr/>
          <p:nvPr/>
        </p:nvGrpSpPr>
        <p:grpSpPr>
          <a:xfrm flipH="1">
            <a:off x="6775879" y="3868746"/>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83</a:t>
            </a:r>
          </a:p>
        </p:txBody>
      </p:sp>
    </p:spTree>
    <p:extLst>
      <p:ext uri="{BB962C8B-B14F-4D97-AF65-F5344CB8AC3E}">
        <p14:creationId xmlns:p14="http://schemas.microsoft.com/office/powerpoint/2010/main" val="139798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b="1" dirty="0"/>
              <a:t>Marketing et études de consommation</a:t>
            </a:r>
            <a:endParaRPr dirty="0"/>
          </a:p>
        </p:txBody>
      </p:sp>
      <p:sp>
        <p:nvSpPr>
          <p:cNvPr id="17" name="ZoneTexte 16"/>
          <p:cNvSpPr txBox="1"/>
          <p:nvPr/>
        </p:nvSpPr>
        <p:spPr>
          <a:xfrm>
            <a:off x="392376" y="1187937"/>
            <a:ext cx="5801379" cy="584775"/>
          </a:xfrm>
          <a:prstGeom prst="rect">
            <a:avLst/>
          </a:prstGeom>
          <a:noFill/>
        </p:spPr>
        <p:txBody>
          <a:bodyPr wrap="square" rtlCol="0">
            <a:spAutoFit/>
          </a:bodyPr>
          <a:lstStyle/>
          <a:p>
            <a:r>
              <a:rPr lang="fr-FR" sz="1600" dirty="0"/>
              <a:t>L'AFC est largement utilisée pour analyser les préférences des consommateurs. </a:t>
            </a:r>
            <a:endParaRPr lang="en-US" sz="1600" dirty="0">
              <a:latin typeface="Barlow" panose="020B0604020202020204" charset="0"/>
            </a:endParaRPr>
          </a:p>
        </p:txBody>
      </p:sp>
      <p:sp>
        <p:nvSpPr>
          <p:cNvPr id="12" name="ZoneTexte 11"/>
          <p:cNvSpPr txBox="1"/>
          <p:nvPr/>
        </p:nvSpPr>
        <p:spPr>
          <a:xfrm>
            <a:off x="392375" y="1942924"/>
            <a:ext cx="5801379" cy="830997"/>
          </a:xfrm>
          <a:prstGeom prst="rect">
            <a:avLst/>
          </a:prstGeom>
          <a:noFill/>
        </p:spPr>
        <p:txBody>
          <a:bodyPr wrap="square" rtlCol="0">
            <a:spAutoFit/>
          </a:bodyPr>
          <a:lstStyle/>
          <a:p>
            <a:r>
              <a:rPr lang="fr-FR" sz="1600" dirty="0"/>
              <a:t>elle peut aider à comprendre les associations entre les préférences des consommateurs et les caractéristiques des produits. </a:t>
            </a:r>
            <a:endParaRPr lang="en-US" sz="1600" dirty="0">
              <a:latin typeface="Barlow" panose="020B0604020202020204"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633" y="961970"/>
            <a:ext cx="4761631" cy="4761631"/>
          </a:xfrm>
          <a:prstGeom prst="rect">
            <a:avLst/>
          </a:prstGeom>
        </p:spPr>
      </p:pic>
      <p:sp>
        <p:nvSpPr>
          <p:cNvPr id="6" name="ZoneTexte 5"/>
          <p:cNvSpPr txBox="1"/>
          <p:nvPr/>
        </p:nvSpPr>
        <p:spPr>
          <a:xfrm>
            <a:off x="8648700" y="4743450"/>
            <a:ext cx="383438" cy="307777"/>
          </a:xfrm>
          <a:prstGeom prst="rect">
            <a:avLst/>
          </a:prstGeom>
          <a:noFill/>
        </p:spPr>
        <p:txBody>
          <a:bodyPr wrap="none" rtlCol="0">
            <a:spAutoFit/>
          </a:bodyPr>
          <a:lstStyle/>
          <a:p>
            <a:r>
              <a:rPr lang="en-US" dirty="0"/>
              <a:t>84</a:t>
            </a:r>
          </a:p>
        </p:txBody>
      </p:sp>
    </p:spTree>
    <p:extLst>
      <p:ext uri="{BB962C8B-B14F-4D97-AF65-F5344CB8AC3E}">
        <p14:creationId xmlns:p14="http://schemas.microsoft.com/office/powerpoint/2010/main" val="289364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b="1" dirty="0"/>
              <a:t>Linguistique et analyse de texte</a:t>
            </a:r>
            <a:endParaRPr dirty="0"/>
          </a:p>
        </p:txBody>
      </p:sp>
      <p:sp>
        <p:nvSpPr>
          <p:cNvPr id="17" name="ZoneTexte 16"/>
          <p:cNvSpPr txBox="1"/>
          <p:nvPr/>
        </p:nvSpPr>
        <p:spPr>
          <a:xfrm>
            <a:off x="392376" y="1187937"/>
            <a:ext cx="5801379" cy="584775"/>
          </a:xfrm>
          <a:prstGeom prst="rect">
            <a:avLst/>
          </a:prstGeom>
          <a:noFill/>
        </p:spPr>
        <p:txBody>
          <a:bodyPr wrap="square" rtlCol="0">
            <a:spAutoFit/>
          </a:bodyPr>
          <a:lstStyle/>
          <a:p>
            <a:r>
              <a:rPr lang="fr-FR" sz="1600" dirty="0"/>
              <a:t>l'AFC peut être appliquée à l'analyse de textes pour étudier les associations entre les mots ou les thèmes.</a:t>
            </a:r>
            <a:endParaRPr lang="en-US" sz="1600" dirty="0">
              <a:latin typeface="Barlow" panose="020B0604020202020204" charset="0"/>
            </a:endParaRPr>
          </a:p>
        </p:txBody>
      </p:sp>
      <p:sp>
        <p:nvSpPr>
          <p:cNvPr id="12" name="ZoneTexte 11"/>
          <p:cNvSpPr txBox="1"/>
          <p:nvPr/>
        </p:nvSpPr>
        <p:spPr>
          <a:xfrm>
            <a:off x="392375" y="1942924"/>
            <a:ext cx="5801379" cy="584775"/>
          </a:xfrm>
          <a:prstGeom prst="rect">
            <a:avLst/>
          </a:prstGeom>
          <a:noFill/>
        </p:spPr>
        <p:txBody>
          <a:bodyPr wrap="square" rtlCol="0">
            <a:spAutoFit/>
          </a:bodyPr>
          <a:lstStyle/>
          <a:p>
            <a:r>
              <a:rPr lang="fr-FR" sz="1600" dirty="0"/>
              <a:t>Cela peut être utile pour comprendre les relations sémantiques entre les termes.</a:t>
            </a:r>
            <a:endParaRPr lang="en-US" sz="1600" dirty="0">
              <a:latin typeface="Barlow" panose="020B0604020202020204"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697" y="570660"/>
            <a:ext cx="5029200" cy="5029200"/>
          </a:xfrm>
          <a:prstGeom prst="rect">
            <a:avLst/>
          </a:prstGeom>
        </p:spPr>
      </p:pic>
      <p:sp>
        <p:nvSpPr>
          <p:cNvPr id="6" name="ZoneTexte 5"/>
          <p:cNvSpPr txBox="1"/>
          <p:nvPr/>
        </p:nvSpPr>
        <p:spPr>
          <a:xfrm>
            <a:off x="8648700" y="4743450"/>
            <a:ext cx="383438" cy="307777"/>
          </a:xfrm>
          <a:prstGeom prst="rect">
            <a:avLst/>
          </a:prstGeom>
          <a:noFill/>
        </p:spPr>
        <p:txBody>
          <a:bodyPr wrap="none" rtlCol="0">
            <a:spAutoFit/>
          </a:bodyPr>
          <a:lstStyle/>
          <a:p>
            <a:r>
              <a:rPr lang="en-US" dirty="0"/>
              <a:t>85</a:t>
            </a:r>
          </a:p>
        </p:txBody>
      </p:sp>
    </p:spTree>
    <p:extLst>
      <p:ext uri="{BB962C8B-B14F-4D97-AF65-F5344CB8AC3E}">
        <p14:creationId xmlns:p14="http://schemas.microsoft.com/office/powerpoint/2010/main" val="185677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err="1"/>
              <a:t>Écologie</a:t>
            </a:r>
            <a:r>
              <a:rPr lang="en-US" b="1" dirty="0"/>
              <a:t> et </a:t>
            </a:r>
            <a:r>
              <a:rPr lang="en-US" b="1" dirty="0" err="1"/>
              <a:t>biologie</a:t>
            </a:r>
            <a:endParaRPr dirty="0"/>
          </a:p>
        </p:txBody>
      </p:sp>
      <p:sp>
        <p:nvSpPr>
          <p:cNvPr id="17" name="ZoneTexte 16"/>
          <p:cNvSpPr txBox="1"/>
          <p:nvPr/>
        </p:nvSpPr>
        <p:spPr>
          <a:xfrm>
            <a:off x="392376" y="1187937"/>
            <a:ext cx="5339351" cy="830997"/>
          </a:xfrm>
          <a:prstGeom prst="rect">
            <a:avLst/>
          </a:prstGeom>
          <a:noFill/>
        </p:spPr>
        <p:txBody>
          <a:bodyPr wrap="square" rtlCol="0">
            <a:spAutoFit/>
          </a:bodyPr>
          <a:lstStyle/>
          <a:p>
            <a:r>
              <a:rPr lang="fr-FR" sz="1600" dirty="0"/>
              <a:t>l'AFC peut être appliquée pour analyser les associations entre les espèces dans un écosystème en fonction de diverses caractéristiques.</a:t>
            </a:r>
            <a:endParaRPr lang="en-US" sz="1600" dirty="0">
              <a:latin typeface="Barlow" panose="020B0604020202020204"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075" y="914399"/>
            <a:ext cx="3760925" cy="3760925"/>
          </a:xfrm>
          <a:prstGeom prst="rect">
            <a:avLst/>
          </a:prstGeom>
        </p:spPr>
      </p:pic>
      <p:sp>
        <p:nvSpPr>
          <p:cNvPr id="5" name="ZoneTexte 4"/>
          <p:cNvSpPr txBox="1"/>
          <p:nvPr/>
        </p:nvSpPr>
        <p:spPr>
          <a:xfrm>
            <a:off x="8648700" y="4743450"/>
            <a:ext cx="383438" cy="307777"/>
          </a:xfrm>
          <a:prstGeom prst="rect">
            <a:avLst/>
          </a:prstGeom>
          <a:noFill/>
        </p:spPr>
        <p:txBody>
          <a:bodyPr wrap="none" rtlCol="0">
            <a:spAutoFit/>
          </a:bodyPr>
          <a:lstStyle/>
          <a:p>
            <a:r>
              <a:rPr lang="en-US" dirty="0"/>
              <a:t>86</a:t>
            </a:r>
          </a:p>
        </p:txBody>
      </p:sp>
    </p:spTree>
    <p:extLst>
      <p:ext uri="{BB962C8B-B14F-4D97-AF65-F5344CB8AC3E}">
        <p14:creationId xmlns:p14="http://schemas.microsoft.com/office/powerpoint/2010/main" val="200947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085024" y="1564950"/>
            <a:ext cx="6108550" cy="1511400"/>
          </a:xfrm>
          <a:prstGeom prst="rect">
            <a:avLst/>
          </a:prstGeom>
        </p:spPr>
        <p:txBody>
          <a:bodyPr spcFirstLastPara="1" wrap="square" lIns="91425" tIns="91425" rIns="91425" bIns="91425" anchor="ctr" anchorCtr="0">
            <a:noAutofit/>
          </a:bodyPr>
          <a:lstStyle/>
          <a:p>
            <a:pPr marL="0" lvl="0" indent="0"/>
            <a:r>
              <a:rPr lang="en-US" b="1" dirty="0" err="1"/>
              <a:t>Avantages</a:t>
            </a:r>
            <a:r>
              <a:rPr lang="en-US" b="1" dirty="0"/>
              <a:t> et </a:t>
            </a:r>
            <a:r>
              <a:rPr lang="en-US" b="1" dirty="0" err="1"/>
              <a:t>limites</a:t>
            </a:r>
            <a:endParaRPr lang="en-US" dirty="0"/>
          </a:p>
        </p:txBody>
      </p:sp>
      <p:sp>
        <p:nvSpPr>
          <p:cNvPr id="915" name="Google Shape;915;p40"/>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grpSp>
        <p:nvGrpSpPr>
          <p:cNvPr id="916" name="Google Shape;916;p40"/>
          <p:cNvGrpSpPr/>
          <p:nvPr/>
        </p:nvGrpSpPr>
        <p:grpSpPr>
          <a:xfrm flipH="1">
            <a:off x="6775879" y="3868746"/>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87</a:t>
            </a:r>
          </a:p>
        </p:txBody>
      </p:sp>
    </p:spTree>
    <p:extLst>
      <p:ext uri="{BB962C8B-B14F-4D97-AF65-F5344CB8AC3E}">
        <p14:creationId xmlns:p14="http://schemas.microsoft.com/office/powerpoint/2010/main" val="232528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a:t>Les Point Forts</a:t>
            </a:r>
            <a:endParaRPr dirty="0"/>
          </a:p>
        </p:txBody>
      </p:sp>
      <p:sp>
        <p:nvSpPr>
          <p:cNvPr id="17" name="ZoneTexte 16"/>
          <p:cNvSpPr txBox="1"/>
          <p:nvPr/>
        </p:nvSpPr>
        <p:spPr>
          <a:xfrm>
            <a:off x="720000" y="1392295"/>
            <a:ext cx="2584999"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800" dirty="0" err="1"/>
              <a:t>Adaptée</a:t>
            </a:r>
            <a:r>
              <a:rPr lang="en-US" sz="1800" dirty="0"/>
              <a:t> aux </a:t>
            </a:r>
            <a:r>
              <a:rPr lang="en-US" sz="1800" dirty="0" err="1"/>
              <a:t>données</a:t>
            </a:r>
            <a:r>
              <a:rPr lang="en-US" sz="1800" dirty="0"/>
              <a:t> </a:t>
            </a:r>
            <a:r>
              <a:rPr lang="en-US" sz="1800" dirty="0" err="1"/>
              <a:t>catégorielles</a:t>
            </a:r>
            <a:endParaRPr lang="en-US" sz="1800" dirty="0">
              <a:latin typeface="Barlow" panose="020B0604020202020204" charset="0"/>
            </a:endParaRPr>
          </a:p>
        </p:txBody>
      </p:sp>
      <p:sp>
        <p:nvSpPr>
          <p:cNvPr id="12" name="ZoneTexte 11"/>
          <p:cNvSpPr txBox="1"/>
          <p:nvPr/>
        </p:nvSpPr>
        <p:spPr>
          <a:xfrm>
            <a:off x="2503153" y="3176572"/>
            <a:ext cx="1603692"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800" dirty="0" err="1"/>
              <a:t>Visualisation</a:t>
            </a:r>
            <a:r>
              <a:rPr lang="en-US" sz="1800" dirty="0"/>
              <a:t> </a:t>
            </a:r>
            <a:r>
              <a:rPr lang="en-US" sz="1800" dirty="0" err="1"/>
              <a:t>claire</a:t>
            </a:r>
            <a:endParaRPr lang="en-US" sz="1800" dirty="0">
              <a:latin typeface="Barlow" panose="020B0604020202020204" charset="0"/>
            </a:endParaRPr>
          </a:p>
        </p:txBody>
      </p:sp>
      <p:sp>
        <p:nvSpPr>
          <p:cNvPr id="14" name="ZoneTexte 13"/>
          <p:cNvSpPr txBox="1"/>
          <p:nvPr/>
        </p:nvSpPr>
        <p:spPr>
          <a:xfrm>
            <a:off x="5524683" y="1392294"/>
            <a:ext cx="2899317"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800" dirty="0"/>
              <a:t>Identification des associations </a:t>
            </a:r>
            <a:r>
              <a:rPr lang="en-US" sz="1800" dirty="0" err="1"/>
              <a:t>significatives</a:t>
            </a:r>
            <a:endParaRPr lang="en-US" sz="1800" dirty="0">
              <a:latin typeface="Barlow" panose="020B0604020202020204" charset="0"/>
            </a:endParaRPr>
          </a:p>
        </p:txBody>
      </p:sp>
      <p:sp>
        <p:nvSpPr>
          <p:cNvPr id="16" name="ZoneTexte 15"/>
          <p:cNvSpPr txBox="1"/>
          <p:nvPr/>
        </p:nvSpPr>
        <p:spPr>
          <a:xfrm>
            <a:off x="4867508" y="3176571"/>
            <a:ext cx="1706136"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800" dirty="0" err="1"/>
              <a:t>Facilité</a:t>
            </a:r>
            <a:r>
              <a:rPr lang="en-US" sz="1800" dirty="0"/>
              <a:t> </a:t>
            </a:r>
            <a:r>
              <a:rPr lang="en-US" sz="1800" dirty="0" err="1"/>
              <a:t>d'interprétation</a:t>
            </a:r>
            <a:endParaRPr lang="en-US" sz="1800" dirty="0">
              <a:latin typeface="Barlow" panose="020B0604020202020204" charset="0"/>
            </a:endParaRPr>
          </a:p>
        </p:txBody>
      </p:sp>
      <p:cxnSp>
        <p:nvCxnSpPr>
          <p:cNvPr id="11" name="Connecteur en angle 10"/>
          <p:cNvCxnSpPr>
            <a:stCxn id="17" idx="2"/>
            <a:endCxn id="12" idx="0"/>
          </p:cNvCxnSpPr>
          <p:nvPr/>
        </p:nvCxnSpPr>
        <p:spPr>
          <a:xfrm rot="16200000" flipH="1">
            <a:off x="2089776" y="1961349"/>
            <a:ext cx="1137946" cy="12924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en angle 20"/>
          <p:cNvCxnSpPr>
            <a:stCxn id="12" idx="3"/>
            <a:endCxn id="16" idx="1"/>
          </p:cNvCxnSpPr>
          <p:nvPr/>
        </p:nvCxnSpPr>
        <p:spPr>
          <a:xfrm flipV="1">
            <a:off x="4106845" y="3499737"/>
            <a:ext cx="760663"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6" idx="0"/>
            <a:endCxn id="14" idx="2"/>
          </p:cNvCxnSpPr>
          <p:nvPr/>
        </p:nvCxnSpPr>
        <p:spPr>
          <a:xfrm rot="5400000" flipH="1" flipV="1">
            <a:off x="5778486" y="1980715"/>
            <a:ext cx="1137946" cy="12537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en angle 27"/>
          <p:cNvCxnSpPr>
            <a:stCxn id="14" idx="1"/>
            <a:endCxn id="17" idx="3"/>
          </p:cNvCxnSpPr>
          <p:nvPr/>
        </p:nvCxnSpPr>
        <p:spPr>
          <a:xfrm rot="10800000" flipV="1">
            <a:off x="3304999" y="1715459"/>
            <a:ext cx="221968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8648700" y="4743450"/>
            <a:ext cx="383438" cy="307777"/>
          </a:xfrm>
          <a:prstGeom prst="rect">
            <a:avLst/>
          </a:prstGeom>
          <a:noFill/>
        </p:spPr>
        <p:txBody>
          <a:bodyPr wrap="none" rtlCol="0">
            <a:spAutoFit/>
          </a:bodyPr>
          <a:lstStyle/>
          <a:p>
            <a:r>
              <a:rPr lang="en-US" dirty="0"/>
              <a:t>88</a:t>
            </a:r>
          </a:p>
        </p:txBody>
      </p:sp>
    </p:spTree>
    <p:extLst>
      <p:ext uri="{BB962C8B-B14F-4D97-AF65-F5344CB8AC3E}">
        <p14:creationId xmlns:p14="http://schemas.microsoft.com/office/powerpoint/2010/main" val="377070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14" grpId="0" animBg="1"/>
      <p:bldP spid="1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a:t>Limitations </a:t>
            </a:r>
            <a:endParaRPr dirty="0"/>
          </a:p>
        </p:txBody>
      </p:sp>
      <p:sp>
        <p:nvSpPr>
          <p:cNvPr id="17" name="ZoneTexte 16"/>
          <p:cNvSpPr txBox="1"/>
          <p:nvPr/>
        </p:nvSpPr>
        <p:spPr>
          <a:xfrm>
            <a:off x="987629" y="1581866"/>
            <a:ext cx="2584999"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800" dirty="0" err="1"/>
              <a:t>Dépendance</a:t>
            </a:r>
            <a:r>
              <a:rPr lang="en-US" sz="1800" dirty="0"/>
              <a:t> aux </a:t>
            </a:r>
            <a:r>
              <a:rPr lang="en-US" sz="1800" dirty="0" err="1"/>
              <a:t>modalités</a:t>
            </a:r>
            <a:r>
              <a:rPr lang="en-US" sz="1800" dirty="0"/>
              <a:t> </a:t>
            </a:r>
            <a:r>
              <a:rPr lang="en-US" sz="1800" dirty="0" err="1"/>
              <a:t>extrêmes</a:t>
            </a:r>
            <a:endParaRPr lang="en-US" sz="1800" dirty="0">
              <a:latin typeface="Barlow" panose="020B0604020202020204" charset="0"/>
            </a:endParaRPr>
          </a:p>
        </p:txBody>
      </p:sp>
      <p:sp>
        <p:nvSpPr>
          <p:cNvPr id="12" name="ZoneTexte 11"/>
          <p:cNvSpPr txBox="1"/>
          <p:nvPr/>
        </p:nvSpPr>
        <p:spPr>
          <a:xfrm>
            <a:off x="3112788" y="3354992"/>
            <a:ext cx="3139365"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800" dirty="0" err="1"/>
              <a:t>Assomption</a:t>
            </a:r>
            <a:r>
              <a:rPr lang="en-US" sz="1800" dirty="0"/>
              <a:t> </a:t>
            </a:r>
            <a:r>
              <a:rPr lang="en-US" sz="1800" dirty="0" err="1"/>
              <a:t>d'indépendance</a:t>
            </a:r>
            <a:r>
              <a:rPr lang="en-US" sz="1800" dirty="0"/>
              <a:t> des variables</a:t>
            </a:r>
            <a:endParaRPr lang="en-US" sz="1800" dirty="0">
              <a:latin typeface="Barlow" panose="020B0604020202020204" charset="0"/>
            </a:endParaRPr>
          </a:p>
        </p:txBody>
      </p:sp>
      <p:sp>
        <p:nvSpPr>
          <p:cNvPr id="14" name="ZoneTexte 13"/>
          <p:cNvSpPr txBox="1"/>
          <p:nvPr/>
        </p:nvSpPr>
        <p:spPr>
          <a:xfrm>
            <a:off x="5792313" y="1581865"/>
            <a:ext cx="2381532"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fr-FR" sz="1800" dirty="0"/>
              <a:t>Sensibilité à la taille de l'échantillon</a:t>
            </a:r>
            <a:endParaRPr lang="en-US" sz="1800" dirty="0">
              <a:latin typeface="Barlow" panose="020B0604020202020204" charset="0"/>
            </a:endParaRPr>
          </a:p>
        </p:txBody>
      </p:sp>
      <p:cxnSp>
        <p:nvCxnSpPr>
          <p:cNvPr id="11" name="Connecteur en angle 10"/>
          <p:cNvCxnSpPr>
            <a:stCxn id="17" idx="2"/>
            <a:endCxn id="12" idx="1"/>
          </p:cNvCxnSpPr>
          <p:nvPr/>
        </p:nvCxnSpPr>
        <p:spPr>
          <a:xfrm rot="16200000" flipH="1">
            <a:off x="1971478" y="2536847"/>
            <a:ext cx="1449961" cy="8326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2" idx="3"/>
            <a:endCxn id="14" idx="2"/>
          </p:cNvCxnSpPr>
          <p:nvPr/>
        </p:nvCxnSpPr>
        <p:spPr>
          <a:xfrm flipV="1">
            <a:off x="6252153" y="2228196"/>
            <a:ext cx="730926" cy="14499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en angle 27"/>
          <p:cNvCxnSpPr>
            <a:stCxn id="14" idx="1"/>
            <a:endCxn id="17" idx="3"/>
          </p:cNvCxnSpPr>
          <p:nvPr/>
        </p:nvCxnSpPr>
        <p:spPr>
          <a:xfrm rot="10800000" flipV="1">
            <a:off x="3572629" y="1905030"/>
            <a:ext cx="2219685"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8648700" y="4743450"/>
            <a:ext cx="383438" cy="307777"/>
          </a:xfrm>
          <a:prstGeom prst="rect">
            <a:avLst/>
          </a:prstGeom>
          <a:noFill/>
        </p:spPr>
        <p:txBody>
          <a:bodyPr wrap="none" rtlCol="0">
            <a:spAutoFit/>
          </a:bodyPr>
          <a:lstStyle/>
          <a:p>
            <a:r>
              <a:rPr lang="en-US" dirty="0"/>
              <a:t>89</a:t>
            </a:r>
          </a:p>
        </p:txBody>
      </p:sp>
    </p:spTree>
    <p:extLst>
      <p:ext uri="{BB962C8B-B14F-4D97-AF65-F5344CB8AC3E}">
        <p14:creationId xmlns:p14="http://schemas.microsoft.com/office/powerpoint/2010/main" val="78541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Probléme</a:t>
            </a:r>
            <a:endParaRPr dirty="0"/>
          </a:p>
        </p:txBody>
      </p:sp>
      <p:sp>
        <p:nvSpPr>
          <p:cNvPr id="6" name="ZoneTexte 5"/>
          <p:cNvSpPr txBox="1"/>
          <p:nvPr/>
        </p:nvSpPr>
        <p:spPr>
          <a:xfrm>
            <a:off x="1879600" y="3512284"/>
            <a:ext cx="4673599" cy="707886"/>
          </a:xfrm>
          <a:prstGeom prst="rect">
            <a:avLst/>
          </a:prstGeom>
          <a:noFill/>
        </p:spPr>
        <p:txBody>
          <a:bodyPr wrap="square" rtlCol="0">
            <a:spAutoFit/>
          </a:bodyPr>
          <a:lstStyle/>
          <a:p>
            <a:r>
              <a:rPr lang="fr-FR" sz="2000" dirty="0"/>
              <a:t>Origine sociale (CSP parents) vs. Choix </a:t>
            </a:r>
          </a:p>
          <a:p>
            <a:r>
              <a:rPr lang="fr-FR" sz="2000" dirty="0"/>
              <a:t>d’études à l’Université</a:t>
            </a:r>
          </a:p>
        </p:txBody>
      </p:sp>
      <p:sp>
        <p:nvSpPr>
          <p:cNvPr id="5" name="ZoneTexte 4"/>
          <p:cNvSpPr txBox="1"/>
          <p:nvPr/>
        </p:nvSpPr>
        <p:spPr>
          <a:xfrm>
            <a:off x="424164" y="664559"/>
            <a:ext cx="2093843" cy="307777"/>
          </a:xfrm>
          <a:prstGeom prst="rect">
            <a:avLst/>
          </a:prstGeom>
          <a:noFill/>
        </p:spPr>
        <p:txBody>
          <a:bodyPr wrap="none" rtlCol="0">
            <a:spAutoFit/>
          </a:bodyPr>
          <a:lstStyle/>
          <a:p>
            <a:pPr marL="0" lvl="0" indent="0"/>
            <a:r>
              <a:rPr lang="en-US" dirty="0"/>
              <a:t>Tableau de contingence</a:t>
            </a:r>
          </a:p>
        </p:txBody>
      </p:sp>
      <p:cxnSp>
        <p:nvCxnSpPr>
          <p:cNvPr id="7" name="Connecteur en arc 6"/>
          <p:cNvCxnSpPr>
            <a:endCxn id="5" idx="3"/>
          </p:cNvCxnSpPr>
          <p:nvPr/>
        </p:nvCxnSpPr>
        <p:spPr>
          <a:xfrm rot="16200000" flipV="1">
            <a:off x="2452640" y="883816"/>
            <a:ext cx="866917" cy="7361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Image 1"/>
          <p:cNvPicPr>
            <a:picLocks noChangeAspect="1"/>
          </p:cNvPicPr>
          <p:nvPr/>
        </p:nvPicPr>
        <p:blipFill>
          <a:blip r:embed="rId3"/>
          <a:stretch>
            <a:fillRect/>
          </a:stretch>
        </p:blipFill>
        <p:spPr>
          <a:xfrm>
            <a:off x="820737" y="1234723"/>
            <a:ext cx="6791323" cy="2060563"/>
          </a:xfrm>
          <a:prstGeom prst="rect">
            <a:avLst/>
          </a:prstGeom>
          <a:effectLst>
            <a:outerShdw blurRad="50800" dist="38100" dir="2700000" algn="tl" rotWithShape="0">
              <a:prstClr val="black">
                <a:alpha val="40000"/>
              </a:prstClr>
            </a:outerShdw>
          </a:effectLst>
        </p:spPr>
      </p:pic>
      <p:sp>
        <p:nvSpPr>
          <p:cNvPr id="8" name="ZoneTexte 7"/>
          <p:cNvSpPr txBox="1"/>
          <p:nvPr/>
        </p:nvSpPr>
        <p:spPr>
          <a:xfrm>
            <a:off x="8648700" y="4743450"/>
            <a:ext cx="284052" cy="307777"/>
          </a:xfrm>
          <a:prstGeom prst="rect">
            <a:avLst/>
          </a:prstGeom>
          <a:noFill/>
        </p:spPr>
        <p:txBody>
          <a:bodyPr wrap="none" rtlCol="0">
            <a:spAutoFit/>
          </a:bodyPr>
          <a:lstStyle/>
          <a:p>
            <a:r>
              <a:rPr lang="en-US" dirty="0"/>
              <a:t>8</a:t>
            </a:r>
          </a:p>
        </p:txBody>
      </p:sp>
    </p:spTree>
    <p:extLst>
      <p:ext uri="{BB962C8B-B14F-4D97-AF65-F5344CB8AC3E}">
        <p14:creationId xmlns:p14="http://schemas.microsoft.com/office/powerpoint/2010/main" val="244273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0"/>
          <p:cNvSpPr txBox="1">
            <a:spLocks noGrp="1"/>
          </p:cNvSpPr>
          <p:nvPr>
            <p:ph type="title"/>
          </p:nvPr>
        </p:nvSpPr>
        <p:spPr>
          <a:xfrm>
            <a:off x="2085024" y="1564950"/>
            <a:ext cx="6108550" cy="1511400"/>
          </a:xfrm>
          <a:prstGeom prst="rect">
            <a:avLst/>
          </a:prstGeom>
        </p:spPr>
        <p:txBody>
          <a:bodyPr spcFirstLastPara="1" wrap="square" lIns="91425" tIns="91425" rIns="91425" bIns="91425" anchor="ctr" anchorCtr="0">
            <a:noAutofit/>
          </a:bodyPr>
          <a:lstStyle/>
          <a:p>
            <a:pPr marL="0" lvl="0" indent="0"/>
            <a:r>
              <a:rPr lang="en-US" dirty="0"/>
              <a:t>Conclusion</a:t>
            </a:r>
          </a:p>
        </p:txBody>
      </p:sp>
      <p:sp>
        <p:nvSpPr>
          <p:cNvPr id="915" name="Google Shape;915;p40"/>
          <p:cNvSpPr txBox="1">
            <a:spLocks noGrp="1"/>
          </p:cNvSpPr>
          <p:nvPr>
            <p:ph type="title" idx="2"/>
          </p:nvPr>
        </p:nvSpPr>
        <p:spPr>
          <a:xfrm>
            <a:off x="1050075" y="1564950"/>
            <a:ext cx="969000" cy="15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14</a:t>
            </a:r>
            <a:endParaRPr dirty="0"/>
          </a:p>
        </p:txBody>
      </p:sp>
      <p:grpSp>
        <p:nvGrpSpPr>
          <p:cNvPr id="916" name="Google Shape;916;p40"/>
          <p:cNvGrpSpPr/>
          <p:nvPr/>
        </p:nvGrpSpPr>
        <p:grpSpPr>
          <a:xfrm flipH="1">
            <a:off x="6775879" y="3868746"/>
            <a:ext cx="3599787" cy="1044104"/>
            <a:chOff x="-1431671" y="656496"/>
            <a:chExt cx="3599787" cy="1044104"/>
          </a:xfrm>
        </p:grpSpPr>
        <p:grpSp>
          <p:nvGrpSpPr>
            <p:cNvPr id="917" name="Google Shape;917;p40"/>
            <p:cNvGrpSpPr/>
            <p:nvPr/>
          </p:nvGrpSpPr>
          <p:grpSpPr>
            <a:xfrm>
              <a:off x="-368508" y="1432892"/>
              <a:ext cx="1567047" cy="45661"/>
              <a:chOff x="1754675" y="2661275"/>
              <a:chExt cx="1945675" cy="56700"/>
            </a:xfrm>
          </p:grpSpPr>
          <p:cxnSp>
            <p:nvCxnSpPr>
              <p:cNvPr id="918" name="Google Shape;918;p40"/>
              <p:cNvCxnSpPr/>
              <p:nvPr/>
            </p:nvCxnSpPr>
            <p:spPr>
              <a:xfrm>
                <a:off x="1754675" y="2689625"/>
                <a:ext cx="1896000" cy="0"/>
              </a:xfrm>
              <a:prstGeom prst="straightConnector1">
                <a:avLst/>
              </a:prstGeom>
              <a:noFill/>
              <a:ln w="9525" cap="flat" cmpd="sng">
                <a:solidFill>
                  <a:schemeClr val="dk1"/>
                </a:solidFill>
                <a:prstDash val="solid"/>
                <a:round/>
                <a:headEnd type="none" w="med" len="med"/>
                <a:tailEnd type="none" w="med" len="med"/>
              </a:ln>
            </p:spPr>
          </p:cxnSp>
          <p:sp>
            <p:nvSpPr>
              <p:cNvPr id="919" name="Google Shape;919;p40"/>
              <p:cNvSpPr/>
              <p:nvPr/>
            </p:nvSpPr>
            <p:spPr>
              <a:xfrm>
                <a:off x="3643650" y="266127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0"/>
            <p:cNvGrpSpPr/>
            <p:nvPr/>
          </p:nvGrpSpPr>
          <p:grpSpPr>
            <a:xfrm>
              <a:off x="-766480" y="1564412"/>
              <a:ext cx="1561280" cy="136187"/>
              <a:chOff x="1754675" y="2824000"/>
              <a:chExt cx="4728285" cy="412439"/>
            </a:xfrm>
          </p:grpSpPr>
          <p:sp>
            <p:nvSpPr>
              <p:cNvPr id="921" name="Google Shape;921;p40"/>
              <p:cNvSpPr/>
              <p:nvPr/>
            </p:nvSpPr>
            <p:spPr>
              <a:xfrm>
                <a:off x="1754675" y="2824000"/>
                <a:ext cx="4593868" cy="355100"/>
              </a:xfrm>
              <a:custGeom>
                <a:avLst/>
                <a:gdLst/>
                <a:ahLst/>
                <a:cxnLst/>
                <a:rect l="l" t="t" r="r" b="b"/>
                <a:pathLst>
                  <a:path w="77550" h="5994" extrusionOk="0">
                    <a:moveTo>
                      <a:pt x="0" y="0"/>
                    </a:moveTo>
                    <a:lnTo>
                      <a:pt x="59202" y="0"/>
                    </a:lnTo>
                    <a:lnTo>
                      <a:pt x="65196" y="5994"/>
                    </a:lnTo>
                    <a:lnTo>
                      <a:pt x="77550" y="5994"/>
                    </a:lnTo>
                  </a:path>
                </a:pathLst>
              </a:custGeom>
              <a:noFill/>
              <a:ln w="9525" cap="flat" cmpd="sng">
                <a:solidFill>
                  <a:schemeClr val="dk1"/>
                </a:solidFill>
                <a:prstDash val="solid"/>
                <a:round/>
                <a:headEnd type="none" w="med" len="med"/>
                <a:tailEnd type="none" w="med" len="med"/>
              </a:ln>
            </p:spPr>
          </p:sp>
          <p:sp>
            <p:nvSpPr>
              <p:cNvPr id="922" name="Google Shape;922;p40"/>
              <p:cNvSpPr/>
              <p:nvPr/>
            </p:nvSpPr>
            <p:spPr>
              <a:xfrm>
                <a:off x="6348560" y="3102039"/>
                <a:ext cx="134400" cy="13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1431671" y="1201087"/>
              <a:ext cx="3070084" cy="102364"/>
              <a:chOff x="1779150" y="2604263"/>
              <a:chExt cx="3811875" cy="127113"/>
            </a:xfrm>
          </p:grpSpPr>
          <p:sp>
            <p:nvSpPr>
              <p:cNvPr id="924" name="Google Shape;924;p40"/>
              <p:cNvSpPr/>
              <p:nvPr/>
            </p:nvSpPr>
            <p:spPr>
              <a:xfrm>
                <a:off x="1779150" y="2630450"/>
                <a:ext cx="3755175" cy="100925"/>
              </a:xfrm>
              <a:custGeom>
                <a:avLst/>
                <a:gdLst/>
                <a:ahLst/>
                <a:cxnLst/>
                <a:rect l="l" t="t" r="r" b="b"/>
                <a:pathLst>
                  <a:path w="150207" h="4037" extrusionOk="0">
                    <a:moveTo>
                      <a:pt x="0" y="4037"/>
                    </a:moveTo>
                    <a:lnTo>
                      <a:pt x="83176" y="4037"/>
                    </a:lnTo>
                    <a:lnTo>
                      <a:pt x="87213" y="0"/>
                    </a:lnTo>
                    <a:lnTo>
                      <a:pt x="150207" y="0"/>
                    </a:lnTo>
                  </a:path>
                </a:pathLst>
              </a:custGeom>
              <a:noFill/>
              <a:ln w="9525" cap="flat" cmpd="sng">
                <a:solidFill>
                  <a:schemeClr val="dk1"/>
                </a:solidFill>
                <a:prstDash val="solid"/>
                <a:round/>
                <a:headEnd type="none" w="med" len="med"/>
                <a:tailEnd type="none" w="med" len="med"/>
              </a:ln>
            </p:spPr>
          </p:sp>
          <p:sp>
            <p:nvSpPr>
              <p:cNvPr id="925" name="Google Shape;925;p40"/>
              <p:cNvSpPr/>
              <p:nvPr/>
            </p:nvSpPr>
            <p:spPr>
              <a:xfrm>
                <a:off x="5534325" y="260426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856941" y="773805"/>
              <a:ext cx="2877996" cy="223763"/>
              <a:chOff x="1748550" y="2064750"/>
              <a:chExt cx="3573375" cy="277863"/>
            </a:xfrm>
          </p:grpSpPr>
          <p:sp>
            <p:nvSpPr>
              <p:cNvPr id="927" name="Google Shape;927;p40"/>
              <p:cNvSpPr/>
              <p:nvPr/>
            </p:nvSpPr>
            <p:spPr>
              <a:xfrm>
                <a:off x="1748550" y="2064750"/>
                <a:ext cx="3516675" cy="253825"/>
              </a:xfrm>
              <a:custGeom>
                <a:avLst/>
                <a:gdLst/>
                <a:ahLst/>
                <a:cxnLst/>
                <a:rect l="l" t="t" r="r" b="b"/>
                <a:pathLst>
                  <a:path w="140667" h="10153" extrusionOk="0">
                    <a:moveTo>
                      <a:pt x="0" y="0"/>
                    </a:moveTo>
                    <a:lnTo>
                      <a:pt x="67520" y="0"/>
                    </a:lnTo>
                    <a:lnTo>
                      <a:pt x="77673" y="10153"/>
                    </a:lnTo>
                    <a:lnTo>
                      <a:pt x="140667" y="10153"/>
                    </a:lnTo>
                  </a:path>
                </a:pathLst>
              </a:custGeom>
              <a:noFill/>
              <a:ln w="9525" cap="flat" cmpd="sng">
                <a:solidFill>
                  <a:schemeClr val="dk1"/>
                </a:solidFill>
                <a:prstDash val="solid"/>
                <a:round/>
                <a:headEnd type="none" w="med" len="med"/>
                <a:tailEnd type="none" w="med" len="med"/>
              </a:ln>
            </p:spPr>
          </p:sp>
          <p:sp>
            <p:nvSpPr>
              <p:cNvPr id="928" name="Google Shape;928;p40"/>
              <p:cNvSpPr/>
              <p:nvPr/>
            </p:nvSpPr>
            <p:spPr>
              <a:xfrm>
                <a:off x="5265225" y="2285913"/>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856882" y="656496"/>
              <a:ext cx="2430997" cy="185534"/>
              <a:chOff x="1748547" y="1392116"/>
              <a:chExt cx="5911958" cy="451312"/>
            </a:xfrm>
          </p:grpSpPr>
          <p:sp>
            <p:nvSpPr>
              <p:cNvPr id="930" name="Google Shape;930;p40"/>
              <p:cNvSpPr/>
              <p:nvPr/>
            </p:nvSpPr>
            <p:spPr>
              <a:xfrm>
                <a:off x="1748547" y="1392116"/>
                <a:ext cx="5793758" cy="395567"/>
              </a:xfrm>
              <a:custGeom>
                <a:avLst/>
                <a:gdLst/>
                <a:ahLst/>
                <a:cxnLst/>
                <a:rect l="l" t="t" r="r" b="b"/>
                <a:pathLst>
                  <a:path w="111066" h="7583" extrusionOk="0">
                    <a:moveTo>
                      <a:pt x="0" y="0"/>
                    </a:moveTo>
                    <a:lnTo>
                      <a:pt x="79263" y="0"/>
                    </a:lnTo>
                    <a:lnTo>
                      <a:pt x="86847" y="7583"/>
                    </a:lnTo>
                    <a:lnTo>
                      <a:pt x="111066" y="7583"/>
                    </a:lnTo>
                  </a:path>
                </a:pathLst>
              </a:custGeom>
              <a:noFill/>
              <a:ln w="9525" cap="flat" cmpd="sng">
                <a:solidFill>
                  <a:schemeClr val="dk1"/>
                </a:solidFill>
                <a:prstDash val="solid"/>
                <a:round/>
                <a:headEnd type="none" w="med" len="med"/>
                <a:tailEnd type="none" w="med" len="med"/>
              </a:ln>
            </p:spPr>
          </p:sp>
          <p:sp>
            <p:nvSpPr>
              <p:cNvPr id="931" name="Google Shape;931;p40"/>
              <p:cNvSpPr/>
              <p:nvPr/>
            </p:nvSpPr>
            <p:spPr>
              <a:xfrm>
                <a:off x="7542305" y="1725228"/>
                <a:ext cx="118200" cy="11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842187" y="1064790"/>
              <a:ext cx="3010303" cy="45661"/>
              <a:chOff x="1766900" y="2869225"/>
              <a:chExt cx="3737650" cy="56700"/>
            </a:xfrm>
          </p:grpSpPr>
          <p:cxnSp>
            <p:nvCxnSpPr>
              <p:cNvPr id="933" name="Google Shape;933;p40"/>
              <p:cNvCxnSpPr/>
              <p:nvPr/>
            </p:nvCxnSpPr>
            <p:spPr>
              <a:xfrm>
                <a:off x="1766900" y="2897575"/>
                <a:ext cx="3687900" cy="0"/>
              </a:xfrm>
              <a:prstGeom prst="straightConnector1">
                <a:avLst/>
              </a:prstGeom>
              <a:noFill/>
              <a:ln w="9525" cap="flat" cmpd="sng">
                <a:solidFill>
                  <a:schemeClr val="dk1"/>
                </a:solidFill>
                <a:prstDash val="solid"/>
                <a:round/>
                <a:headEnd type="none" w="med" len="med"/>
                <a:tailEnd type="none" w="med" len="med"/>
              </a:ln>
            </p:spPr>
          </p:cxnSp>
          <p:sp>
            <p:nvSpPr>
              <p:cNvPr id="934" name="Google Shape;934;p40"/>
              <p:cNvSpPr/>
              <p:nvPr/>
            </p:nvSpPr>
            <p:spPr>
              <a:xfrm>
                <a:off x="5447850" y="2869225"/>
                <a:ext cx="56700" cy="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ZoneTexte 22"/>
          <p:cNvSpPr txBox="1"/>
          <p:nvPr/>
        </p:nvSpPr>
        <p:spPr>
          <a:xfrm>
            <a:off x="8648700" y="4743450"/>
            <a:ext cx="383438" cy="307777"/>
          </a:xfrm>
          <a:prstGeom prst="rect">
            <a:avLst/>
          </a:prstGeom>
          <a:noFill/>
        </p:spPr>
        <p:txBody>
          <a:bodyPr wrap="none" rtlCol="0">
            <a:spAutoFit/>
          </a:bodyPr>
          <a:lstStyle/>
          <a:p>
            <a:r>
              <a:rPr lang="en-US" dirty="0"/>
              <a:t>90</a:t>
            </a:r>
          </a:p>
        </p:txBody>
      </p:sp>
    </p:spTree>
    <p:extLst>
      <p:ext uri="{BB962C8B-B14F-4D97-AF65-F5344CB8AC3E}">
        <p14:creationId xmlns:p14="http://schemas.microsoft.com/office/powerpoint/2010/main" val="242863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63" name="Google Shape;1263;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Conclusion</a:t>
            </a:r>
            <a:endParaRPr dirty="0"/>
          </a:p>
        </p:txBody>
      </p:sp>
      <p:graphicFrame>
        <p:nvGraphicFramePr>
          <p:cNvPr id="6" name="Google Shape;1442;p60"/>
          <p:cNvGraphicFramePr/>
          <p:nvPr>
            <p:extLst/>
          </p:nvPr>
        </p:nvGraphicFramePr>
        <p:xfrm>
          <a:off x="1660189" y="1562100"/>
          <a:ext cx="5527870" cy="2011140"/>
        </p:xfrm>
        <a:graphic>
          <a:graphicData uri="http://schemas.openxmlformats.org/drawingml/2006/table">
            <a:tbl>
              <a:tblPr>
                <a:noFill/>
                <a:tableStyleId>{920CC816-2A3D-4E7C-A199-309F075C84E2}</a:tableStyleId>
              </a:tblPr>
              <a:tblGrid>
                <a:gridCol w="1509279"/>
                <a:gridCol w="1775856"/>
                <a:gridCol w="2242735"/>
              </a:tblGrid>
              <a:tr h="613944">
                <a:tc>
                  <a:txBody>
                    <a:bodyPr/>
                    <a:lstStyle/>
                    <a:p>
                      <a:pPr marL="0" lvl="0" indent="0" algn="l" rtl="0">
                        <a:spcBef>
                          <a:spcPts val="0"/>
                        </a:spcBef>
                        <a:spcAft>
                          <a:spcPts val="0"/>
                        </a:spcAft>
                        <a:buNone/>
                      </a:pPr>
                      <a:endParaRPr sz="2700" dirty="0">
                        <a:solidFill>
                          <a:schemeClr val="dk1"/>
                        </a:solidFill>
                        <a:latin typeface="Bebas Neue"/>
                        <a:ea typeface="Bebas Neue"/>
                        <a:cs typeface="Bebas Neue"/>
                        <a:sym typeface="Bebas Neue"/>
                      </a:endParaRPr>
                    </a:p>
                  </a:txBody>
                  <a:tcPr marL="135673" marR="135673" marT="101764" marB="101764"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dirty="0" smtClean="0">
                          <a:solidFill>
                            <a:schemeClr val="dk1"/>
                          </a:solidFill>
                          <a:latin typeface="Open Sans" pitchFamily="2" charset="0"/>
                          <a:ea typeface="Open Sans" pitchFamily="2" charset="0"/>
                          <a:cs typeface="Open Sans" pitchFamily="2" charset="0"/>
                          <a:sym typeface="Poppins ExtraBold"/>
                        </a:rPr>
                        <a:t>AFC</a:t>
                      </a:r>
                      <a:endParaRPr sz="2100" b="1" dirty="0">
                        <a:solidFill>
                          <a:schemeClr val="dk1"/>
                        </a:solidFill>
                        <a:latin typeface="Open Sans" pitchFamily="2" charset="0"/>
                        <a:ea typeface="Open Sans" pitchFamily="2" charset="0"/>
                        <a:cs typeface="Open Sans" pitchFamily="2" charset="0"/>
                        <a:sym typeface="Poppins ExtraBold"/>
                      </a:endParaRPr>
                    </a:p>
                  </a:txBody>
                  <a:tcPr marL="135673" marR="135673" marT="101764" marB="101764"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100" b="1" smtClean="0">
                          <a:solidFill>
                            <a:schemeClr val="dk1"/>
                          </a:solidFill>
                          <a:latin typeface="Open Sans" pitchFamily="2" charset="0"/>
                          <a:ea typeface="Open Sans" pitchFamily="2" charset="0"/>
                          <a:cs typeface="Open Sans" pitchFamily="2" charset="0"/>
                          <a:sym typeface="Poppins ExtraBold"/>
                        </a:rPr>
                        <a:t>ACP</a:t>
                      </a:r>
                      <a:endParaRPr sz="2100" b="1" dirty="0">
                        <a:solidFill>
                          <a:schemeClr val="dk1"/>
                        </a:solidFill>
                        <a:latin typeface="Open Sans" pitchFamily="2" charset="0"/>
                        <a:ea typeface="Open Sans" pitchFamily="2" charset="0"/>
                        <a:cs typeface="Open Sans" pitchFamily="2" charset="0"/>
                        <a:sym typeface="Poppins ExtraBold"/>
                      </a:endParaRPr>
                    </a:p>
                  </a:txBody>
                  <a:tcPr marL="135673" marR="135673" marT="101764" marB="101764"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r>
              <a:tr h="633198">
                <a:tc>
                  <a:txBody>
                    <a:bodyPr/>
                    <a:lstStyle/>
                    <a:p>
                      <a:pPr marL="0" lvl="0" indent="0" algn="ctr" rtl="0">
                        <a:spcBef>
                          <a:spcPts val="0"/>
                        </a:spcBef>
                        <a:spcAft>
                          <a:spcPts val="0"/>
                        </a:spcAft>
                        <a:buNone/>
                      </a:pPr>
                      <a:r>
                        <a:rPr lang="en-US" sz="1400" b="1" i="0" u="none" strike="noStrike" cap="none" smtClean="0">
                          <a:solidFill>
                            <a:srgbClr val="000000"/>
                          </a:solidFill>
                          <a:effectLst/>
                          <a:latin typeface="Open Sans" pitchFamily="2" charset="0"/>
                          <a:ea typeface="Open Sans" pitchFamily="2" charset="0"/>
                          <a:cs typeface="Open Sans" pitchFamily="2" charset="0"/>
                          <a:sym typeface="Arial"/>
                        </a:rPr>
                        <a:t>Type de données</a:t>
                      </a:r>
                      <a:endParaRPr sz="2100" b="1" dirty="0">
                        <a:solidFill>
                          <a:schemeClr val="dk1"/>
                        </a:solidFill>
                        <a:latin typeface="Open Sans" pitchFamily="2" charset="0"/>
                        <a:ea typeface="Open Sans" pitchFamily="2" charset="0"/>
                        <a:cs typeface="Open Sans" pitchFamily="2" charset="0"/>
                        <a:sym typeface="Barlow"/>
                      </a:endParaRPr>
                    </a:p>
                  </a:txBody>
                  <a:tcPr marL="135673" marR="135673" marT="135673" marB="135673"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400" b="0" i="0" u="none" strike="noStrike" cap="none" dirty="0" err="1" smtClean="0">
                          <a:solidFill>
                            <a:srgbClr val="000000"/>
                          </a:solidFill>
                          <a:effectLst/>
                          <a:latin typeface="Arial"/>
                          <a:ea typeface="Arial"/>
                          <a:cs typeface="Arial"/>
                          <a:sym typeface="Arial"/>
                        </a:rPr>
                        <a:t>Catégorielles</a:t>
                      </a:r>
                      <a:r>
                        <a:rPr lang="en-US" sz="1400" b="0" i="0" u="none" strike="noStrike" cap="none" dirty="0" smtClean="0">
                          <a:solidFill>
                            <a:srgbClr val="000000"/>
                          </a:solidFill>
                          <a:effectLst/>
                          <a:latin typeface="Arial"/>
                          <a:ea typeface="Arial"/>
                          <a:cs typeface="Arial"/>
                          <a:sym typeface="Arial"/>
                        </a:rPr>
                        <a:t> </a:t>
                      </a:r>
                      <a:endParaRPr sz="2300" b="0" dirty="0">
                        <a:solidFill>
                          <a:schemeClr val="dk1"/>
                        </a:solidFill>
                        <a:latin typeface="Barlow"/>
                        <a:ea typeface="Barlow"/>
                        <a:cs typeface="Barlow"/>
                        <a:sym typeface="Barlow"/>
                      </a:endParaRPr>
                    </a:p>
                  </a:txBody>
                  <a:tcPr marL="135673" marR="135673" marT="135673" marB="135673"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400" b="0" i="0" u="none" strike="noStrike" cap="none" dirty="0" err="1" smtClean="0">
                          <a:solidFill>
                            <a:srgbClr val="000000"/>
                          </a:solidFill>
                          <a:effectLst/>
                          <a:latin typeface="Arial"/>
                          <a:ea typeface="Arial"/>
                          <a:cs typeface="Arial"/>
                          <a:sym typeface="Arial"/>
                        </a:rPr>
                        <a:t>Quantitatives</a:t>
                      </a:r>
                      <a:r>
                        <a:rPr lang="en-US" sz="1400" b="0" i="0" u="none" strike="noStrike" cap="none" dirty="0" smtClean="0">
                          <a:solidFill>
                            <a:srgbClr val="000000"/>
                          </a:solidFill>
                          <a:effectLst/>
                          <a:latin typeface="Arial"/>
                          <a:ea typeface="Arial"/>
                          <a:cs typeface="Arial"/>
                          <a:sym typeface="Arial"/>
                        </a:rPr>
                        <a:t> </a:t>
                      </a:r>
                      <a:endParaRPr sz="2300" b="0" dirty="0">
                        <a:solidFill>
                          <a:schemeClr val="dk1"/>
                        </a:solidFill>
                        <a:latin typeface="Barlow"/>
                        <a:ea typeface="Barlow"/>
                        <a:cs typeface="Barlow"/>
                        <a:sym typeface="Barlow"/>
                      </a:endParaRPr>
                    </a:p>
                  </a:txBody>
                  <a:tcPr marL="135673" marR="135673" marT="135673" marB="135673"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r>
              <a:tr h="633198">
                <a:tc>
                  <a:txBody>
                    <a:bodyPr/>
                    <a:lstStyle/>
                    <a:p>
                      <a:pPr marL="0" lvl="0" indent="0" algn="ctr" rtl="0">
                        <a:spcBef>
                          <a:spcPts val="0"/>
                        </a:spcBef>
                        <a:spcAft>
                          <a:spcPts val="0"/>
                        </a:spcAft>
                        <a:buNone/>
                      </a:pPr>
                      <a:r>
                        <a:rPr lang="en-US" sz="1400" b="1" i="0" u="none" strike="noStrike" cap="none" dirty="0" err="1" smtClean="0">
                          <a:solidFill>
                            <a:srgbClr val="000000"/>
                          </a:solidFill>
                          <a:effectLst/>
                          <a:latin typeface="Arial"/>
                          <a:ea typeface="Arial"/>
                          <a:cs typeface="Arial"/>
                          <a:sym typeface="Arial"/>
                        </a:rPr>
                        <a:t>Objectif</a:t>
                      </a:r>
                      <a:r>
                        <a:rPr lang="en-US" sz="1400" b="1" i="0" u="none" strike="noStrike" cap="none" dirty="0" smtClean="0">
                          <a:solidFill>
                            <a:srgbClr val="000000"/>
                          </a:solidFill>
                          <a:effectLst/>
                          <a:latin typeface="Arial"/>
                          <a:ea typeface="Arial"/>
                          <a:cs typeface="Arial"/>
                          <a:sym typeface="Arial"/>
                        </a:rPr>
                        <a:t> </a:t>
                      </a:r>
                      <a:endParaRPr sz="2100" b="1" dirty="0">
                        <a:solidFill>
                          <a:schemeClr val="dk1"/>
                        </a:solidFill>
                        <a:latin typeface="Open Sans" pitchFamily="2" charset="0"/>
                        <a:ea typeface="Open Sans" pitchFamily="2" charset="0"/>
                        <a:cs typeface="Open Sans" pitchFamily="2" charset="0"/>
                        <a:sym typeface="Barlow"/>
                      </a:endParaRPr>
                    </a:p>
                  </a:txBody>
                  <a:tcPr marL="135673" marR="135673" marT="135673" marB="135673"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400" b="0" i="0" u="none" strike="noStrike" cap="none" dirty="0" smtClean="0">
                          <a:solidFill>
                            <a:srgbClr val="000000"/>
                          </a:solidFill>
                          <a:effectLst/>
                          <a:latin typeface="Arial"/>
                          <a:ea typeface="Arial"/>
                          <a:cs typeface="Arial"/>
                          <a:sym typeface="Arial"/>
                        </a:rPr>
                        <a:t>Identification des associations</a:t>
                      </a:r>
                      <a:endParaRPr sz="2300" b="0" dirty="0">
                        <a:solidFill>
                          <a:schemeClr val="dk1"/>
                        </a:solidFill>
                        <a:latin typeface="Barlow"/>
                        <a:ea typeface="Barlow"/>
                        <a:cs typeface="Barlow"/>
                        <a:sym typeface="Barlow"/>
                      </a:endParaRPr>
                    </a:p>
                  </a:txBody>
                  <a:tcPr marL="135673" marR="135673" marT="135673" marB="135673"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400" b="0" i="0" u="none" strike="noStrike" cap="none" dirty="0" err="1" smtClean="0">
                          <a:solidFill>
                            <a:srgbClr val="000000"/>
                          </a:solidFill>
                          <a:effectLst/>
                          <a:latin typeface="Arial"/>
                          <a:ea typeface="Arial"/>
                          <a:cs typeface="Arial"/>
                          <a:sym typeface="Arial"/>
                        </a:rPr>
                        <a:t>Réduction</a:t>
                      </a:r>
                      <a:r>
                        <a:rPr lang="en-US" sz="1400" b="0" i="0" u="none" strike="noStrike" cap="none" dirty="0" smtClean="0">
                          <a:solidFill>
                            <a:srgbClr val="000000"/>
                          </a:solidFill>
                          <a:effectLst/>
                          <a:latin typeface="Arial"/>
                          <a:ea typeface="Arial"/>
                          <a:cs typeface="Arial"/>
                          <a:sym typeface="Arial"/>
                        </a:rPr>
                        <a:t> de dimension</a:t>
                      </a:r>
                      <a:endParaRPr sz="2300" b="0" dirty="0">
                        <a:solidFill>
                          <a:schemeClr val="dk1"/>
                        </a:solidFill>
                        <a:latin typeface="Barlow"/>
                        <a:ea typeface="Barlow"/>
                        <a:cs typeface="Barlow"/>
                        <a:sym typeface="Barlow"/>
                      </a:endParaRPr>
                    </a:p>
                  </a:txBody>
                  <a:tcPr marL="135673" marR="135673" marT="135673" marB="135673"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r>
            </a:tbl>
          </a:graphicData>
        </a:graphic>
      </p:graphicFrame>
      <p:sp>
        <p:nvSpPr>
          <p:cNvPr id="4" name="ZoneTexte 3"/>
          <p:cNvSpPr txBox="1"/>
          <p:nvPr/>
        </p:nvSpPr>
        <p:spPr>
          <a:xfrm>
            <a:off x="8648700" y="4743450"/>
            <a:ext cx="383438" cy="307777"/>
          </a:xfrm>
          <a:prstGeom prst="rect">
            <a:avLst/>
          </a:prstGeom>
          <a:noFill/>
        </p:spPr>
        <p:txBody>
          <a:bodyPr wrap="none" rtlCol="0">
            <a:spAutoFit/>
          </a:bodyPr>
          <a:lstStyle/>
          <a:p>
            <a:r>
              <a:rPr lang="en-US" dirty="0" smtClean="0"/>
              <a:t>92</a:t>
            </a:r>
            <a:endParaRPr lang="en-US" dirty="0"/>
          </a:p>
        </p:txBody>
      </p:sp>
    </p:spTree>
    <p:extLst>
      <p:ext uri="{BB962C8B-B14F-4D97-AF65-F5344CB8AC3E}">
        <p14:creationId xmlns:p14="http://schemas.microsoft.com/office/powerpoint/2010/main" val="177414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7"/>
          <p:cNvSpPr txBox="1">
            <a:spLocks noGrp="1"/>
          </p:cNvSpPr>
          <p:nvPr>
            <p:ph type="title"/>
          </p:nvPr>
        </p:nvSpPr>
        <p:spPr>
          <a:xfrm>
            <a:off x="1802002" y="2408661"/>
            <a:ext cx="5607000" cy="908616"/>
          </a:xfrm>
          <a:prstGeom prst="rect">
            <a:avLst/>
          </a:prstGeom>
        </p:spPr>
        <p:txBody>
          <a:bodyPr spcFirstLastPara="1" wrap="square" lIns="91425" tIns="91425" rIns="91425" bIns="91425" anchor="b" anchorCtr="0">
            <a:noAutofit/>
          </a:bodyPr>
          <a:lstStyle/>
          <a:p>
            <a:pPr lvl="0"/>
            <a:r>
              <a:rPr lang="en-US" sz="4800" dirty="0">
                <a:latin typeface="Poppins ExtraLight" panose="00000300000000000000" pitchFamily="2" charset="0"/>
                <a:cs typeface="Poppins ExtraLight" panose="00000300000000000000" pitchFamily="2" charset="0"/>
              </a:rPr>
              <a:t>Merci de </a:t>
            </a:r>
            <a:r>
              <a:rPr lang="en-US" sz="4800" dirty="0" err="1">
                <a:latin typeface="Poppins ExtraLight" panose="00000300000000000000" pitchFamily="2" charset="0"/>
                <a:cs typeface="Poppins ExtraLight" panose="00000300000000000000" pitchFamily="2" charset="0"/>
              </a:rPr>
              <a:t>votre</a:t>
            </a:r>
            <a:r>
              <a:rPr lang="en-US" sz="4800" dirty="0">
                <a:latin typeface="Poppins ExtraLight" panose="00000300000000000000" pitchFamily="2" charset="0"/>
                <a:cs typeface="Poppins ExtraLight" panose="00000300000000000000" pitchFamily="2" charset="0"/>
              </a:rPr>
              <a:t> attention</a:t>
            </a:r>
            <a:endParaRPr sz="4800" dirty="0">
              <a:latin typeface="Poppins ExtraLight" panose="00000300000000000000" pitchFamily="2" charset="0"/>
              <a:cs typeface="Poppins ExtraLight" panose="000003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1053</TotalTime>
  <Words>2733</Words>
  <Application>Microsoft Office PowerPoint</Application>
  <PresentationFormat>Affichage à l'écran (16:9)</PresentationFormat>
  <Paragraphs>789</Paragraphs>
  <Slides>92</Slides>
  <Notes>92</Notes>
  <HiddenSlides>0</HiddenSlides>
  <MMClips>0</MMClips>
  <ScaleCrop>false</ScaleCrop>
  <HeadingPairs>
    <vt:vector size="6" baseType="variant">
      <vt:variant>
        <vt:lpstr>Polices utilisées</vt:lpstr>
      </vt:variant>
      <vt:variant>
        <vt:i4>20</vt:i4>
      </vt:variant>
      <vt:variant>
        <vt:lpstr>Thème</vt:lpstr>
      </vt:variant>
      <vt:variant>
        <vt:i4>1</vt:i4>
      </vt:variant>
      <vt:variant>
        <vt:lpstr>Titres des diapositives</vt:lpstr>
      </vt:variant>
      <vt:variant>
        <vt:i4>92</vt:i4>
      </vt:variant>
    </vt:vector>
  </HeadingPairs>
  <TitlesOfParts>
    <vt:vector size="113" baseType="lpstr">
      <vt:lpstr>Barlow</vt:lpstr>
      <vt:lpstr>Nunito Light</vt:lpstr>
      <vt:lpstr>Cambria</vt:lpstr>
      <vt:lpstr>Poppins Black</vt:lpstr>
      <vt:lpstr>Raleway</vt:lpstr>
      <vt:lpstr>Arial</vt:lpstr>
      <vt:lpstr>Anaheim</vt:lpstr>
      <vt:lpstr>Poppins ExtraLight</vt:lpstr>
      <vt:lpstr>Noto Sans Symbols</vt:lpstr>
      <vt:lpstr>Söhne</vt:lpstr>
      <vt:lpstr>Tahoma</vt:lpstr>
      <vt:lpstr>Cambria Math</vt:lpstr>
      <vt:lpstr>Calibri</vt:lpstr>
      <vt:lpstr>Open Sans</vt:lpstr>
      <vt:lpstr>Poppins</vt:lpstr>
      <vt:lpstr>Lucida Sans</vt:lpstr>
      <vt:lpstr>Sitka Banner</vt:lpstr>
      <vt:lpstr>Bebas Neue</vt:lpstr>
      <vt:lpstr>Poppins ExtraBold</vt:lpstr>
      <vt:lpstr>Times New Roman</vt:lpstr>
      <vt:lpstr>Data Analytics Strategy Toolkit by Slidesgo</vt:lpstr>
      <vt:lpstr>ANALYSE  FACTORIELLE des CORRESPONDANCES</vt:lpstr>
      <vt:lpstr>TABLE OF CONTENTS</vt:lpstr>
      <vt:lpstr>TABLE OF CONTENTS</vt:lpstr>
      <vt:lpstr>TABLE OF CONTENTS</vt:lpstr>
      <vt:lpstr>AFC</vt:lpstr>
      <vt:lpstr>Introduction</vt:lpstr>
      <vt:lpstr>Fondements Théoriques</vt:lpstr>
      <vt:lpstr>Probléme</vt:lpstr>
      <vt:lpstr>Probléme</vt:lpstr>
      <vt:lpstr>Définition de l’AFC</vt:lpstr>
      <vt:lpstr>Objectifs de l'AFC</vt:lpstr>
      <vt:lpstr>Comprendre les relations entre les variables catégorielles</vt:lpstr>
      <vt:lpstr>Identifier les associations significatives</vt:lpstr>
      <vt:lpstr>Réduire la complexité des données</vt:lpstr>
      <vt:lpstr>Les Etapes de l’AFC</vt:lpstr>
      <vt:lpstr>Table de contigence</vt:lpstr>
      <vt:lpstr>1- Définition de la Matrice T</vt:lpstr>
      <vt:lpstr>2- Calcul de la Matrice T0</vt:lpstr>
      <vt:lpstr>3- Calcul de la Matrice des écarts à l'indépendance</vt:lpstr>
      <vt:lpstr>4- Mise en facteur de R </vt:lpstr>
      <vt:lpstr>4- Mise en facteur de R </vt:lpstr>
      <vt:lpstr>5- Tracé du Graphe à Partir des C et L Trouvés</vt:lpstr>
      <vt:lpstr>5- Tracé du Graphe à Partir des C et L Trouvés</vt:lpstr>
      <vt:lpstr>Régles pour Interpréter</vt:lpstr>
      <vt:lpstr>Produit Scalaire</vt:lpstr>
      <vt:lpstr>La Proximité</vt:lpstr>
      <vt:lpstr>La Proximité</vt:lpstr>
      <vt:lpstr>La Proximité</vt:lpstr>
      <vt:lpstr>L’angle entre les points</vt:lpstr>
      <vt:lpstr>Longuere des lines</vt:lpstr>
      <vt:lpstr>Example Précedent</vt:lpstr>
      <vt:lpstr>Example Précedent</vt:lpstr>
      <vt:lpstr>Example Précedent</vt:lpstr>
      <vt:lpstr>Utilisation de Chi-2</vt:lpstr>
      <vt:lpstr>Chi-2 ?</vt:lpstr>
      <vt:lpstr>Pourqoi Chi-2 ?</vt:lpstr>
      <vt:lpstr>Comment Utilisé Chi-2 ?</vt:lpstr>
      <vt:lpstr>Case Où Chi2(R) ≠ 100%</vt:lpstr>
      <vt:lpstr>Case Où Chi2(R) ≠ 100%</vt:lpstr>
      <vt:lpstr>Comment Interpreté les Resultat de Chi-2 ?</vt:lpstr>
      <vt:lpstr>Applique sur l’example</vt:lpstr>
      <vt:lpstr>Tableau de contingence et probabilité</vt:lpstr>
      <vt:lpstr>Présentation PowerPoint</vt:lpstr>
      <vt:lpstr>Présentation PowerPoint</vt:lpstr>
      <vt:lpstr>Présentation PowerPoint</vt:lpstr>
      <vt:lpstr>Présentation PowerPoint</vt:lpstr>
      <vt:lpstr>Modèle d’indépendance</vt:lpstr>
      <vt:lpstr>Présentation PowerPoint</vt:lpstr>
      <vt:lpstr>Présentation PowerPoint</vt:lpstr>
      <vt:lpstr>Présentation PowerPoint</vt:lpstr>
      <vt:lpstr>Présentation PowerPoint</vt:lpstr>
      <vt:lpstr>Présentation PowerPoint</vt:lpstr>
      <vt:lpstr>Présentation PowerPoint</vt:lpstr>
      <vt:lpstr>Les nuages et leur ajustement</vt:lpstr>
      <vt:lpstr>Présentation PowerPoint</vt:lpstr>
      <vt:lpstr>Présentation PowerPoint</vt:lpstr>
      <vt:lpstr>Présentation PowerPoint</vt:lpstr>
      <vt:lpstr>Présentation PowerPoint</vt:lpstr>
      <vt:lpstr>Présentation PowerPoint</vt:lpstr>
      <vt:lpstr>Présentation PowerPoint</vt:lpstr>
      <vt:lpstr>Pourcentage d’inertie et inertie en AFC</vt:lpstr>
      <vt:lpstr>Présentation PowerPoint</vt:lpstr>
      <vt:lpstr>Présentation PowerPoint</vt:lpstr>
      <vt:lpstr>Présentation PowerPoint</vt:lpstr>
      <vt:lpstr>Présentation PowerPoint</vt:lpstr>
      <vt:lpstr>Présentation PowerPoint</vt:lpstr>
      <vt:lpstr>Représentation simultanée des lignes et colonnes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Aides à l’interprétation</vt:lpstr>
      <vt:lpstr>Qualité de représentation</vt:lpstr>
      <vt:lpstr>Qualité de représentation : exemple </vt:lpstr>
      <vt:lpstr>Aides à l’interprétation : contribution  </vt:lpstr>
      <vt:lpstr>Equivalence distributionnelle   </vt:lpstr>
      <vt:lpstr>Nombre maximum d’axes et V de Cramer    </vt:lpstr>
      <vt:lpstr>Bilan sur l’exemple     </vt:lpstr>
      <vt:lpstr>Conclusion      </vt:lpstr>
      <vt:lpstr>Applications d'utilisation</vt:lpstr>
      <vt:lpstr>Marketing et études de consommation</vt:lpstr>
      <vt:lpstr>Linguistique et analyse de texte</vt:lpstr>
      <vt:lpstr>Écologie et biologie</vt:lpstr>
      <vt:lpstr>Avantages et limites</vt:lpstr>
      <vt:lpstr>Les Point Forts</vt:lpstr>
      <vt:lpstr>Limitations </vt:lpstr>
      <vt:lpstr>Conclusion</vt:lpstr>
      <vt:lpstr>Conclusion</vt:lpstr>
      <vt:lpstr>Merci de votre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FACTORIELLE des CORRESPONDANCES</dc:title>
  <cp:lastModifiedBy>Compte Microsoft</cp:lastModifiedBy>
  <cp:revision>111</cp:revision>
  <dcterms:modified xsi:type="dcterms:W3CDTF">2023-12-05T12:16:17Z</dcterms:modified>
</cp:coreProperties>
</file>